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74" r:id="rId2"/>
    <p:sldId id="272" r:id="rId3"/>
    <p:sldId id="262" r:id="rId4"/>
    <p:sldId id="323" r:id="rId5"/>
    <p:sldId id="261" r:id="rId6"/>
    <p:sldId id="260" r:id="rId7"/>
    <p:sldId id="327" r:id="rId8"/>
    <p:sldId id="263" r:id="rId9"/>
    <p:sldId id="275" r:id="rId10"/>
    <p:sldId id="310" r:id="rId11"/>
    <p:sldId id="264" r:id="rId12"/>
    <p:sldId id="276" r:id="rId13"/>
    <p:sldId id="273" r:id="rId14"/>
    <p:sldId id="277" r:id="rId15"/>
    <p:sldId id="271" r:id="rId16"/>
    <p:sldId id="278" r:id="rId17"/>
    <p:sldId id="265" r:id="rId18"/>
    <p:sldId id="266" r:id="rId19"/>
    <p:sldId id="312" r:id="rId20"/>
    <p:sldId id="326" r:id="rId21"/>
    <p:sldId id="313" r:id="rId22"/>
    <p:sldId id="314" r:id="rId23"/>
    <p:sldId id="26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1F6"/>
    <a:srgbClr val="642100"/>
    <a:srgbClr val="592621"/>
    <a:srgbClr val="800000"/>
    <a:srgbClr val="C58819"/>
    <a:srgbClr val="D0CBAA"/>
    <a:srgbClr val="E6AA3E"/>
    <a:srgbClr val="6C5500"/>
    <a:srgbClr val="000000"/>
    <a:srgbClr val="544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2823" autoAdjust="0"/>
  </p:normalViewPr>
  <p:slideViewPr>
    <p:cSldViewPr>
      <p:cViewPr varScale="1">
        <p:scale>
          <a:sx n="60" d="100"/>
          <a:sy n="60" d="100"/>
        </p:scale>
        <p:origin x="1686" y="66"/>
      </p:cViewPr>
      <p:guideLst>
        <p:guide orient="horz" pos="2160"/>
        <p:guide pos="2880"/>
      </p:guideLst>
    </p:cSldViewPr>
  </p:slideViewPr>
  <p:outlineViewPr>
    <p:cViewPr>
      <p:scale>
        <a:sx n="33" d="100"/>
        <a:sy n="33" d="100"/>
      </p:scale>
      <p:origin x="0" y="-219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Sheet1!$B$3:$B$7</c:f>
              <c:strCache>
                <c:ptCount val="5"/>
                <c:pt idx="0">
                  <c:v>Counties</c:v>
                </c:pt>
                <c:pt idx="1">
                  <c:v>Municipalities</c:v>
                </c:pt>
                <c:pt idx="2">
                  <c:v>Towns/Townships</c:v>
                </c:pt>
                <c:pt idx="3">
                  <c:v>School Districts</c:v>
                </c:pt>
                <c:pt idx="4">
                  <c:v>Special Districts </c:v>
                </c:pt>
              </c:strCache>
            </c:strRef>
          </c:cat>
          <c:val>
            <c:numRef>
              <c:f>Sheet1!$C$3:$C$7</c:f>
              <c:numCache>
                <c:formatCode>_(* #,##0_);_(* \(#,##0\);_(* "-"_);_(@_)</c:formatCode>
                <c:ptCount val="5"/>
                <c:pt idx="0">
                  <c:v>3031</c:v>
                </c:pt>
                <c:pt idx="1">
                  <c:v>19519</c:v>
                </c:pt>
                <c:pt idx="2">
                  <c:v>16360</c:v>
                </c:pt>
                <c:pt idx="3">
                  <c:v>12880</c:v>
                </c:pt>
                <c:pt idx="4">
                  <c:v>38266</c:v>
                </c:pt>
              </c:numCache>
            </c:numRef>
          </c:val>
          <c:extLst>
            <c:ext xmlns:c16="http://schemas.microsoft.com/office/drawing/2014/chart" uri="{C3380CC4-5D6E-409C-BE32-E72D297353CC}">
              <c16:uniqueId val="{00000000-62D0-C74A-999E-A2B23508A581}"/>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97D41-F789-446E-84D3-4D78CF39A50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7752159A-C313-4E81-B220-FB6F81D8F1E5}">
      <dgm:prSet phldrT="[Text]" custT="1"/>
      <dgm:spPr>
        <a:solidFill>
          <a:srgbClr val="592621"/>
        </a:solidFill>
        <a:ln>
          <a:solidFill>
            <a:schemeClr val="accent2">
              <a:lumMod val="60000"/>
              <a:lumOff val="40000"/>
            </a:schemeClr>
          </a:solidFill>
        </a:ln>
      </dgm:spPr>
      <dgm:t>
        <a:bodyPr/>
        <a:lstStyle/>
        <a:p>
          <a:r>
            <a:rPr lang="en-US" sz="1600" dirty="0"/>
            <a:t>Citizens</a:t>
          </a:r>
        </a:p>
      </dgm:t>
    </dgm:pt>
    <dgm:pt modelId="{7FDFF87B-3DF4-48C8-B347-1AB15F37D94B}" type="parTrans" cxnId="{77FE9751-58B3-4E59-96B2-B6E6A94A4D59}">
      <dgm:prSet/>
      <dgm:spPr/>
      <dgm:t>
        <a:bodyPr/>
        <a:lstStyle/>
        <a:p>
          <a:endParaRPr lang="en-US"/>
        </a:p>
      </dgm:t>
    </dgm:pt>
    <dgm:pt modelId="{CA635250-D67E-4F45-9CBB-AF979B58327E}" type="sibTrans" cxnId="{77FE9751-58B3-4E59-96B2-B6E6A94A4D59}">
      <dgm:prSet/>
      <dgm:spPr/>
      <dgm:t>
        <a:bodyPr/>
        <a:lstStyle/>
        <a:p>
          <a:endParaRPr lang="en-US"/>
        </a:p>
      </dgm:t>
    </dgm:pt>
    <dgm:pt modelId="{D5A84A56-7BBD-488A-ADB7-1A87A0AC9D9D}">
      <dgm:prSet phldrT="[Text]" custT="1"/>
      <dgm:spPr>
        <a:solidFill>
          <a:srgbClr val="642100"/>
        </a:solidFill>
        <a:ln>
          <a:solidFill>
            <a:schemeClr val="accent2">
              <a:lumMod val="60000"/>
              <a:lumOff val="40000"/>
            </a:schemeClr>
          </a:solidFill>
        </a:ln>
      </dgm:spPr>
      <dgm:t>
        <a:bodyPr/>
        <a:lstStyle/>
        <a:p>
          <a:r>
            <a:rPr lang="en-US" sz="1800" dirty="0"/>
            <a:t>Govt</a:t>
          </a:r>
        </a:p>
      </dgm:t>
    </dgm:pt>
    <dgm:pt modelId="{25B10586-BC20-439A-8125-F126CEAA97E8}" type="parTrans" cxnId="{2BB1D492-40B9-4829-98A3-209254525F4C}">
      <dgm:prSet/>
      <dgm:spPr/>
      <dgm:t>
        <a:bodyPr/>
        <a:lstStyle/>
        <a:p>
          <a:endParaRPr lang="en-US"/>
        </a:p>
      </dgm:t>
    </dgm:pt>
    <dgm:pt modelId="{5341FE64-1344-468C-A83E-661280076006}" type="sibTrans" cxnId="{2BB1D492-40B9-4829-98A3-209254525F4C}">
      <dgm:prSet/>
      <dgm:spPr/>
      <dgm:t>
        <a:bodyPr/>
        <a:lstStyle/>
        <a:p>
          <a:endParaRPr lang="en-US"/>
        </a:p>
      </dgm:t>
    </dgm:pt>
    <dgm:pt modelId="{8D169218-BD68-4077-81BE-BDFA5AA81A03}" type="pres">
      <dgm:prSet presAssocID="{70997D41-F789-446E-84D3-4D78CF39A508}" presName="Name0" presStyleCnt="0">
        <dgm:presLayoutVars>
          <dgm:chMax val="7"/>
          <dgm:resizeHandles val="exact"/>
        </dgm:presLayoutVars>
      </dgm:prSet>
      <dgm:spPr/>
    </dgm:pt>
    <dgm:pt modelId="{19BD4598-0911-45AB-B4C8-0D415C34A2E2}" type="pres">
      <dgm:prSet presAssocID="{70997D41-F789-446E-84D3-4D78CF39A508}" presName="comp1" presStyleCnt="0"/>
      <dgm:spPr/>
    </dgm:pt>
    <dgm:pt modelId="{CD872A26-D2D0-45D6-886E-369BB1AACD3C}" type="pres">
      <dgm:prSet presAssocID="{70997D41-F789-446E-84D3-4D78CF39A508}" presName="circle1" presStyleLbl="node1" presStyleIdx="0" presStyleCnt="2"/>
      <dgm:spPr/>
    </dgm:pt>
    <dgm:pt modelId="{D17A15FE-5AAC-4A81-A081-1B3B034E42EC}" type="pres">
      <dgm:prSet presAssocID="{70997D41-F789-446E-84D3-4D78CF39A508}" presName="c1text" presStyleLbl="node1" presStyleIdx="0" presStyleCnt="2">
        <dgm:presLayoutVars>
          <dgm:bulletEnabled val="1"/>
        </dgm:presLayoutVars>
      </dgm:prSet>
      <dgm:spPr/>
    </dgm:pt>
    <dgm:pt modelId="{E462C973-9153-4F4E-A40B-5E2149802182}" type="pres">
      <dgm:prSet presAssocID="{70997D41-F789-446E-84D3-4D78CF39A508}" presName="comp2" presStyleCnt="0"/>
      <dgm:spPr/>
    </dgm:pt>
    <dgm:pt modelId="{BFE1121B-6280-44D8-BC94-C0ABD25C81E4}" type="pres">
      <dgm:prSet presAssocID="{70997D41-F789-446E-84D3-4D78CF39A508}" presName="circle2" presStyleLbl="node1" presStyleIdx="1" presStyleCnt="2" custScaleX="81333" custScaleY="78667" custLinFactNeighborX="2000" custLinFactNeighborY="-12000"/>
      <dgm:spPr/>
    </dgm:pt>
    <dgm:pt modelId="{28B46CE1-5886-4DEF-9148-D418A69399AA}" type="pres">
      <dgm:prSet presAssocID="{70997D41-F789-446E-84D3-4D78CF39A508}" presName="c2text" presStyleLbl="node1" presStyleIdx="1" presStyleCnt="2">
        <dgm:presLayoutVars>
          <dgm:bulletEnabled val="1"/>
        </dgm:presLayoutVars>
      </dgm:prSet>
      <dgm:spPr/>
    </dgm:pt>
  </dgm:ptLst>
  <dgm:cxnLst>
    <dgm:cxn modelId="{C7AAFA05-D5B0-4715-B793-49360DDF50D6}" type="presOf" srcId="{7752159A-C313-4E81-B220-FB6F81D8F1E5}" destId="{CD872A26-D2D0-45D6-886E-369BB1AACD3C}" srcOrd="0" destOrd="0" presId="urn:microsoft.com/office/officeart/2005/8/layout/venn2"/>
    <dgm:cxn modelId="{F1FA7812-3F32-4906-8F60-78B6689EEF93}" type="presOf" srcId="{D5A84A56-7BBD-488A-ADB7-1A87A0AC9D9D}" destId="{BFE1121B-6280-44D8-BC94-C0ABD25C81E4}" srcOrd="0" destOrd="0" presId="urn:microsoft.com/office/officeart/2005/8/layout/venn2"/>
    <dgm:cxn modelId="{3F9DBC65-DA8C-43CA-BB2C-EF0B7BF89D09}" type="presOf" srcId="{D5A84A56-7BBD-488A-ADB7-1A87A0AC9D9D}" destId="{28B46CE1-5886-4DEF-9148-D418A69399AA}" srcOrd="1" destOrd="0" presId="urn:microsoft.com/office/officeart/2005/8/layout/venn2"/>
    <dgm:cxn modelId="{77FE9751-58B3-4E59-96B2-B6E6A94A4D59}" srcId="{70997D41-F789-446E-84D3-4D78CF39A508}" destId="{7752159A-C313-4E81-B220-FB6F81D8F1E5}" srcOrd="0" destOrd="0" parTransId="{7FDFF87B-3DF4-48C8-B347-1AB15F37D94B}" sibTransId="{CA635250-D67E-4F45-9CBB-AF979B58327E}"/>
    <dgm:cxn modelId="{703D218C-537E-4A0A-8759-82860E745A84}" type="presOf" srcId="{70997D41-F789-446E-84D3-4D78CF39A508}" destId="{8D169218-BD68-4077-81BE-BDFA5AA81A03}" srcOrd="0" destOrd="0" presId="urn:microsoft.com/office/officeart/2005/8/layout/venn2"/>
    <dgm:cxn modelId="{2BB1D492-40B9-4829-98A3-209254525F4C}" srcId="{70997D41-F789-446E-84D3-4D78CF39A508}" destId="{D5A84A56-7BBD-488A-ADB7-1A87A0AC9D9D}" srcOrd="1" destOrd="0" parTransId="{25B10586-BC20-439A-8125-F126CEAA97E8}" sibTransId="{5341FE64-1344-468C-A83E-661280076006}"/>
    <dgm:cxn modelId="{0FA416C0-5591-4B7A-B8A7-75E320C4EC6B}" type="presOf" srcId="{7752159A-C313-4E81-B220-FB6F81D8F1E5}" destId="{D17A15FE-5AAC-4A81-A081-1B3B034E42EC}" srcOrd="1" destOrd="0" presId="urn:microsoft.com/office/officeart/2005/8/layout/venn2"/>
    <dgm:cxn modelId="{D89538EF-890C-4564-A7BC-56CDF1C30500}" type="presParOf" srcId="{8D169218-BD68-4077-81BE-BDFA5AA81A03}" destId="{19BD4598-0911-45AB-B4C8-0D415C34A2E2}" srcOrd="0" destOrd="0" presId="urn:microsoft.com/office/officeart/2005/8/layout/venn2"/>
    <dgm:cxn modelId="{94143BD6-590A-4775-8122-901C4217347E}" type="presParOf" srcId="{19BD4598-0911-45AB-B4C8-0D415C34A2E2}" destId="{CD872A26-D2D0-45D6-886E-369BB1AACD3C}" srcOrd="0" destOrd="0" presId="urn:microsoft.com/office/officeart/2005/8/layout/venn2"/>
    <dgm:cxn modelId="{CC19B3CE-76A9-4AC8-829C-C4ADB51F98BC}" type="presParOf" srcId="{19BD4598-0911-45AB-B4C8-0D415C34A2E2}" destId="{D17A15FE-5AAC-4A81-A081-1B3B034E42EC}" srcOrd="1" destOrd="0" presId="urn:microsoft.com/office/officeart/2005/8/layout/venn2"/>
    <dgm:cxn modelId="{3F1EB2FD-29E5-4246-BF99-FCE409717318}" type="presParOf" srcId="{8D169218-BD68-4077-81BE-BDFA5AA81A03}" destId="{E462C973-9153-4F4E-A40B-5E2149802182}" srcOrd="1" destOrd="0" presId="urn:microsoft.com/office/officeart/2005/8/layout/venn2"/>
    <dgm:cxn modelId="{F57CE06C-CAE2-42C4-A87A-0C0AC8267C0D}" type="presParOf" srcId="{E462C973-9153-4F4E-A40B-5E2149802182}" destId="{BFE1121B-6280-44D8-BC94-C0ABD25C81E4}" srcOrd="0" destOrd="0" presId="urn:microsoft.com/office/officeart/2005/8/layout/venn2"/>
    <dgm:cxn modelId="{A82BCA27-1CED-4154-896D-A543AFBA7A2D}" type="presParOf" srcId="{E462C973-9153-4F4E-A40B-5E2149802182}" destId="{28B46CE1-5886-4DEF-9148-D418A69399AA}" srcOrd="1" destOrd="0" presId="urn:microsoft.com/office/officeart/2005/8/layout/venn2"/>
  </dgm:cxnLst>
  <dgm:bg>
    <a:solidFill>
      <a:schemeClr val="bg1">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C03C4-1917-4517-AB86-7BE5DF08B7C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A52711F8-1862-49D4-B350-6DECD9C526AA}">
      <dgm:prSet phldrT="[Text]"/>
      <dgm:spPr>
        <a:solidFill>
          <a:srgbClr val="642100"/>
        </a:solidFill>
        <a:ln>
          <a:solidFill>
            <a:schemeClr val="accent2">
              <a:lumMod val="60000"/>
              <a:lumOff val="40000"/>
            </a:schemeClr>
          </a:solidFill>
        </a:ln>
        <a:scene3d>
          <a:camera prst="orthographicFront"/>
          <a:lightRig rig="threePt" dir="t"/>
        </a:scene3d>
        <a:sp3d>
          <a:bevelT/>
        </a:sp3d>
      </dgm:spPr>
      <dgm:t>
        <a:bodyPr/>
        <a:lstStyle/>
        <a:p>
          <a:r>
            <a:rPr lang="en-US" dirty="0">
              <a:solidFill>
                <a:schemeClr val="bg2">
                  <a:lumMod val="75000"/>
                </a:schemeClr>
              </a:solidFill>
            </a:rPr>
            <a:t>PRIVATIZATION</a:t>
          </a:r>
        </a:p>
      </dgm:t>
    </dgm:pt>
    <dgm:pt modelId="{9D9EEAD8-B34D-4453-ADAC-B5528FD216D3}" type="parTrans" cxnId="{938807A6-A9D6-42BA-B2D3-E73A0FA74A6C}">
      <dgm:prSet/>
      <dgm:spPr/>
      <dgm:t>
        <a:bodyPr/>
        <a:lstStyle/>
        <a:p>
          <a:endParaRPr lang="en-US"/>
        </a:p>
      </dgm:t>
    </dgm:pt>
    <dgm:pt modelId="{C926E233-23ED-4A7E-8F35-FEF1DECC1346}" type="sibTrans" cxnId="{938807A6-A9D6-42BA-B2D3-E73A0FA74A6C}">
      <dgm:prSet/>
      <dgm:spPr/>
      <dgm:t>
        <a:bodyPr/>
        <a:lstStyle/>
        <a:p>
          <a:endParaRPr lang="en-US"/>
        </a:p>
      </dgm:t>
    </dgm:pt>
    <dgm:pt modelId="{BB489F72-09CF-48B3-8A2B-FBD1C81F098D}">
      <dgm:prSet phldrT="[Text]"/>
      <dgm:spPr>
        <a:solidFill>
          <a:schemeClr val="accent5">
            <a:lumMod val="50000"/>
          </a:schemeClr>
        </a:solidFill>
        <a:ln>
          <a:solidFill>
            <a:schemeClr val="bg2">
              <a:lumMod val="50000"/>
            </a:schemeClr>
          </a:solidFill>
        </a:ln>
        <a:scene3d>
          <a:camera prst="orthographicFront"/>
          <a:lightRig rig="threePt" dir="t"/>
        </a:scene3d>
        <a:sp3d>
          <a:bevelT/>
        </a:sp3d>
      </dgm:spPr>
      <dgm:t>
        <a:bodyPr/>
        <a:lstStyle/>
        <a:p>
          <a:r>
            <a:rPr lang="en-US" dirty="0">
              <a:solidFill>
                <a:schemeClr val="bg2">
                  <a:lumMod val="60000"/>
                  <a:lumOff val="40000"/>
                </a:schemeClr>
              </a:solidFill>
            </a:rPr>
            <a:t>Selling Government Assets</a:t>
          </a:r>
        </a:p>
      </dgm:t>
    </dgm:pt>
    <dgm:pt modelId="{03002FCD-B13A-4DF0-B4A8-29F66A1DD47F}" type="parTrans" cxnId="{0C63C7BC-DEEE-4A51-B74F-605CDEE7B005}">
      <dgm:prSet/>
      <dgm:spPr/>
      <dgm:t>
        <a:bodyPr/>
        <a:lstStyle/>
        <a:p>
          <a:endParaRPr lang="en-US" dirty="0"/>
        </a:p>
      </dgm:t>
    </dgm:pt>
    <dgm:pt modelId="{7EF24542-114B-4AD1-B5D3-E19DF78A496C}" type="sibTrans" cxnId="{0C63C7BC-DEEE-4A51-B74F-605CDEE7B005}">
      <dgm:prSet/>
      <dgm:spPr/>
      <dgm:t>
        <a:bodyPr/>
        <a:lstStyle/>
        <a:p>
          <a:endParaRPr lang="en-US"/>
        </a:p>
      </dgm:t>
    </dgm:pt>
    <dgm:pt modelId="{541B4F6F-608E-47FD-BF16-FFC9145C4014}">
      <dgm:prSet phldrT="[Text]"/>
      <dgm:spPr>
        <a:solidFill>
          <a:schemeClr val="accent5">
            <a:lumMod val="50000"/>
          </a:schemeClr>
        </a:solidFill>
        <a:ln>
          <a:solidFill>
            <a:schemeClr val="bg2">
              <a:lumMod val="50000"/>
            </a:schemeClr>
          </a:solidFill>
        </a:ln>
        <a:scene3d>
          <a:camera prst="orthographicFront"/>
          <a:lightRig rig="threePt" dir="t"/>
        </a:scene3d>
        <a:sp3d>
          <a:bevelT/>
        </a:sp3d>
      </dgm:spPr>
      <dgm:t>
        <a:bodyPr/>
        <a:lstStyle/>
        <a:p>
          <a:r>
            <a:rPr lang="en-US" dirty="0">
              <a:solidFill>
                <a:schemeClr val="bg2">
                  <a:lumMod val="60000"/>
                  <a:lumOff val="40000"/>
                </a:schemeClr>
              </a:solidFill>
            </a:rPr>
            <a:t>Financing Public Facilities</a:t>
          </a:r>
        </a:p>
      </dgm:t>
    </dgm:pt>
    <dgm:pt modelId="{9F74F9FF-52F2-45E8-BA8A-ADCF9AD005ED}" type="parTrans" cxnId="{6C58F04F-888D-444F-A4B3-E6ADB7A04C42}">
      <dgm:prSet/>
      <dgm:spPr/>
      <dgm:t>
        <a:bodyPr/>
        <a:lstStyle/>
        <a:p>
          <a:endParaRPr lang="en-US" dirty="0"/>
        </a:p>
      </dgm:t>
    </dgm:pt>
    <dgm:pt modelId="{11BF63FF-19E6-40FA-8F32-496A66B330D2}" type="sibTrans" cxnId="{6C58F04F-888D-444F-A4B3-E6ADB7A04C42}">
      <dgm:prSet/>
      <dgm:spPr/>
      <dgm:t>
        <a:bodyPr/>
        <a:lstStyle/>
        <a:p>
          <a:endParaRPr lang="en-US"/>
        </a:p>
      </dgm:t>
    </dgm:pt>
    <dgm:pt modelId="{FA19D590-6C15-46A8-BEE6-6DBAC44A72DF}">
      <dgm:prSet phldrT="[Text]"/>
      <dgm:spPr>
        <a:solidFill>
          <a:schemeClr val="accent5">
            <a:lumMod val="50000"/>
          </a:schemeClr>
        </a:solidFill>
        <a:ln>
          <a:solidFill>
            <a:schemeClr val="bg2">
              <a:lumMod val="50000"/>
            </a:schemeClr>
          </a:solidFill>
        </a:ln>
        <a:scene3d>
          <a:camera prst="orthographicFront"/>
          <a:lightRig rig="threePt" dir="t"/>
        </a:scene3d>
        <a:sp3d>
          <a:bevelT/>
        </a:sp3d>
      </dgm:spPr>
      <dgm:t>
        <a:bodyPr/>
        <a:lstStyle/>
        <a:p>
          <a:r>
            <a:rPr lang="en-US" dirty="0">
              <a:solidFill>
                <a:schemeClr val="bg2">
                  <a:lumMod val="60000"/>
                  <a:lumOff val="40000"/>
                </a:schemeClr>
              </a:solidFill>
            </a:rPr>
            <a:t>Private Provision of Services</a:t>
          </a:r>
        </a:p>
      </dgm:t>
    </dgm:pt>
    <dgm:pt modelId="{86CA9ECA-1F0B-4EDF-811E-875C7DCBDC74}" type="parTrans" cxnId="{E757D15D-BFFC-4F55-AAA4-836887A73764}">
      <dgm:prSet/>
      <dgm:spPr/>
      <dgm:t>
        <a:bodyPr/>
        <a:lstStyle/>
        <a:p>
          <a:endParaRPr lang="en-US" dirty="0"/>
        </a:p>
      </dgm:t>
    </dgm:pt>
    <dgm:pt modelId="{0414EE05-9150-469F-8B40-CE6549A0B55F}" type="sibTrans" cxnId="{E757D15D-BFFC-4F55-AAA4-836887A73764}">
      <dgm:prSet/>
      <dgm:spPr/>
      <dgm:t>
        <a:bodyPr/>
        <a:lstStyle/>
        <a:p>
          <a:endParaRPr lang="en-US"/>
        </a:p>
      </dgm:t>
    </dgm:pt>
    <dgm:pt modelId="{4966141F-5C35-479D-A5E7-23B75891AAC8}" type="pres">
      <dgm:prSet presAssocID="{139C03C4-1917-4517-AB86-7BE5DF08B7C0}" presName="Name0" presStyleCnt="0">
        <dgm:presLayoutVars>
          <dgm:chPref val="1"/>
          <dgm:dir/>
          <dgm:animOne val="branch"/>
          <dgm:animLvl val="lvl"/>
          <dgm:resizeHandles val="exact"/>
        </dgm:presLayoutVars>
      </dgm:prSet>
      <dgm:spPr/>
    </dgm:pt>
    <dgm:pt modelId="{F7A63C81-1AAF-4A47-BECA-5BACECEC3A5A}" type="pres">
      <dgm:prSet presAssocID="{A52711F8-1862-49D4-B350-6DECD9C526AA}" presName="root1" presStyleCnt="0"/>
      <dgm:spPr/>
    </dgm:pt>
    <dgm:pt modelId="{8FBDFF1D-464F-4596-8439-5A2C937E871F}" type="pres">
      <dgm:prSet presAssocID="{A52711F8-1862-49D4-B350-6DECD9C526AA}" presName="LevelOneTextNode" presStyleLbl="node0" presStyleIdx="0" presStyleCnt="1">
        <dgm:presLayoutVars>
          <dgm:chPref val="3"/>
        </dgm:presLayoutVars>
      </dgm:prSet>
      <dgm:spPr/>
    </dgm:pt>
    <dgm:pt modelId="{B3A75999-FB51-4D7E-B219-105287623D59}" type="pres">
      <dgm:prSet presAssocID="{A52711F8-1862-49D4-B350-6DECD9C526AA}" presName="level2hierChild" presStyleCnt="0"/>
      <dgm:spPr/>
    </dgm:pt>
    <dgm:pt modelId="{A430A2E6-283C-4085-94D4-B59E7F0F5B9B}" type="pres">
      <dgm:prSet presAssocID="{03002FCD-B13A-4DF0-B4A8-29F66A1DD47F}" presName="conn2-1" presStyleLbl="parChTrans1D2" presStyleIdx="0" presStyleCnt="3"/>
      <dgm:spPr/>
    </dgm:pt>
    <dgm:pt modelId="{19CAAF37-E9D0-41EB-B576-12467E6EC920}" type="pres">
      <dgm:prSet presAssocID="{03002FCD-B13A-4DF0-B4A8-29F66A1DD47F}" presName="connTx" presStyleLbl="parChTrans1D2" presStyleIdx="0" presStyleCnt="3"/>
      <dgm:spPr/>
    </dgm:pt>
    <dgm:pt modelId="{3B10BB9F-2F04-4342-9063-817D1ABD0F4A}" type="pres">
      <dgm:prSet presAssocID="{BB489F72-09CF-48B3-8A2B-FBD1C81F098D}" presName="root2" presStyleCnt="0"/>
      <dgm:spPr/>
    </dgm:pt>
    <dgm:pt modelId="{4C4A7E74-1A22-4277-A23E-2A42DBD2BFAC}" type="pres">
      <dgm:prSet presAssocID="{BB489F72-09CF-48B3-8A2B-FBD1C81F098D}" presName="LevelTwoTextNode" presStyleLbl="node2" presStyleIdx="0" presStyleCnt="3">
        <dgm:presLayoutVars>
          <dgm:chPref val="3"/>
        </dgm:presLayoutVars>
      </dgm:prSet>
      <dgm:spPr/>
    </dgm:pt>
    <dgm:pt modelId="{A7E41FD9-3891-436C-8413-8FD329BCB3BF}" type="pres">
      <dgm:prSet presAssocID="{BB489F72-09CF-48B3-8A2B-FBD1C81F098D}" presName="level3hierChild" presStyleCnt="0"/>
      <dgm:spPr/>
    </dgm:pt>
    <dgm:pt modelId="{FE282123-9B48-4DA3-A9AD-81DE51F1FB78}" type="pres">
      <dgm:prSet presAssocID="{9F74F9FF-52F2-45E8-BA8A-ADCF9AD005ED}" presName="conn2-1" presStyleLbl="parChTrans1D2" presStyleIdx="1" presStyleCnt="3"/>
      <dgm:spPr/>
    </dgm:pt>
    <dgm:pt modelId="{0460AB64-2968-4DF3-96E0-0BA12A51749E}" type="pres">
      <dgm:prSet presAssocID="{9F74F9FF-52F2-45E8-BA8A-ADCF9AD005ED}" presName="connTx" presStyleLbl="parChTrans1D2" presStyleIdx="1" presStyleCnt="3"/>
      <dgm:spPr/>
    </dgm:pt>
    <dgm:pt modelId="{0EBC979C-46B0-4658-863F-6B7A8E7F8C51}" type="pres">
      <dgm:prSet presAssocID="{541B4F6F-608E-47FD-BF16-FFC9145C4014}" presName="root2" presStyleCnt="0"/>
      <dgm:spPr/>
    </dgm:pt>
    <dgm:pt modelId="{E1B8A138-A989-482E-AE84-8CFC1FF035FC}" type="pres">
      <dgm:prSet presAssocID="{541B4F6F-608E-47FD-BF16-FFC9145C4014}" presName="LevelTwoTextNode" presStyleLbl="node2" presStyleIdx="1" presStyleCnt="3">
        <dgm:presLayoutVars>
          <dgm:chPref val="3"/>
        </dgm:presLayoutVars>
      </dgm:prSet>
      <dgm:spPr/>
    </dgm:pt>
    <dgm:pt modelId="{0E8247F3-73F1-4536-A6E5-E06C0F989A59}" type="pres">
      <dgm:prSet presAssocID="{541B4F6F-608E-47FD-BF16-FFC9145C4014}" presName="level3hierChild" presStyleCnt="0"/>
      <dgm:spPr/>
    </dgm:pt>
    <dgm:pt modelId="{8411642A-83F0-4BD7-B40E-3765852F6B59}" type="pres">
      <dgm:prSet presAssocID="{86CA9ECA-1F0B-4EDF-811E-875C7DCBDC74}" presName="conn2-1" presStyleLbl="parChTrans1D2" presStyleIdx="2" presStyleCnt="3"/>
      <dgm:spPr/>
    </dgm:pt>
    <dgm:pt modelId="{5D263CD9-5893-40AF-842A-6A3580118C4A}" type="pres">
      <dgm:prSet presAssocID="{86CA9ECA-1F0B-4EDF-811E-875C7DCBDC74}" presName="connTx" presStyleLbl="parChTrans1D2" presStyleIdx="2" presStyleCnt="3"/>
      <dgm:spPr/>
    </dgm:pt>
    <dgm:pt modelId="{CD9F5700-6B68-4E87-84E2-57616FF8E41B}" type="pres">
      <dgm:prSet presAssocID="{FA19D590-6C15-46A8-BEE6-6DBAC44A72DF}" presName="root2" presStyleCnt="0"/>
      <dgm:spPr/>
    </dgm:pt>
    <dgm:pt modelId="{6687CE56-48BE-401C-83F6-F74B8EE6CBAC}" type="pres">
      <dgm:prSet presAssocID="{FA19D590-6C15-46A8-BEE6-6DBAC44A72DF}" presName="LevelTwoTextNode" presStyleLbl="node2" presStyleIdx="2" presStyleCnt="3">
        <dgm:presLayoutVars>
          <dgm:chPref val="3"/>
        </dgm:presLayoutVars>
      </dgm:prSet>
      <dgm:spPr/>
    </dgm:pt>
    <dgm:pt modelId="{916682B6-407A-41BD-9AE3-31D847AAC9BC}" type="pres">
      <dgm:prSet presAssocID="{FA19D590-6C15-46A8-BEE6-6DBAC44A72DF}" presName="level3hierChild" presStyleCnt="0"/>
      <dgm:spPr/>
    </dgm:pt>
  </dgm:ptLst>
  <dgm:cxnLst>
    <dgm:cxn modelId="{C5AE900F-0DC5-41B4-BF4F-7CC5EDEF0CEB}" type="presOf" srcId="{03002FCD-B13A-4DF0-B4A8-29F66A1DD47F}" destId="{19CAAF37-E9D0-41EB-B576-12467E6EC920}" srcOrd="1" destOrd="0" presId="urn:microsoft.com/office/officeart/2008/layout/HorizontalMultiLevelHierarchy"/>
    <dgm:cxn modelId="{0D6E6C17-708C-4048-B747-9798F335FDB0}" type="presOf" srcId="{A52711F8-1862-49D4-B350-6DECD9C526AA}" destId="{8FBDFF1D-464F-4596-8439-5A2C937E871F}" srcOrd="0" destOrd="0" presId="urn:microsoft.com/office/officeart/2008/layout/HorizontalMultiLevelHierarchy"/>
    <dgm:cxn modelId="{0280D81B-FD6B-44C9-88F6-600C0D7D4D4E}" type="presOf" srcId="{9F74F9FF-52F2-45E8-BA8A-ADCF9AD005ED}" destId="{0460AB64-2968-4DF3-96E0-0BA12A51749E}" srcOrd="1" destOrd="0" presId="urn:microsoft.com/office/officeart/2008/layout/HorizontalMultiLevelHierarchy"/>
    <dgm:cxn modelId="{9E2EB22B-A8DF-417F-9274-A3717BAC73BD}" type="presOf" srcId="{86CA9ECA-1F0B-4EDF-811E-875C7DCBDC74}" destId="{5D263CD9-5893-40AF-842A-6A3580118C4A}" srcOrd="1" destOrd="0" presId="urn:microsoft.com/office/officeart/2008/layout/HorizontalMultiLevelHierarchy"/>
    <dgm:cxn modelId="{E757D15D-BFFC-4F55-AAA4-836887A73764}" srcId="{A52711F8-1862-49D4-B350-6DECD9C526AA}" destId="{FA19D590-6C15-46A8-BEE6-6DBAC44A72DF}" srcOrd="2" destOrd="0" parTransId="{86CA9ECA-1F0B-4EDF-811E-875C7DCBDC74}" sibTransId="{0414EE05-9150-469F-8B40-CE6549A0B55F}"/>
    <dgm:cxn modelId="{F6161B6C-7B8F-475F-8CC6-4F041A9E7731}" type="presOf" srcId="{9F74F9FF-52F2-45E8-BA8A-ADCF9AD005ED}" destId="{FE282123-9B48-4DA3-A9AD-81DE51F1FB78}" srcOrd="0" destOrd="0" presId="urn:microsoft.com/office/officeart/2008/layout/HorizontalMultiLevelHierarchy"/>
    <dgm:cxn modelId="{6C58F04F-888D-444F-A4B3-E6ADB7A04C42}" srcId="{A52711F8-1862-49D4-B350-6DECD9C526AA}" destId="{541B4F6F-608E-47FD-BF16-FFC9145C4014}" srcOrd="1" destOrd="0" parTransId="{9F74F9FF-52F2-45E8-BA8A-ADCF9AD005ED}" sibTransId="{11BF63FF-19E6-40FA-8F32-496A66B330D2}"/>
    <dgm:cxn modelId="{C6C3DF70-E0FC-4D68-84A1-D99416620CA7}" type="presOf" srcId="{541B4F6F-608E-47FD-BF16-FFC9145C4014}" destId="{E1B8A138-A989-482E-AE84-8CFC1FF035FC}" srcOrd="0" destOrd="0" presId="urn:microsoft.com/office/officeart/2008/layout/HorizontalMultiLevelHierarchy"/>
    <dgm:cxn modelId="{BA5D227C-5092-48C3-A3BB-31EF3DD74793}" type="presOf" srcId="{86CA9ECA-1F0B-4EDF-811E-875C7DCBDC74}" destId="{8411642A-83F0-4BD7-B40E-3765852F6B59}" srcOrd="0" destOrd="0" presId="urn:microsoft.com/office/officeart/2008/layout/HorizontalMultiLevelHierarchy"/>
    <dgm:cxn modelId="{938807A6-A9D6-42BA-B2D3-E73A0FA74A6C}" srcId="{139C03C4-1917-4517-AB86-7BE5DF08B7C0}" destId="{A52711F8-1862-49D4-B350-6DECD9C526AA}" srcOrd="0" destOrd="0" parTransId="{9D9EEAD8-B34D-4453-ADAC-B5528FD216D3}" sibTransId="{C926E233-23ED-4A7E-8F35-FEF1DECC1346}"/>
    <dgm:cxn modelId="{1F49BCAA-BC57-4CC0-8F3C-231DE972E787}" type="presOf" srcId="{FA19D590-6C15-46A8-BEE6-6DBAC44A72DF}" destId="{6687CE56-48BE-401C-83F6-F74B8EE6CBAC}" srcOrd="0" destOrd="0" presId="urn:microsoft.com/office/officeart/2008/layout/HorizontalMultiLevelHierarchy"/>
    <dgm:cxn modelId="{24BA8FAF-E0EF-44D1-A74A-D23DBF5775D2}" type="presOf" srcId="{139C03C4-1917-4517-AB86-7BE5DF08B7C0}" destId="{4966141F-5C35-479D-A5E7-23B75891AAC8}" srcOrd="0" destOrd="0" presId="urn:microsoft.com/office/officeart/2008/layout/HorizontalMultiLevelHierarchy"/>
    <dgm:cxn modelId="{6777DCB9-8F5B-4C3C-88AE-36FB3E87B7BF}" type="presOf" srcId="{BB489F72-09CF-48B3-8A2B-FBD1C81F098D}" destId="{4C4A7E74-1A22-4277-A23E-2A42DBD2BFAC}" srcOrd="0" destOrd="0" presId="urn:microsoft.com/office/officeart/2008/layout/HorizontalMultiLevelHierarchy"/>
    <dgm:cxn modelId="{0C63C7BC-DEEE-4A51-B74F-605CDEE7B005}" srcId="{A52711F8-1862-49D4-B350-6DECD9C526AA}" destId="{BB489F72-09CF-48B3-8A2B-FBD1C81F098D}" srcOrd="0" destOrd="0" parTransId="{03002FCD-B13A-4DF0-B4A8-29F66A1DD47F}" sibTransId="{7EF24542-114B-4AD1-B5D3-E19DF78A496C}"/>
    <dgm:cxn modelId="{D5E1EEF7-4CB7-4623-8E7A-DA3DE132FEBD}" type="presOf" srcId="{03002FCD-B13A-4DF0-B4A8-29F66A1DD47F}" destId="{A430A2E6-283C-4085-94D4-B59E7F0F5B9B}" srcOrd="0" destOrd="0" presId="urn:microsoft.com/office/officeart/2008/layout/HorizontalMultiLevelHierarchy"/>
    <dgm:cxn modelId="{BE644EA0-CCFC-44E0-B929-6158FEFD8741}" type="presParOf" srcId="{4966141F-5C35-479D-A5E7-23B75891AAC8}" destId="{F7A63C81-1AAF-4A47-BECA-5BACECEC3A5A}" srcOrd="0" destOrd="0" presId="urn:microsoft.com/office/officeart/2008/layout/HorizontalMultiLevelHierarchy"/>
    <dgm:cxn modelId="{EA79CA37-B923-4620-B52F-712605E0C592}" type="presParOf" srcId="{F7A63C81-1AAF-4A47-BECA-5BACECEC3A5A}" destId="{8FBDFF1D-464F-4596-8439-5A2C937E871F}" srcOrd="0" destOrd="0" presId="urn:microsoft.com/office/officeart/2008/layout/HorizontalMultiLevelHierarchy"/>
    <dgm:cxn modelId="{F7D45DF3-201A-4931-84C6-A49C5B89034D}" type="presParOf" srcId="{F7A63C81-1AAF-4A47-BECA-5BACECEC3A5A}" destId="{B3A75999-FB51-4D7E-B219-105287623D59}" srcOrd="1" destOrd="0" presId="urn:microsoft.com/office/officeart/2008/layout/HorizontalMultiLevelHierarchy"/>
    <dgm:cxn modelId="{2D479378-D333-4776-A827-E8B8FFC16A72}" type="presParOf" srcId="{B3A75999-FB51-4D7E-B219-105287623D59}" destId="{A430A2E6-283C-4085-94D4-B59E7F0F5B9B}" srcOrd="0" destOrd="0" presId="urn:microsoft.com/office/officeart/2008/layout/HorizontalMultiLevelHierarchy"/>
    <dgm:cxn modelId="{34251EB8-89E2-484B-AC27-21765D013A15}" type="presParOf" srcId="{A430A2E6-283C-4085-94D4-B59E7F0F5B9B}" destId="{19CAAF37-E9D0-41EB-B576-12467E6EC920}" srcOrd="0" destOrd="0" presId="urn:microsoft.com/office/officeart/2008/layout/HorizontalMultiLevelHierarchy"/>
    <dgm:cxn modelId="{234E6E23-D6E1-445B-8D69-D03C256890D7}" type="presParOf" srcId="{B3A75999-FB51-4D7E-B219-105287623D59}" destId="{3B10BB9F-2F04-4342-9063-817D1ABD0F4A}" srcOrd="1" destOrd="0" presId="urn:microsoft.com/office/officeart/2008/layout/HorizontalMultiLevelHierarchy"/>
    <dgm:cxn modelId="{4382A74F-6CE4-4C6A-B5E7-AF1F549C715B}" type="presParOf" srcId="{3B10BB9F-2F04-4342-9063-817D1ABD0F4A}" destId="{4C4A7E74-1A22-4277-A23E-2A42DBD2BFAC}" srcOrd="0" destOrd="0" presId="urn:microsoft.com/office/officeart/2008/layout/HorizontalMultiLevelHierarchy"/>
    <dgm:cxn modelId="{DF0A0CB3-91B1-4D11-A656-5E1C72192124}" type="presParOf" srcId="{3B10BB9F-2F04-4342-9063-817D1ABD0F4A}" destId="{A7E41FD9-3891-436C-8413-8FD329BCB3BF}" srcOrd="1" destOrd="0" presId="urn:microsoft.com/office/officeart/2008/layout/HorizontalMultiLevelHierarchy"/>
    <dgm:cxn modelId="{607B567A-A7E4-47E2-A97C-7AE30F49938B}" type="presParOf" srcId="{B3A75999-FB51-4D7E-B219-105287623D59}" destId="{FE282123-9B48-4DA3-A9AD-81DE51F1FB78}" srcOrd="2" destOrd="0" presId="urn:microsoft.com/office/officeart/2008/layout/HorizontalMultiLevelHierarchy"/>
    <dgm:cxn modelId="{E7D6E485-CBCE-4296-BA83-BE76E697FD75}" type="presParOf" srcId="{FE282123-9B48-4DA3-A9AD-81DE51F1FB78}" destId="{0460AB64-2968-4DF3-96E0-0BA12A51749E}" srcOrd="0" destOrd="0" presId="urn:microsoft.com/office/officeart/2008/layout/HorizontalMultiLevelHierarchy"/>
    <dgm:cxn modelId="{D9D372ED-9891-4F9C-802B-7B0A57BBDEBE}" type="presParOf" srcId="{B3A75999-FB51-4D7E-B219-105287623D59}" destId="{0EBC979C-46B0-4658-863F-6B7A8E7F8C51}" srcOrd="3" destOrd="0" presId="urn:microsoft.com/office/officeart/2008/layout/HorizontalMultiLevelHierarchy"/>
    <dgm:cxn modelId="{D4D9556C-4D44-4095-AC6C-B040EF202928}" type="presParOf" srcId="{0EBC979C-46B0-4658-863F-6B7A8E7F8C51}" destId="{E1B8A138-A989-482E-AE84-8CFC1FF035FC}" srcOrd="0" destOrd="0" presId="urn:microsoft.com/office/officeart/2008/layout/HorizontalMultiLevelHierarchy"/>
    <dgm:cxn modelId="{F24A6217-7BD6-45D4-BB3F-B60C763B4387}" type="presParOf" srcId="{0EBC979C-46B0-4658-863F-6B7A8E7F8C51}" destId="{0E8247F3-73F1-4536-A6E5-E06C0F989A59}" srcOrd="1" destOrd="0" presId="urn:microsoft.com/office/officeart/2008/layout/HorizontalMultiLevelHierarchy"/>
    <dgm:cxn modelId="{1A34AA13-F029-4E7A-9B94-73E06A47CE4E}" type="presParOf" srcId="{B3A75999-FB51-4D7E-B219-105287623D59}" destId="{8411642A-83F0-4BD7-B40E-3765852F6B59}" srcOrd="4" destOrd="0" presId="urn:microsoft.com/office/officeart/2008/layout/HorizontalMultiLevelHierarchy"/>
    <dgm:cxn modelId="{42498F5B-156C-4B65-ADCF-2AD4FE1D83A1}" type="presParOf" srcId="{8411642A-83F0-4BD7-B40E-3765852F6B59}" destId="{5D263CD9-5893-40AF-842A-6A3580118C4A}" srcOrd="0" destOrd="0" presId="urn:microsoft.com/office/officeart/2008/layout/HorizontalMultiLevelHierarchy"/>
    <dgm:cxn modelId="{B8C806BB-826F-4D46-A295-894D9EC92194}" type="presParOf" srcId="{B3A75999-FB51-4D7E-B219-105287623D59}" destId="{CD9F5700-6B68-4E87-84E2-57616FF8E41B}" srcOrd="5" destOrd="0" presId="urn:microsoft.com/office/officeart/2008/layout/HorizontalMultiLevelHierarchy"/>
    <dgm:cxn modelId="{AFE5B90F-FAB9-4D48-9E41-E85223947B93}" type="presParOf" srcId="{CD9F5700-6B68-4E87-84E2-57616FF8E41B}" destId="{6687CE56-48BE-401C-83F6-F74B8EE6CBAC}" srcOrd="0" destOrd="0" presId="urn:microsoft.com/office/officeart/2008/layout/HorizontalMultiLevelHierarchy"/>
    <dgm:cxn modelId="{8167CA11-056D-4B06-9E52-42F3C962A533}" type="presParOf" srcId="{CD9F5700-6B68-4E87-84E2-57616FF8E41B}" destId="{916682B6-407A-41BD-9AE3-31D847AAC9BC}"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72A26-D2D0-45D6-886E-369BB1AACD3C}">
      <dsp:nvSpPr>
        <dsp:cNvPr id="0" name=""/>
        <dsp:cNvSpPr/>
      </dsp:nvSpPr>
      <dsp:spPr>
        <a:xfrm>
          <a:off x="2095500" y="0"/>
          <a:ext cx="1905000" cy="1905000"/>
        </a:xfrm>
        <a:prstGeom prst="ellipse">
          <a:avLst/>
        </a:prstGeom>
        <a:solidFill>
          <a:srgbClr val="592621"/>
        </a:solidFill>
        <a:ln w="158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Citizens</a:t>
          </a:r>
        </a:p>
      </dsp:txBody>
      <dsp:txXfrm>
        <a:off x="2547937" y="142875"/>
        <a:ext cx="1000125" cy="323850"/>
      </dsp:txXfrm>
    </dsp:sp>
    <dsp:sp modelId="{BFE1121B-6280-44D8-BC94-C0ABD25C81E4}">
      <dsp:nvSpPr>
        <dsp:cNvPr id="0" name=""/>
        <dsp:cNvSpPr/>
      </dsp:nvSpPr>
      <dsp:spPr>
        <a:xfrm>
          <a:off x="2495552" y="457197"/>
          <a:ext cx="1162045" cy="1123954"/>
        </a:xfrm>
        <a:prstGeom prst="ellipse">
          <a:avLst/>
        </a:prstGeom>
        <a:solidFill>
          <a:srgbClr val="642100"/>
        </a:solidFill>
        <a:ln w="158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Govt</a:t>
          </a:r>
        </a:p>
      </dsp:txBody>
      <dsp:txXfrm>
        <a:off x="2665729" y="738186"/>
        <a:ext cx="821690" cy="5619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1642A-83F0-4BD7-B40E-3765852F6B59}">
      <dsp:nvSpPr>
        <dsp:cNvPr id="0" name=""/>
        <dsp:cNvSpPr/>
      </dsp:nvSpPr>
      <dsp:spPr>
        <a:xfrm>
          <a:off x="2183682" y="1549400"/>
          <a:ext cx="386234" cy="735965"/>
        </a:xfrm>
        <a:custGeom>
          <a:avLst/>
          <a:gdLst/>
          <a:ahLst/>
          <a:cxnLst/>
          <a:rect l="0" t="0" r="0" b="0"/>
          <a:pathLst>
            <a:path>
              <a:moveTo>
                <a:pt x="0" y="0"/>
              </a:moveTo>
              <a:lnTo>
                <a:pt x="193117" y="0"/>
              </a:lnTo>
              <a:lnTo>
                <a:pt x="193117" y="735965"/>
              </a:lnTo>
              <a:lnTo>
                <a:pt x="386234" y="73596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56021" y="1896603"/>
        <a:ext cx="41557" cy="41557"/>
      </dsp:txXfrm>
    </dsp:sp>
    <dsp:sp modelId="{FE282123-9B48-4DA3-A9AD-81DE51F1FB78}">
      <dsp:nvSpPr>
        <dsp:cNvPr id="0" name=""/>
        <dsp:cNvSpPr/>
      </dsp:nvSpPr>
      <dsp:spPr>
        <a:xfrm>
          <a:off x="2183682" y="1503680"/>
          <a:ext cx="386234" cy="91440"/>
        </a:xfrm>
        <a:custGeom>
          <a:avLst/>
          <a:gdLst/>
          <a:ahLst/>
          <a:cxnLst/>
          <a:rect l="0" t="0" r="0" b="0"/>
          <a:pathLst>
            <a:path>
              <a:moveTo>
                <a:pt x="0" y="45720"/>
              </a:moveTo>
              <a:lnTo>
                <a:pt x="386234"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67144" y="1539744"/>
        <a:ext cx="19311" cy="19311"/>
      </dsp:txXfrm>
    </dsp:sp>
    <dsp:sp modelId="{A430A2E6-283C-4085-94D4-B59E7F0F5B9B}">
      <dsp:nvSpPr>
        <dsp:cNvPr id="0" name=""/>
        <dsp:cNvSpPr/>
      </dsp:nvSpPr>
      <dsp:spPr>
        <a:xfrm>
          <a:off x="2183682" y="813434"/>
          <a:ext cx="386234" cy="735965"/>
        </a:xfrm>
        <a:custGeom>
          <a:avLst/>
          <a:gdLst/>
          <a:ahLst/>
          <a:cxnLst/>
          <a:rect l="0" t="0" r="0" b="0"/>
          <a:pathLst>
            <a:path>
              <a:moveTo>
                <a:pt x="0" y="735965"/>
              </a:moveTo>
              <a:lnTo>
                <a:pt x="193117" y="735965"/>
              </a:lnTo>
              <a:lnTo>
                <a:pt x="193117" y="0"/>
              </a:lnTo>
              <a:lnTo>
                <a:pt x="38623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356021" y="1160638"/>
        <a:ext cx="41557" cy="41557"/>
      </dsp:txXfrm>
    </dsp:sp>
    <dsp:sp modelId="{8FBDFF1D-464F-4596-8439-5A2C937E871F}">
      <dsp:nvSpPr>
        <dsp:cNvPr id="0" name=""/>
        <dsp:cNvSpPr/>
      </dsp:nvSpPr>
      <dsp:spPr>
        <a:xfrm rot="16200000">
          <a:off x="339896" y="1255014"/>
          <a:ext cx="3098800" cy="588772"/>
        </a:xfrm>
        <a:prstGeom prst="rect">
          <a:avLst/>
        </a:prstGeom>
        <a:solidFill>
          <a:srgbClr val="642100"/>
        </a:solidFill>
        <a:ln w="15875" cap="flat" cmpd="sng" algn="ctr">
          <a:solidFill>
            <a:schemeClr val="accent2">
              <a:lumMod val="60000"/>
              <a:lumOff val="4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bg2">
                  <a:lumMod val="75000"/>
                </a:schemeClr>
              </a:solidFill>
            </a:rPr>
            <a:t>PRIVATIZATION</a:t>
          </a:r>
        </a:p>
      </dsp:txBody>
      <dsp:txXfrm>
        <a:off x="339896" y="1255014"/>
        <a:ext cx="3098800" cy="588772"/>
      </dsp:txXfrm>
    </dsp:sp>
    <dsp:sp modelId="{4C4A7E74-1A22-4277-A23E-2A42DBD2BFAC}">
      <dsp:nvSpPr>
        <dsp:cNvPr id="0" name=""/>
        <dsp:cNvSpPr/>
      </dsp:nvSpPr>
      <dsp:spPr>
        <a:xfrm>
          <a:off x="2569917" y="519048"/>
          <a:ext cx="1931172" cy="588772"/>
        </a:xfrm>
        <a:prstGeom prst="rect">
          <a:avLst/>
        </a:prstGeom>
        <a:solidFill>
          <a:schemeClr val="accent5">
            <a:lumMod val="50000"/>
          </a:schemeClr>
        </a:solidFill>
        <a:ln w="15875" cap="flat" cmpd="sng" algn="ctr">
          <a:solidFill>
            <a:schemeClr val="bg2">
              <a:lumMod val="5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lumMod val="60000"/>
                  <a:lumOff val="40000"/>
                </a:schemeClr>
              </a:solidFill>
            </a:rPr>
            <a:t>Selling Government Assets</a:t>
          </a:r>
        </a:p>
      </dsp:txBody>
      <dsp:txXfrm>
        <a:off x="2569917" y="519048"/>
        <a:ext cx="1931172" cy="588772"/>
      </dsp:txXfrm>
    </dsp:sp>
    <dsp:sp modelId="{E1B8A138-A989-482E-AE84-8CFC1FF035FC}">
      <dsp:nvSpPr>
        <dsp:cNvPr id="0" name=""/>
        <dsp:cNvSpPr/>
      </dsp:nvSpPr>
      <dsp:spPr>
        <a:xfrm>
          <a:off x="2569917" y="1255014"/>
          <a:ext cx="1931172" cy="588772"/>
        </a:xfrm>
        <a:prstGeom prst="rect">
          <a:avLst/>
        </a:prstGeom>
        <a:solidFill>
          <a:schemeClr val="accent5">
            <a:lumMod val="50000"/>
          </a:schemeClr>
        </a:solidFill>
        <a:ln w="15875" cap="flat" cmpd="sng" algn="ctr">
          <a:solidFill>
            <a:schemeClr val="bg2">
              <a:lumMod val="5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lumMod val="60000"/>
                  <a:lumOff val="40000"/>
                </a:schemeClr>
              </a:solidFill>
            </a:rPr>
            <a:t>Financing Public Facilities</a:t>
          </a:r>
        </a:p>
      </dsp:txBody>
      <dsp:txXfrm>
        <a:off x="2569917" y="1255014"/>
        <a:ext cx="1931172" cy="588772"/>
      </dsp:txXfrm>
    </dsp:sp>
    <dsp:sp modelId="{6687CE56-48BE-401C-83F6-F74B8EE6CBAC}">
      <dsp:nvSpPr>
        <dsp:cNvPr id="0" name=""/>
        <dsp:cNvSpPr/>
      </dsp:nvSpPr>
      <dsp:spPr>
        <a:xfrm>
          <a:off x="2569917" y="1990979"/>
          <a:ext cx="1931172" cy="588772"/>
        </a:xfrm>
        <a:prstGeom prst="rect">
          <a:avLst/>
        </a:prstGeom>
        <a:solidFill>
          <a:schemeClr val="accent5">
            <a:lumMod val="50000"/>
          </a:schemeClr>
        </a:solidFill>
        <a:ln w="15875" cap="flat" cmpd="sng" algn="ctr">
          <a:solidFill>
            <a:schemeClr val="bg2">
              <a:lumMod val="5000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2">
                  <a:lumMod val="60000"/>
                  <a:lumOff val="40000"/>
                </a:schemeClr>
              </a:solidFill>
            </a:rPr>
            <a:t>Private Provision of Services</a:t>
          </a:r>
        </a:p>
      </dsp:txBody>
      <dsp:txXfrm>
        <a:off x="2569917" y="1990979"/>
        <a:ext cx="1931172" cy="58877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E7F3C7-F4C9-4624-9017-C47F1FB2EE4E}" type="datetimeFigureOut">
              <a:rPr lang="en-US" smtClean="0"/>
              <a:t>12/12/2019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C7F230-9011-48A8-9560-27E4668E453D}" type="slidenum">
              <a:rPr lang="en-US" smtClean="0"/>
              <a:t>‹#›</a:t>
            </a:fld>
            <a:endParaRPr lang="en-US"/>
          </a:p>
        </p:txBody>
      </p:sp>
    </p:spTree>
    <p:extLst>
      <p:ext uri="{BB962C8B-B14F-4D97-AF65-F5344CB8AC3E}">
        <p14:creationId xmlns:p14="http://schemas.microsoft.com/office/powerpoint/2010/main" val="2580797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824F8-74DB-44BD-B520-69312BCC702D}" type="datetimeFigureOut">
              <a:rPr lang="en-US" smtClean="0"/>
              <a:pPr/>
              <a:t>12/12/2019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FF0E05-F533-42D1-B95D-4385420A381A}" type="slidenum">
              <a:rPr lang="en-US" smtClean="0"/>
              <a:pPr/>
              <a:t>‹#›</a:t>
            </a:fld>
            <a:endParaRPr lang="en-US" dirty="0"/>
          </a:p>
        </p:txBody>
      </p:sp>
    </p:spTree>
    <p:extLst>
      <p:ext uri="{BB962C8B-B14F-4D97-AF65-F5344CB8AC3E}">
        <p14:creationId xmlns:p14="http://schemas.microsoft.com/office/powerpoint/2010/main" val="353240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3673980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C4FC3A-86B1-5343-8A31-A22D70CEF9E9}"/>
              </a:ext>
            </a:extLst>
          </p:cNvPr>
          <p:cNvSpPr>
            <a:spLocks noGrp="1" noChangeArrowheads="1"/>
          </p:cNvSpPr>
          <p:nvPr>
            <p:ph type="sldNum" sz="quarter" idx="5"/>
          </p:nvPr>
        </p:nvSpPr>
        <p:spPr>
          <a:ln/>
        </p:spPr>
        <p:txBody>
          <a:bodyPr/>
          <a:lstStyle/>
          <a:p>
            <a:fld id="{2B1B81D7-55FF-A34B-BAE9-D84259BE8816}" type="slidenum">
              <a:rPr lang="ar-SA" altLang="en-US"/>
              <a:pPr/>
              <a:t>10</a:t>
            </a:fld>
            <a:endParaRPr lang="en-US" altLang="en-US"/>
          </a:p>
        </p:txBody>
      </p:sp>
      <p:sp>
        <p:nvSpPr>
          <p:cNvPr id="122882" name="Rectangle 2">
            <a:extLst>
              <a:ext uri="{FF2B5EF4-FFF2-40B4-BE49-F238E27FC236}">
                <a16:creationId xmlns:a16="http://schemas.microsoft.com/office/drawing/2014/main" id="{E786FF0B-E923-CA4E-B80B-0BA2892483B1}"/>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3315AE11-D444-4F4A-A2A6-DECD2B60058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1787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11</a:t>
            </a:fld>
            <a:endParaRPr lang="en-US" dirty="0"/>
          </a:p>
        </p:txBody>
      </p:sp>
    </p:spTree>
    <p:extLst>
      <p:ext uri="{BB962C8B-B14F-4D97-AF65-F5344CB8AC3E}">
        <p14:creationId xmlns:p14="http://schemas.microsoft.com/office/powerpoint/2010/main" val="67228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12</a:t>
            </a:fld>
            <a:endParaRPr lang="en-US" dirty="0"/>
          </a:p>
        </p:txBody>
      </p:sp>
    </p:spTree>
    <p:extLst>
      <p:ext uri="{BB962C8B-B14F-4D97-AF65-F5344CB8AC3E}">
        <p14:creationId xmlns:p14="http://schemas.microsoft.com/office/powerpoint/2010/main" val="964003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13</a:t>
            </a:fld>
            <a:endParaRPr lang="en-US" dirty="0"/>
          </a:p>
        </p:txBody>
      </p:sp>
    </p:spTree>
    <p:extLst>
      <p:ext uri="{BB962C8B-B14F-4D97-AF65-F5344CB8AC3E}">
        <p14:creationId xmlns:p14="http://schemas.microsoft.com/office/powerpoint/2010/main" val="1574701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14</a:t>
            </a:fld>
            <a:endParaRPr lang="en-US" dirty="0"/>
          </a:p>
        </p:txBody>
      </p:sp>
    </p:spTree>
    <p:extLst>
      <p:ext uri="{BB962C8B-B14F-4D97-AF65-F5344CB8AC3E}">
        <p14:creationId xmlns:p14="http://schemas.microsoft.com/office/powerpoint/2010/main" val="2291141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15</a:t>
            </a:fld>
            <a:endParaRPr lang="en-US" dirty="0"/>
          </a:p>
        </p:txBody>
      </p:sp>
    </p:spTree>
    <p:extLst>
      <p:ext uri="{BB962C8B-B14F-4D97-AF65-F5344CB8AC3E}">
        <p14:creationId xmlns:p14="http://schemas.microsoft.com/office/powerpoint/2010/main" val="3083935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16</a:t>
            </a:fld>
            <a:endParaRPr lang="en-US" dirty="0"/>
          </a:p>
        </p:txBody>
      </p:sp>
    </p:spTree>
    <p:extLst>
      <p:ext uri="{BB962C8B-B14F-4D97-AF65-F5344CB8AC3E}">
        <p14:creationId xmlns:p14="http://schemas.microsoft.com/office/powerpoint/2010/main" val="139556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17</a:t>
            </a:fld>
            <a:endParaRPr lang="en-US" dirty="0"/>
          </a:p>
        </p:txBody>
      </p:sp>
    </p:spTree>
    <p:extLst>
      <p:ext uri="{BB962C8B-B14F-4D97-AF65-F5344CB8AC3E}">
        <p14:creationId xmlns:p14="http://schemas.microsoft.com/office/powerpoint/2010/main" val="1299609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18</a:t>
            </a:fld>
            <a:endParaRPr lang="en-US" dirty="0"/>
          </a:p>
        </p:txBody>
      </p:sp>
    </p:spTree>
    <p:extLst>
      <p:ext uri="{BB962C8B-B14F-4D97-AF65-F5344CB8AC3E}">
        <p14:creationId xmlns:p14="http://schemas.microsoft.com/office/powerpoint/2010/main" val="3210954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847DD9-4D59-4247-BAAB-E82840D06245}"/>
              </a:ext>
            </a:extLst>
          </p:cNvPr>
          <p:cNvSpPr>
            <a:spLocks noGrp="1" noChangeArrowheads="1"/>
          </p:cNvSpPr>
          <p:nvPr>
            <p:ph type="sldNum" sz="quarter" idx="5"/>
          </p:nvPr>
        </p:nvSpPr>
        <p:spPr>
          <a:ln/>
        </p:spPr>
        <p:txBody>
          <a:bodyPr/>
          <a:lstStyle/>
          <a:p>
            <a:fld id="{9FE1C3D7-A537-914F-8948-34BAF3C7EE38}" type="slidenum">
              <a:rPr lang="ar-SA" altLang="en-US"/>
              <a:pPr/>
              <a:t>19</a:t>
            </a:fld>
            <a:endParaRPr lang="en-US" altLang="en-US"/>
          </a:p>
        </p:txBody>
      </p:sp>
      <p:sp>
        <p:nvSpPr>
          <p:cNvPr id="126978" name="Rectangle 2">
            <a:extLst>
              <a:ext uri="{FF2B5EF4-FFF2-40B4-BE49-F238E27FC236}">
                <a16:creationId xmlns:a16="http://schemas.microsoft.com/office/drawing/2014/main" id="{EF41157B-24A5-834C-9C6E-943D65DB1C4F}"/>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1E00E154-51F1-1A49-BF08-60509FF0007F}"/>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6560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Times New Roman" panose="02020603050405020304" pitchFamily="18" charset="0"/>
                <a:cs typeface="Times New Roman" panose="02020603050405020304" pitchFamily="18" charset="0"/>
              </a:rPr>
              <a:t>“</a:t>
            </a:r>
            <a:r>
              <a:rPr lang="en-US" altLang="en-US" sz="1200" b="0" dirty="0">
                <a:cs typeface="Times New Roman" panose="02020603050405020304" pitchFamily="18" charset="0"/>
              </a:rPr>
              <a:t>Machinery of government consists of all the structural arrangements provided by a constitutional provision or a statute requiring the delivery of government services.</a:t>
            </a:r>
            <a:r>
              <a:rPr lang="en-US" altLang="en-US" sz="1200" b="0" dirty="0">
                <a:latin typeface="Times New Roman" panose="02020603050405020304" pitchFamily="18" charset="0"/>
                <a:cs typeface="Times New Roman" panose="02020603050405020304" pitchFamily="18" charset="0"/>
              </a:rPr>
              <a:t>”</a:t>
            </a: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machinery of government questions have  policy and political content  where one influences the other, affects management (implementation) and  compromises results:</a:t>
            </a:r>
          </a:p>
          <a:p>
            <a:endParaRPr lang="en-US" dirty="0"/>
          </a:p>
        </p:txBody>
      </p:sp>
      <p:sp>
        <p:nvSpPr>
          <p:cNvPr id="4" name="Slide Number Placeholder 3"/>
          <p:cNvSpPr>
            <a:spLocks noGrp="1"/>
          </p:cNvSpPr>
          <p:nvPr>
            <p:ph type="sldNum" sz="quarter" idx="10"/>
          </p:nvPr>
        </p:nvSpPr>
        <p:spPr/>
        <p:txBody>
          <a:bodyPr/>
          <a:lstStyle/>
          <a:p>
            <a:fld id="{4CFF0E05-F533-42D1-B95D-4385420A381A}" type="slidenum">
              <a:rPr lang="en-US" smtClean="0"/>
              <a:pPr/>
              <a:t>2</a:t>
            </a:fld>
            <a:endParaRPr lang="en-US" dirty="0"/>
          </a:p>
        </p:txBody>
      </p:sp>
    </p:spTree>
    <p:extLst>
      <p:ext uri="{BB962C8B-B14F-4D97-AF65-F5344CB8AC3E}">
        <p14:creationId xmlns:p14="http://schemas.microsoft.com/office/powerpoint/2010/main" val="2557533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5B88CF-E97E-0949-9D08-0774E9F484E0}"/>
              </a:ext>
            </a:extLst>
          </p:cNvPr>
          <p:cNvSpPr>
            <a:spLocks noGrp="1" noChangeArrowheads="1"/>
          </p:cNvSpPr>
          <p:nvPr>
            <p:ph type="sldNum" sz="quarter" idx="5"/>
          </p:nvPr>
        </p:nvSpPr>
        <p:spPr>
          <a:ln/>
        </p:spPr>
        <p:txBody>
          <a:bodyPr/>
          <a:lstStyle/>
          <a:p>
            <a:fld id="{EA4F9897-1564-E045-9E7F-84AAA451F2A7}" type="slidenum">
              <a:rPr lang="ar-SA" altLang="en-US"/>
              <a:pPr/>
              <a:t>20</a:t>
            </a:fld>
            <a:endParaRPr lang="en-US" altLang="en-US"/>
          </a:p>
        </p:txBody>
      </p:sp>
      <p:sp>
        <p:nvSpPr>
          <p:cNvPr id="155650" name="Rectangle 2">
            <a:extLst>
              <a:ext uri="{FF2B5EF4-FFF2-40B4-BE49-F238E27FC236}">
                <a16:creationId xmlns:a16="http://schemas.microsoft.com/office/drawing/2014/main" id="{3A95FE20-6133-0645-8652-856BE1D45666}"/>
              </a:ext>
            </a:extLst>
          </p:cNvPr>
          <p:cNvSpPr>
            <a:spLocks noGrp="1" noRot="1" noChangeAspect="1" noChangeArrowheads="1" noTextEdit="1"/>
          </p:cNvSpPr>
          <p:nvPr>
            <p:ph type="sldImg"/>
          </p:nvPr>
        </p:nvSpPr>
        <p:spPr>
          <a:ln/>
        </p:spPr>
      </p:sp>
      <p:sp>
        <p:nvSpPr>
          <p:cNvPr id="155651" name="Rectangle 3">
            <a:extLst>
              <a:ext uri="{FF2B5EF4-FFF2-40B4-BE49-F238E27FC236}">
                <a16:creationId xmlns:a16="http://schemas.microsoft.com/office/drawing/2014/main" id="{DD35AB0C-CBEB-F049-8A35-B1743C5CA89A}"/>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82246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70CCFAB-3A65-D640-B0E1-2EFC2BAD18A2}"/>
              </a:ext>
            </a:extLst>
          </p:cNvPr>
          <p:cNvSpPr>
            <a:spLocks noGrp="1" noChangeArrowheads="1"/>
          </p:cNvSpPr>
          <p:nvPr>
            <p:ph type="sldNum" sz="quarter" idx="5"/>
          </p:nvPr>
        </p:nvSpPr>
        <p:spPr>
          <a:ln/>
        </p:spPr>
        <p:txBody>
          <a:bodyPr/>
          <a:lstStyle/>
          <a:p>
            <a:fld id="{ED6D060D-3497-9E40-AA1B-FC9307004813}" type="slidenum">
              <a:rPr lang="ar-SA" altLang="en-US"/>
              <a:pPr/>
              <a:t>21</a:t>
            </a:fld>
            <a:endParaRPr lang="en-US" altLang="en-US"/>
          </a:p>
        </p:txBody>
      </p:sp>
      <p:sp>
        <p:nvSpPr>
          <p:cNvPr id="129026" name="Rectangle 2">
            <a:extLst>
              <a:ext uri="{FF2B5EF4-FFF2-40B4-BE49-F238E27FC236}">
                <a16:creationId xmlns:a16="http://schemas.microsoft.com/office/drawing/2014/main" id="{AA1A1B54-858B-5B42-82B0-E0D9F780C07E}"/>
              </a:ext>
            </a:extLst>
          </p:cNvPr>
          <p:cNvSpPr>
            <a:spLocks noGrp="1" noRot="1" noChangeAspect="1" noChangeArrowheads="1" noTextEdit="1"/>
          </p:cNvSpPr>
          <p:nvPr>
            <p:ph type="sldImg"/>
          </p:nvPr>
        </p:nvSpPr>
        <p:spPr>
          <a:ln/>
        </p:spPr>
      </p:sp>
      <p:sp>
        <p:nvSpPr>
          <p:cNvPr id="129027" name="Rectangle 3">
            <a:extLst>
              <a:ext uri="{FF2B5EF4-FFF2-40B4-BE49-F238E27FC236}">
                <a16:creationId xmlns:a16="http://schemas.microsoft.com/office/drawing/2014/main" id="{7C88BD8A-5293-924F-8412-A8C0B82C9D2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52633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52CCB3-58E9-7049-913C-E6F6BCC467EA}"/>
              </a:ext>
            </a:extLst>
          </p:cNvPr>
          <p:cNvSpPr>
            <a:spLocks noGrp="1" noChangeArrowheads="1"/>
          </p:cNvSpPr>
          <p:nvPr>
            <p:ph type="sldNum" sz="quarter" idx="5"/>
          </p:nvPr>
        </p:nvSpPr>
        <p:spPr>
          <a:ln/>
        </p:spPr>
        <p:txBody>
          <a:bodyPr/>
          <a:lstStyle/>
          <a:p>
            <a:fld id="{9D55B509-6C37-FC4F-9B14-D0C2AF5668E5}" type="slidenum">
              <a:rPr lang="ar-SA" altLang="en-US"/>
              <a:pPr/>
              <a:t>22</a:t>
            </a:fld>
            <a:endParaRPr lang="en-US" altLang="en-US"/>
          </a:p>
        </p:txBody>
      </p:sp>
      <p:sp>
        <p:nvSpPr>
          <p:cNvPr id="131074" name="Rectangle 2">
            <a:extLst>
              <a:ext uri="{FF2B5EF4-FFF2-40B4-BE49-F238E27FC236}">
                <a16:creationId xmlns:a16="http://schemas.microsoft.com/office/drawing/2014/main" id="{C402FC99-93A4-5345-9F1F-CD13DF3F4CCC}"/>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CC62261D-4E8D-3441-9E5B-833C16A08675}"/>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234290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23</a:t>
            </a:fld>
            <a:endParaRPr lang="en-US" dirty="0"/>
          </a:p>
        </p:txBody>
      </p:sp>
    </p:spTree>
    <p:extLst>
      <p:ext uri="{BB962C8B-B14F-4D97-AF65-F5344CB8AC3E}">
        <p14:creationId xmlns:p14="http://schemas.microsoft.com/office/powerpoint/2010/main" val="4117132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24</a:t>
            </a:fld>
            <a:endParaRPr lang="en-US" dirty="0"/>
          </a:p>
        </p:txBody>
      </p:sp>
    </p:spTree>
    <p:extLst>
      <p:ext uri="{BB962C8B-B14F-4D97-AF65-F5344CB8AC3E}">
        <p14:creationId xmlns:p14="http://schemas.microsoft.com/office/powerpoint/2010/main" val="236230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FF0E05-F533-42D1-B95D-4385420A381A}" type="slidenum">
              <a:rPr lang="en-US" smtClean="0"/>
              <a:pPr/>
              <a:t>3</a:t>
            </a:fld>
            <a:endParaRPr lang="en-US" dirty="0"/>
          </a:p>
        </p:txBody>
      </p:sp>
    </p:spTree>
    <p:extLst>
      <p:ext uri="{BB962C8B-B14F-4D97-AF65-F5344CB8AC3E}">
        <p14:creationId xmlns:p14="http://schemas.microsoft.com/office/powerpoint/2010/main" val="373736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270AA6-2E49-FD43-A72D-9118A1B33217}"/>
              </a:ext>
            </a:extLst>
          </p:cNvPr>
          <p:cNvSpPr>
            <a:spLocks noGrp="1" noChangeArrowheads="1"/>
          </p:cNvSpPr>
          <p:nvPr>
            <p:ph type="sldNum" sz="quarter" idx="5"/>
          </p:nvPr>
        </p:nvSpPr>
        <p:spPr>
          <a:ln/>
        </p:spPr>
        <p:txBody>
          <a:bodyPr/>
          <a:lstStyle/>
          <a:p>
            <a:fld id="{46EFE83E-9DC8-5D4F-A94C-4F61A46F38C6}" type="slidenum">
              <a:rPr lang="ar-SA" altLang="en-US"/>
              <a:pPr/>
              <a:t>4</a:t>
            </a:fld>
            <a:endParaRPr lang="en-US" altLang="en-US"/>
          </a:p>
        </p:txBody>
      </p:sp>
      <p:sp>
        <p:nvSpPr>
          <p:cNvPr id="149506" name="Rectangle 2">
            <a:extLst>
              <a:ext uri="{FF2B5EF4-FFF2-40B4-BE49-F238E27FC236}">
                <a16:creationId xmlns:a16="http://schemas.microsoft.com/office/drawing/2014/main" id="{8605DA9F-3C25-BD48-A101-4B311908597D}"/>
              </a:ext>
            </a:extLst>
          </p:cNvPr>
          <p:cNvSpPr>
            <a:spLocks noGrp="1" noRot="1" noChangeAspect="1" noChangeArrowheads="1" noTextEdit="1"/>
          </p:cNvSpPr>
          <p:nvPr>
            <p:ph type="sldImg"/>
          </p:nvPr>
        </p:nvSpPr>
        <p:spPr>
          <a:ln/>
        </p:spPr>
      </p:sp>
      <p:sp>
        <p:nvSpPr>
          <p:cNvPr id="149507" name="Rectangle 3">
            <a:extLst>
              <a:ext uri="{FF2B5EF4-FFF2-40B4-BE49-F238E27FC236}">
                <a16:creationId xmlns:a16="http://schemas.microsoft.com/office/drawing/2014/main" id="{2C4B54B5-A661-2540-A48A-2020BEAE5751}"/>
              </a:ext>
            </a:extLst>
          </p:cNvPr>
          <p:cNvSpPr>
            <a:spLocks noGrp="1" noChangeArrowheads="1"/>
          </p:cNvSpPr>
          <p:nvPr>
            <p:ph type="body" idx="1"/>
          </p:nvPr>
        </p:nvSpPr>
        <p:spPr/>
        <p:txBody>
          <a:bodyPr/>
          <a:lstStyle/>
          <a:p>
            <a:r>
              <a:rPr lang="en-US" altLang="en-US" sz="1200" dirty="0">
                <a:solidFill>
                  <a:schemeClr val="tx1"/>
                </a:solidFill>
              </a:rPr>
              <a:t>The notion that constitutional devices can prevent any power within a nation from becoming absolute by being balanced against, or checked by, another source of power within that same notion.</a:t>
            </a:r>
          </a:p>
          <a:p>
            <a:endParaRPr lang="en-US" altLang="en-US" sz="1200" dirty="0">
              <a:solidFill>
                <a:schemeClr val="tx1"/>
              </a:solidFill>
            </a:endParaRPr>
          </a:p>
          <a:p>
            <a:r>
              <a:rPr lang="en-US" altLang="en-US" sz="1200" dirty="0">
                <a:solidFill>
                  <a:schemeClr val="tx1"/>
                </a:solidFill>
              </a:rPr>
              <a:t>According to the US system, the President can check the Congress by voting a bill, the Congress can check the President by overriding a veto or refusing to ratify treaties or confirm nominees to federal offices; the Supreme Court can check either by declaring laws passed by Congress or actions taken by the President to be unconstitutional</a:t>
            </a:r>
            <a:endParaRPr lang="en-US" altLang="en-US" dirty="0"/>
          </a:p>
        </p:txBody>
      </p:sp>
    </p:spTree>
    <p:extLst>
      <p:ext uri="{BB962C8B-B14F-4D97-AF65-F5344CB8AC3E}">
        <p14:creationId xmlns:p14="http://schemas.microsoft.com/office/powerpoint/2010/main" val="3563155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5</a:t>
            </a:fld>
            <a:endParaRPr lang="en-US" dirty="0"/>
          </a:p>
        </p:txBody>
      </p:sp>
    </p:spTree>
    <p:extLst>
      <p:ext uri="{BB962C8B-B14F-4D97-AF65-F5344CB8AC3E}">
        <p14:creationId xmlns:p14="http://schemas.microsoft.com/office/powerpoint/2010/main" val="418568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6</a:t>
            </a:fld>
            <a:endParaRPr lang="en-US" dirty="0"/>
          </a:p>
        </p:txBody>
      </p:sp>
    </p:spTree>
    <p:extLst>
      <p:ext uri="{BB962C8B-B14F-4D97-AF65-F5344CB8AC3E}">
        <p14:creationId xmlns:p14="http://schemas.microsoft.com/office/powerpoint/2010/main" val="3043876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4166E1-7A76-6443-AC63-653BC8A163C9}"/>
              </a:ext>
            </a:extLst>
          </p:cNvPr>
          <p:cNvSpPr>
            <a:spLocks noGrp="1" noChangeArrowheads="1"/>
          </p:cNvSpPr>
          <p:nvPr>
            <p:ph type="sldNum" sz="quarter" idx="5"/>
          </p:nvPr>
        </p:nvSpPr>
        <p:spPr>
          <a:ln/>
        </p:spPr>
        <p:txBody>
          <a:bodyPr/>
          <a:lstStyle/>
          <a:p>
            <a:fld id="{BED71EC4-A601-DB47-BBDB-4E324BD9A750}" type="slidenum">
              <a:rPr lang="ar-SA" altLang="en-US"/>
              <a:pPr/>
              <a:t>7</a:t>
            </a:fld>
            <a:endParaRPr lang="en-US" altLang="en-US"/>
          </a:p>
        </p:txBody>
      </p:sp>
      <p:sp>
        <p:nvSpPr>
          <p:cNvPr id="159746" name="Rectangle 2">
            <a:extLst>
              <a:ext uri="{FF2B5EF4-FFF2-40B4-BE49-F238E27FC236}">
                <a16:creationId xmlns:a16="http://schemas.microsoft.com/office/drawing/2014/main" id="{F355E9F9-6ED3-C145-BEA3-3017D0381187}"/>
              </a:ext>
            </a:extLst>
          </p:cNvPr>
          <p:cNvSpPr>
            <a:spLocks noGrp="1" noRot="1" noChangeAspect="1" noChangeArrowheads="1" noTextEdit="1"/>
          </p:cNvSpPr>
          <p:nvPr>
            <p:ph type="sldImg"/>
          </p:nvPr>
        </p:nvSpPr>
        <p:spPr>
          <a:ln/>
        </p:spPr>
      </p:sp>
      <p:sp>
        <p:nvSpPr>
          <p:cNvPr id="159747" name="Rectangle 3">
            <a:extLst>
              <a:ext uri="{FF2B5EF4-FFF2-40B4-BE49-F238E27FC236}">
                <a16:creationId xmlns:a16="http://schemas.microsoft.com/office/drawing/2014/main" id="{FDB3A93E-5D6E-0547-B1C7-3E39AA3D8AB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5754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8</a:t>
            </a:fld>
            <a:endParaRPr lang="en-US" dirty="0"/>
          </a:p>
        </p:txBody>
      </p:sp>
    </p:spTree>
    <p:extLst>
      <p:ext uri="{BB962C8B-B14F-4D97-AF65-F5344CB8AC3E}">
        <p14:creationId xmlns:p14="http://schemas.microsoft.com/office/powerpoint/2010/main" val="1961441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FF0E05-F533-42D1-B95D-4385420A381A}" type="slidenum">
              <a:rPr lang="en-US" smtClean="0"/>
              <a:pPr/>
              <a:t>9</a:t>
            </a:fld>
            <a:endParaRPr lang="en-US" dirty="0"/>
          </a:p>
        </p:txBody>
      </p:sp>
    </p:spTree>
    <p:extLst>
      <p:ext uri="{BB962C8B-B14F-4D97-AF65-F5344CB8AC3E}">
        <p14:creationId xmlns:p14="http://schemas.microsoft.com/office/powerpoint/2010/main" val="282292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658F8B-AAD8-476C-A828-49EF5841D8BB}" type="datetime1">
              <a:rPr lang="en-US" smtClean="0"/>
              <a:t>12/12/2019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a:t>Copyright © 2017 Taylor &amp; Francis</a:t>
            </a: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1C6E4E5-20D9-43E6-B4AC-2D57C03642CC}"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720B55-4287-45E8-BFCA-8EC9D15F6D42}" type="datetime1">
              <a:rPr lang="en-US" smtClean="0"/>
              <a:t>12/12/2019</a:t>
            </a:fld>
            <a:endParaRPr lang="en-US" dirty="0"/>
          </a:p>
        </p:txBody>
      </p:sp>
      <p:sp>
        <p:nvSpPr>
          <p:cNvPr id="5" name="Footer Placeholder 4"/>
          <p:cNvSpPr>
            <a:spLocks noGrp="1"/>
          </p:cNvSpPr>
          <p:nvPr>
            <p:ph type="ftr" sz="quarter" idx="11"/>
          </p:nvPr>
        </p:nvSpPr>
        <p:spPr/>
        <p:txBody>
          <a:bodyPr/>
          <a:lstStyle/>
          <a:p>
            <a:r>
              <a:rPr lang="en-US"/>
              <a:t>Copyright © 2017 Taylor &amp; Francis</a:t>
            </a:r>
            <a:endParaRPr lang="en-US" dirty="0"/>
          </a:p>
        </p:txBody>
      </p:sp>
      <p:sp>
        <p:nvSpPr>
          <p:cNvPr id="6" name="Slide Number Placeholder 5"/>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5AB113-9763-414A-BDC3-A20104A3BCCC}" type="datetime1">
              <a:rPr lang="en-US" smtClean="0"/>
              <a:t>12/12/2019</a:t>
            </a:fld>
            <a:endParaRPr lang="en-US" dirty="0"/>
          </a:p>
        </p:txBody>
      </p:sp>
      <p:sp>
        <p:nvSpPr>
          <p:cNvPr id="5" name="Footer Placeholder 4"/>
          <p:cNvSpPr>
            <a:spLocks noGrp="1"/>
          </p:cNvSpPr>
          <p:nvPr>
            <p:ph type="ftr" sz="quarter" idx="11"/>
          </p:nvPr>
        </p:nvSpPr>
        <p:spPr/>
        <p:txBody>
          <a:bodyPr/>
          <a:lstStyle/>
          <a:p>
            <a:r>
              <a:rPr lang="en-US"/>
              <a:t>Copyright © 2017 Taylor &amp; Francis</a:t>
            </a:r>
            <a:endParaRPr lang="en-US" dirty="0"/>
          </a:p>
        </p:txBody>
      </p:sp>
      <p:sp>
        <p:nvSpPr>
          <p:cNvPr id="6" name="Slide Number Placeholder 5"/>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5283BF-4BD6-44B9-BD97-C18672C6FBAF}" type="datetime1">
              <a:rPr lang="en-US" smtClean="0"/>
              <a:t>12/12/2019</a:t>
            </a:fld>
            <a:endParaRPr lang="en-US" dirty="0"/>
          </a:p>
        </p:txBody>
      </p:sp>
      <p:sp>
        <p:nvSpPr>
          <p:cNvPr id="5" name="Footer Placeholder 4"/>
          <p:cNvSpPr>
            <a:spLocks noGrp="1"/>
          </p:cNvSpPr>
          <p:nvPr>
            <p:ph type="ftr" sz="quarter" idx="11"/>
          </p:nvPr>
        </p:nvSpPr>
        <p:spPr/>
        <p:txBody>
          <a:bodyPr/>
          <a:lstStyle/>
          <a:p>
            <a:r>
              <a:rPr lang="en-US"/>
              <a:t>Copyright © 2017 Taylor &amp; Francis</a:t>
            </a:r>
            <a:endParaRPr lang="en-US" dirty="0"/>
          </a:p>
        </p:txBody>
      </p:sp>
      <p:sp>
        <p:nvSpPr>
          <p:cNvPr id="6" name="Slide Number Placeholder 5"/>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B7EDC-EF31-442A-8D70-28FDFF518E18}" type="datetime1">
              <a:rPr lang="en-US" smtClean="0"/>
              <a:t>12/12/2019</a:t>
            </a:fld>
            <a:endParaRPr lang="en-US" dirty="0"/>
          </a:p>
        </p:txBody>
      </p:sp>
      <p:sp>
        <p:nvSpPr>
          <p:cNvPr id="5" name="Footer Placeholder 4"/>
          <p:cNvSpPr>
            <a:spLocks noGrp="1"/>
          </p:cNvSpPr>
          <p:nvPr>
            <p:ph type="ftr" sz="quarter" idx="11"/>
          </p:nvPr>
        </p:nvSpPr>
        <p:spPr/>
        <p:txBody>
          <a:bodyPr/>
          <a:lstStyle/>
          <a:p>
            <a:r>
              <a:rPr lang="en-US"/>
              <a:t>Copyright © 2017 Taylor &amp; Francis</a:t>
            </a:r>
            <a:endParaRPr lang="en-US" dirty="0"/>
          </a:p>
        </p:txBody>
      </p:sp>
      <p:sp>
        <p:nvSpPr>
          <p:cNvPr id="6" name="Slide Number Placeholder 5"/>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AAAD2EE-66CD-4BEC-963F-5B7677ECE2C1}" type="datetime1">
              <a:rPr lang="en-US" smtClean="0"/>
              <a:t>12/12/2019</a:t>
            </a:fld>
            <a:endParaRPr lang="en-US" dirty="0"/>
          </a:p>
        </p:txBody>
      </p:sp>
      <p:sp>
        <p:nvSpPr>
          <p:cNvPr id="6" name="Footer Placeholder 5"/>
          <p:cNvSpPr>
            <a:spLocks noGrp="1"/>
          </p:cNvSpPr>
          <p:nvPr>
            <p:ph type="ftr" sz="quarter" idx="11"/>
          </p:nvPr>
        </p:nvSpPr>
        <p:spPr/>
        <p:txBody>
          <a:bodyPr/>
          <a:lstStyle/>
          <a:p>
            <a:r>
              <a:rPr lang="en-US"/>
              <a:t>Copyright © 2017 Taylor &amp; Francis</a:t>
            </a:r>
            <a:endParaRPr lang="en-US" dirty="0"/>
          </a:p>
        </p:txBody>
      </p:sp>
      <p:sp>
        <p:nvSpPr>
          <p:cNvPr id="7" name="Slide Number Placeholder 6"/>
          <p:cNvSpPr>
            <a:spLocks noGrp="1"/>
          </p:cNvSpPr>
          <p:nvPr>
            <p:ph type="sldNum" sz="quarter" idx="12"/>
          </p:nvPr>
        </p:nvSpPr>
        <p:spPr/>
        <p:txBody>
          <a:bodyPr/>
          <a:lstStyle/>
          <a:p>
            <a:fld id="{C1C6E4E5-20D9-43E6-B4AC-2D57C03642CC}"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B5B554-23B5-446C-A0F7-B1F65A468B37}" type="datetime1">
              <a:rPr lang="en-US" smtClean="0"/>
              <a:t>12/12/2019</a:t>
            </a:fld>
            <a:endParaRPr lang="en-US" dirty="0"/>
          </a:p>
        </p:txBody>
      </p:sp>
      <p:sp>
        <p:nvSpPr>
          <p:cNvPr id="8" name="Footer Placeholder 7"/>
          <p:cNvSpPr>
            <a:spLocks noGrp="1"/>
          </p:cNvSpPr>
          <p:nvPr>
            <p:ph type="ftr" sz="quarter" idx="11"/>
          </p:nvPr>
        </p:nvSpPr>
        <p:spPr/>
        <p:txBody>
          <a:bodyPr/>
          <a:lstStyle/>
          <a:p>
            <a:r>
              <a:rPr lang="en-US"/>
              <a:t>Copyright © 2017 Taylor &amp; Francis</a:t>
            </a:r>
            <a:endParaRPr lang="en-US" dirty="0"/>
          </a:p>
        </p:txBody>
      </p:sp>
      <p:sp>
        <p:nvSpPr>
          <p:cNvPr id="9" name="Slide Number Placeholder 8"/>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0A23E9-367C-4BEA-96A7-25C6F37A312E}" type="datetime1">
              <a:rPr lang="en-US" smtClean="0"/>
              <a:t>12/12/2019</a:t>
            </a:fld>
            <a:endParaRPr lang="en-US" dirty="0"/>
          </a:p>
        </p:txBody>
      </p:sp>
      <p:sp>
        <p:nvSpPr>
          <p:cNvPr id="4" name="Footer Placeholder 3"/>
          <p:cNvSpPr>
            <a:spLocks noGrp="1"/>
          </p:cNvSpPr>
          <p:nvPr>
            <p:ph type="ftr" sz="quarter" idx="11"/>
          </p:nvPr>
        </p:nvSpPr>
        <p:spPr/>
        <p:txBody>
          <a:bodyPr/>
          <a:lstStyle/>
          <a:p>
            <a:r>
              <a:rPr lang="en-US"/>
              <a:t>Copyright © 2017 Taylor &amp; Francis</a:t>
            </a:r>
            <a:endParaRPr lang="en-US" dirty="0"/>
          </a:p>
        </p:txBody>
      </p:sp>
      <p:sp>
        <p:nvSpPr>
          <p:cNvPr id="5" name="Slide Number Placeholder 4"/>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45B24-5727-4836-B482-90E629A9F574}" type="datetime1">
              <a:rPr lang="en-US" smtClean="0"/>
              <a:t>12/12/2019</a:t>
            </a:fld>
            <a:endParaRPr lang="en-US" dirty="0"/>
          </a:p>
        </p:txBody>
      </p:sp>
      <p:sp>
        <p:nvSpPr>
          <p:cNvPr id="3" name="Footer Placeholder 2"/>
          <p:cNvSpPr>
            <a:spLocks noGrp="1"/>
          </p:cNvSpPr>
          <p:nvPr>
            <p:ph type="ftr" sz="quarter" idx="11"/>
          </p:nvPr>
        </p:nvSpPr>
        <p:spPr/>
        <p:txBody>
          <a:bodyPr/>
          <a:lstStyle/>
          <a:p>
            <a:r>
              <a:rPr lang="en-US"/>
              <a:t>Copyright © 2017 Taylor &amp; Francis</a:t>
            </a:r>
            <a:endParaRPr lang="en-US" dirty="0"/>
          </a:p>
        </p:txBody>
      </p:sp>
      <p:sp>
        <p:nvSpPr>
          <p:cNvPr id="4" name="Slide Number Placeholder 3"/>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3B10749-F5BB-44F4-AD99-9D15CAC35F19}" type="datetime1">
              <a:rPr lang="en-US" smtClean="0"/>
              <a:t>12/12/2019</a:t>
            </a:fld>
            <a:endParaRPr lang="en-US" dirty="0"/>
          </a:p>
        </p:txBody>
      </p:sp>
      <p:sp>
        <p:nvSpPr>
          <p:cNvPr id="7" name="Slide Number Placeholder 6"/>
          <p:cNvSpPr>
            <a:spLocks noGrp="1"/>
          </p:cNvSpPr>
          <p:nvPr>
            <p:ph type="sldNum" sz="quarter" idx="12"/>
          </p:nvPr>
        </p:nvSpPr>
        <p:spPr/>
        <p:txBody>
          <a:bodyPr/>
          <a:lstStyle/>
          <a:p>
            <a:fld id="{C1C6E4E5-20D9-43E6-B4AC-2D57C03642CC}"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a:t>Copyright © 2017 Taylor &amp; Francis</a:t>
            </a: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4858F-A571-4395-A118-D01DE63380A9}" type="datetime1">
              <a:rPr lang="en-US" smtClean="0"/>
              <a:t>12/12/2019</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a:t>Copyright © 2017 Taylor &amp; Francis</a:t>
            </a:r>
            <a:endParaRPr lang="en-US" dirty="0"/>
          </a:p>
        </p:txBody>
      </p:sp>
      <p:sp>
        <p:nvSpPr>
          <p:cNvPr id="7" name="Slide Number Placeholder 6"/>
          <p:cNvSpPr>
            <a:spLocks noGrp="1"/>
          </p:cNvSpPr>
          <p:nvPr>
            <p:ph type="sldNum" sz="quarter" idx="12"/>
          </p:nvPr>
        </p:nvSpPr>
        <p:spPr/>
        <p:txBody>
          <a:bodyPr/>
          <a:lstStyle/>
          <a:p>
            <a:fld id="{C1C6E4E5-20D9-43E6-B4AC-2D57C03642C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73C352D-0B13-4C8C-AE55-9E5880E0BEAA}" type="datetime1">
              <a:rPr lang="en-US" smtClean="0"/>
              <a:t>12/12/2019</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a:t>Copyright © 2017 Taylor &amp; Francis</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1C6E4E5-20D9-43E6-B4AC-2D57C03642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pbs.org/video/need-to-know-privatizing-infrastructur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19705" y="168276"/>
            <a:ext cx="3578722" cy="5355312"/>
          </a:xfrm>
          <a:prstGeom prst="rect">
            <a:avLst/>
          </a:prstGeom>
          <a:solidFill>
            <a:srgbClr val="CAE4F5"/>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a:t>
            </a:r>
            <a:r>
              <a:rPr lang="en-US" sz="2000" b="1" dirty="0"/>
              <a:t>3</a:t>
            </a:r>
            <a:endParaRPr lang="en-US" sz="2000" b="1" dirty="0">
              <a:latin typeface="+mn-lt"/>
              <a:cs typeface="+mn-cs"/>
            </a:endParaRPr>
          </a:p>
          <a:p>
            <a:pPr fontAlgn="auto">
              <a:spcBef>
                <a:spcPts val="0"/>
              </a:spcBef>
              <a:spcAft>
                <a:spcPts val="0"/>
              </a:spcAft>
              <a:defRPr/>
            </a:pPr>
            <a:endParaRPr lang="en-US" sz="2000" b="1" dirty="0">
              <a:latin typeface="+mn-lt"/>
              <a:cs typeface="+mn-cs"/>
            </a:endParaRPr>
          </a:p>
          <a:p>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THE CONTINOUS REINVENTING OF </a:t>
            </a:r>
          </a:p>
          <a:p>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THE MACHINERY OF GOVERNMENT</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sp>
        <p:nvSpPr>
          <p:cNvPr id="7" name="TextBox 6"/>
          <p:cNvSpPr txBox="1"/>
          <p:nvPr/>
        </p:nvSpPr>
        <p:spPr>
          <a:xfrm>
            <a:off x="4996753" y="4866800"/>
            <a:ext cx="3581400" cy="307777"/>
          </a:xfrm>
          <a:prstGeom prst="rect">
            <a:avLst/>
          </a:prstGeom>
          <a:solidFill>
            <a:srgbClr val="CAE4F5"/>
          </a:solidFill>
          <a:ln w="6350">
            <a:solidFill>
              <a:schemeClr val="bg2">
                <a:lumMod val="50000"/>
              </a:schemeClr>
            </a:solidFill>
          </a:ln>
        </p:spPr>
        <p:txBody>
          <a:bodyPr>
            <a:spAutoFit/>
          </a:bodyPr>
          <a:lstStyle/>
          <a:p>
            <a:pPr fontAlgn="auto">
              <a:spcBef>
                <a:spcPts val="0"/>
              </a:spcBef>
              <a:spcAft>
                <a:spcPts val="0"/>
              </a:spcAft>
              <a:defRPr/>
            </a:pPr>
            <a:endParaRPr lang="en-US" sz="1400" dirty="0">
              <a:solidFill>
                <a:schemeClr val="tx1">
                  <a:lumMod val="65000"/>
                  <a:lumOff val="35000"/>
                </a:schemeClr>
              </a:solidFill>
              <a:latin typeface="+mn-lt"/>
              <a:cs typeface="+mn-cs"/>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4727336" cy="5775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7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70FAF1-5554-B34A-9080-15E02C150166}"/>
              </a:ext>
            </a:extLst>
          </p:cNvPr>
          <p:cNvSpPr>
            <a:spLocks noGrp="1"/>
          </p:cNvSpPr>
          <p:nvPr>
            <p:ph type="sldNum" sz="quarter" idx="12"/>
          </p:nvPr>
        </p:nvSpPr>
        <p:spPr/>
        <p:txBody>
          <a:bodyPr/>
          <a:lstStyle/>
          <a:p>
            <a:fld id="{868D9627-C5E7-D64D-B174-0729CEFDAFA2}" type="slidenum">
              <a:rPr lang="ar-SA" altLang="en-US"/>
              <a:pPr/>
              <a:t>10</a:t>
            </a:fld>
            <a:endParaRPr lang="en-US" altLang="en-US"/>
          </a:p>
        </p:txBody>
      </p:sp>
      <p:sp>
        <p:nvSpPr>
          <p:cNvPr id="121858" name="Rectangle 2">
            <a:extLst>
              <a:ext uri="{FF2B5EF4-FFF2-40B4-BE49-F238E27FC236}">
                <a16:creationId xmlns:a16="http://schemas.microsoft.com/office/drawing/2014/main" id="{BC8F1DDF-BD90-4748-9A07-882D6E3BFDD2}"/>
              </a:ext>
            </a:extLst>
          </p:cNvPr>
          <p:cNvSpPr>
            <a:spLocks noGrp="1" noChangeArrowheads="1"/>
          </p:cNvSpPr>
          <p:nvPr>
            <p:ph type="title"/>
          </p:nvPr>
        </p:nvSpPr>
        <p:spPr>
          <a:xfrm>
            <a:off x="1042988" y="407053"/>
            <a:ext cx="7024744" cy="1143000"/>
          </a:xfrm>
          <a:solidFill>
            <a:srgbClr val="C1E1F6"/>
          </a:solidFill>
        </p:spPr>
        <p:txBody>
          <a:bodyPr vert="horz" lIns="91440" tIns="45720" rIns="91440" bIns="45720" rtlCol="0" anchor="b">
            <a:normAutofit/>
          </a:bodyPr>
          <a:lstStyle/>
          <a:p>
            <a:pPr algn="ctr"/>
            <a:r>
              <a:rPr lang="en-US" altLang="en-US" sz="3200" dirty="0">
                <a:solidFill>
                  <a:schemeClr val="tx1"/>
                </a:solidFill>
              </a:rPr>
              <a:t>Reforming the Machinery of Government</a:t>
            </a:r>
          </a:p>
        </p:txBody>
      </p:sp>
      <p:sp>
        <p:nvSpPr>
          <p:cNvPr id="121859" name="Rectangle 3">
            <a:extLst>
              <a:ext uri="{FF2B5EF4-FFF2-40B4-BE49-F238E27FC236}">
                <a16:creationId xmlns:a16="http://schemas.microsoft.com/office/drawing/2014/main" id="{1FC1C6DE-7778-BD48-88B1-0E9D25886432}"/>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dirty="0">
                <a:solidFill>
                  <a:schemeClr val="tx1"/>
                </a:solidFill>
              </a:rPr>
              <a:t>Government has to check and evaluate its performance all times so that it can achieve effectiveness and efficiency while providing services to citizens.</a:t>
            </a:r>
          </a:p>
          <a:p>
            <a:pPr marL="68580" indent="0">
              <a:buNone/>
            </a:pPr>
            <a:endParaRPr lang="en-US" altLang="en-US" sz="1800" dirty="0">
              <a:solidFill>
                <a:schemeClr val="tx1"/>
              </a:solidFill>
            </a:endParaRPr>
          </a:p>
          <a:p>
            <a:r>
              <a:rPr lang="en-US" altLang="en-US" sz="1800" dirty="0">
                <a:solidFill>
                  <a:schemeClr val="tx1"/>
                </a:solidFill>
              </a:rPr>
              <a:t>US government passed through various stages of reform to enhance its capacity as a service provider.</a:t>
            </a:r>
          </a:p>
          <a:p>
            <a:endParaRPr lang="en-US" altLang="en-US" sz="1800" dirty="0">
              <a:solidFill>
                <a:schemeClr val="tx1"/>
              </a:solidFill>
            </a:endParaRPr>
          </a:p>
          <a:p>
            <a:r>
              <a:rPr lang="en-US" altLang="en-US" sz="1800" dirty="0">
                <a:solidFill>
                  <a:schemeClr val="tx1"/>
                </a:solidFill>
              </a:rPr>
              <a:t>Part of the reform efforts include the invitation of both the private and non-profit sectors to participate in public programs.</a:t>
            </a:r>
          </a:p>
        </p:txBody>
      </p:sp>
    </p:spTree>
    <p:extLst>
      <p:ext uri="{BB962C8B-B14F-4D97-AF65-F5344CB8AC3E}">
        <p14:creationId xmlns:p14="http://schemas.microsoft.com/office/powerpoint/2010/main" val="3777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1E1F6"/>
          </a:solidFill>
        </p:spPr>
        <p:txBody>
          <a:bodyPr>
            <a:normAutofit/>
          </a:bodyPr>
          <a:lstStyle/>
          <a:p>
            <a:pPr algn="ctr"/>
            <a:r>
              <a:rPr lang="en-US" sz="3200" dirty="0">
                <a:solidFill>
                  <a:schemeClr val="tx1"/>
                </a:solidFill>
              </a:rPr>
              <a:t>Reforming the Executive Branch— </a:t>
            </a:r>
            <a:br>
              <a:rPr lang="en-US" sz="3200" dirty="0">
                <a:solidFill>
                  <a:schemeClr val="tx1"/>
                </a:solidFill>
              </a:rPr>
            </a:br>
            <a:r>
              <a:rPr lang="en-US" sz="3200" dirty="0">
                <a:solidFill>
                  <a:schemeClr val="tx1"/>
                </a:solidFill>
              </a:rPr>
              <a:t>a short history </a:t>
            </a:r>
          </a:p>
        </p:txBody>
      </p:sp>
      <p:sp>
        <p:nvSpPr>
          <p:cNvPr id="5" name="Content Placeholder 4"/>
          <p:cNvSpPr>
            <a:spLocks noGrp="1"/>
          </p:cNvSpPr>
          <p:nvPr>
            <p:ph idx="1"/>
          </p:nvPr>
        </p:nvSpPr>
        <p:spPr>
          <a:xfrm>
            <a:off x="1043492" y="2323652"/>
            <a:ext cx="7033708" cy="3508977"/>
          </a:xfrm>
          <a:solidFill>
            <a:schemeClr val="accent6">
              <a:lumMod val="40000"/>
              <a:lumOff val="60000"/>
            </a:schemeClr>
          </a:solidFill>
          <a:ln>
            <a:solidFill>
              <a:srgbClr val="C58819"/>
            </a:solidFill>
          </a:ln>
        </p:spPr>
        <p:txBody>
          <a:bodyPr>
            <a:normAutofit/>
          </a:bodyPr>
          <a:lstStyle/>
          <a:p>
            <a:r>
              <a:rPr lang="en-US" sz="1800" dirty="0">
                <a:solidFill>
                  <a:schemeClr val="tx1"/>
                </a:solidFill>
              </a:rPr>
              <a:t>The Brownlow Committee (1936) reformed the president’s office to expand it, to meet the growing needs of the Executive.</a:t>
            </a:r>
          </a:p>
          <a:p>
            <a:endParaRPr lang="en-US" sz="1800" dirty="0">
              <a:solidFill>
                <a:schemeClr val="tx1"/>
              </a:solidFill>
            </a:endParaRPr>
          </a:p>
          <a:p>
            <a:r>
              <a:rPr lang="en-US" sz="1800" dirty="0">
                <a:solidFill>
                  <a:schemeClr val="tx1"/>
                </a:solidFill>
              </a:rPr>
              <a:t>The Hoover Commissions (1947, 1953) were set up after World War II to reorganize the federal government and modernize management systems.</a:t>
            </a:r>
          </a:p>
          <a:p>
            <a:pPr>
              <a:buFont typeface="Arial" pitchFamily="34" charset="0"/>
              <a:buChar char="•"/>
            </a:pPr>
            <a:endParaRPr lang="en-US" sz="1800" dirty="0">
              <a:solidFill>
                <a:schemeClr val="tx1"/>
              </a:solidFill>
              <a:latin typeface="Cambria" pitchFamily="18" charset="0"/>
            </a:endParaRPr>
          </a:p>
        </p:txBody>
      </p:sp>
    </p:spTree>
    <p:extLst>
      <p:ext uri="{BB962C8B-B14F-4D97-AF65-F5344CB8AC3E}">
        <p14:creationId xmlns:p14="http://schemas.microsoft.com/office/powerpoint/2010/main" val="358795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1E1F6"/>
          </a:solidFill>
        </p:spPr>
        <p:txBody>
          <a:bodyPr>
            <a:normAutofit/>
          </a:bodyPr>
          <a:lstStyle/>
          <a:p>
            <a:pPr algn="ctr"/>
            <a:r>
              <a:rPr lang="en-US" sz="3200" dirty="0">
                <a:solidFill>
                  <a:schemeClr val="tx1"/>
                </a:solidFill>
              </a:rPr>
              <a:t>Reforming the Executive Branch— </a:t>
            </a:r>
            <a:br>
              <a:rPr lang="en-US" sz="3200" dirty="0">
                <a:solidFill>
                  <a:schemeClr val="tx1"/>
                </a:solidFill>
              </a:rPr>
            </a:br>
            <a:r>
              <a:rPr lang="en-US" sz="3200" dirty="0">
                <a:solidFill>
                  <a:schemeClr val="tx1"/>
                </a:solidFill>
              </a:rPr>
              <a:t>a short history </a:t>
            </a:r>
          </a:p>
        </p:txBody>
      </p:sp>
      <p:sp>
        <p:nvSpPr>
          <p:cNvPr id="5" name="Content Placeholder 4"/>
          <p:cNvSpPr>
            <a:spLocks noGrp="1"/>
          </p:cNvSpPr>
          <p:nvPr>
            <p:ph idx="1"/>
          </p:nvPr>
        </p:nvSpPr>
        <p:spPr>
          <a:xfrm>
            <a:off x="1043492" y="2323652"/>
            <a:ext cx="7033708" cy="3508977"/>
          </a:xfrm>
          <a:solidFill>
            <a:schemeClr val="accent6">
              <a:lumMod val="40000"/>
              <a:lumOff val="60000"/>
            </a:schemeClr>
          </a:solidFill>
          <a:ln>
            <a:solidFill>
              <a:srgbClr val="C58819"/>
            </a:solidFill>
          </a:ln>
        </p:spPr>
        <p:txBody>
          <a:bodyPr>
            <a:normAutofit/>
          </a:bodyPr>
          <a:lstStyle/>
          <a:p>
            <a:r>
              <a:rPr lang="en-US" sz="1800" dirty="0">
                <a:solidFill>
                  <a:schemeClr val="tx1"/>
                </a:solidFill>
              </a:rPr>
              <a:t>The Ash Council (1971) was set up for a major restructuring of the executive—to create just five super cabinet agencies—but it moved the OMB into the white house.</a:t>
            </a:r>
          </a:p>
          <a:p>
            <a:endParaRPr lang="en-US" sz="1800" dirty="0">
              <a:solidFill>
                <a:schemeClr val="tx1"/>
              </a:solidFill>
            </a:endParaRPr>
          </a:p>
          <a:p>
            <a:r>
              <a:rPr lang="en-US" sz="1800" dirty="0">
                <a:solidFill>
                  <a:schemeClr val="tx1"/>
                </a:solidFill>
              </a:rPr>
              <a:t>The President’s Private Sector Survey on Cost Control (Grace Commission, 1982) was undertaken during the Reagan administration to control the cost of government and apply corporate business techniques in government.</a:t>
            </a:r>
          </a:p>
          <a:p>
            <a:pPr>
              <a:buFont typeface="Arial" pitchFamily="34" charset="0"/>
              <a:buChar char="•"/>
            </a:pPr>
            <a:endParaRPr lang="en-US" sz="1800" dirty="0">
              <a:solidFill>
                <a:schemeClr val="tx1"/>
              </a:solidFill>
              <a:latin typeface="Cambria" pitchFamily="18" charset="0"/>
            </a:endParaRPr>
          </a:p>
        </p:txBody>
      </p:sp>
    </p:spTree>
    <p:extLst>
      <p:ext uri="{BB962C8B-B14F-4D97-AF65-F5344CB8AC3E}">
        <p14:creationId xmlns:p14="http://schemas.microsoft.com/office/powerpoint/2010/main" val="2405506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a:solidFill>
            <a:srgbClr val="C1E1F6"/>
          </a:solidFill>
        </p:spPr>
        <p:txBody>
          <a:bodyPr>
            <a:normAutofit/>
          </a:bodyPr>
          <a:lstStyle/>
          <a:p>
            <a:pPr algn="ctr"/>
            <a:r>
              <a:rPr lang="en-US" sz="2000" dirty="0">
                <a:solidFill>
                  <a:schemeClr val="tx1"/>
                </a:solidFill>
              </a:rPr>
              <a:t>Reforming The Executive Branch </a:t>
            </a:r>
            <a:br>
              <a:rPr lang="en-US" sz="2000" dirty="0">
                <a:solidFill>
                  <a:schemeClr val="tx1"/>
                </a:solidFill>
              </a:rPr>
            </a:br>
            <a:r>
              <a:rPr lang="en-US" sz="2000" dirty="0">
                <a:solidFill>
                  <a:schemeClr val="tx1"/>
                </a:solidFill>
              </a:rPr>
              <a:t>Notes about the last effort—often called REGO—for Reinventing Government </a:t>
            </a:r>
          </a:p>
        </p:txBody>
      </p:sp>
      <p:sp>
        <p:nvSpPr>
          <p:cNvPr id="5" name="Content Placeholder 4"/>
          <p:cNvSpPr>
            <a:spLocks noGrp="1"/>
          </p:cNvSpPr>
          <p:nvPr>
            <p:ph idx="1"/>
          </p:nvPr>
        </p:nvSpPr>
        <p:spPr>
          <a:xfrm>
            <a:off x="1043492" y="2323652"/>
            <a:ext cx="7033708" cy="3508977"/>
          </a:xfrm>
          <a:solidFill>
            <a:schemeClr val="accent6">
              <a:lumMod val="40000"/>
              <a:lumOff val="60000"/>
            </a:schemeClr>
          </a:solidFill>
          <a:ln>
            <a:solidFill>
              <a:srgbClr val="C58819"/>
            </a:solidFill>
          </a:ln>
        </p:spPr>
        <p:txBody>
          <a:bodyPr>
            <a:normAutofit/>
          </a:bodyPr>
          <a:lstStyle/>
          <a:p>
            <a:r>
              <a:rPr lang="en-US" sz="1800" dirty="0">
                <a:solidFill>
                  <a:schemeClr val="tx1"/>
                </a:solidFill>
              </a:rPr>
              <a:t>The National Performance Review (Gore Report) focused on uncontrollable budget deficits and growing national debt, overly restrictive regulations that resulted in waste in government, lack of public trust, and other complaints.</a:t>
            </a:r>
          </a:p>
          <a:p>
            <a:endParaRPr lang="en-US" sz="1800" dirty="0">
              <a:solidFill>
                <a:schemeClr val="tx1"/>
              </a:solidFill>
            </a:endParaRPr>
          </a:p>
          <a:p>
            <a:r>
              <a:rPr lang="en-US" sz="1800" dirty="0">
                <a:solidFill>
                  <a:schemeClr val="tx1"/>
                </a:solidFill>
              </a:rPr>
              <a:t>A different type of Reform Effort—it was headed by Vice-President Gore—and staffed primarily by federal managers and executives.</a:t>
            </a:r>
          </a:p>
          <a:p>
            <a:pPr>
              <a:buFont typeface="Arial" pitchFamily="34" charset="0"/>
              <a:buChar char="•"/>
            </a:pPr>
            <a:endParaRPr lang="en-US" sz="1800" dirty="0">
              <a:solidFill>
                <a:schemeClr val="tx1"/>
              </a:solidFill>
              <a:latin typeface="Cambria" pitchFamily="18" charset="0"/>
            </a:endParaRPr>
          </a:p>
        </p:txBody>
      </p:sp>
    </p:spTree>
    <p:extLst>
      <p:ext uri="{BB962C8B-B14F-4D97-AF65-F5344CB8AC3E}">
        <p14:creationId xmlns:p14="http://schemas.microsoft.com/office/powerpoint/2010/main" val="358795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a:solidFill>
            <a:srgbClr val="C1E1F6"/>
          </a:solidFill>
        </p:spPr>
        <p:txBody>
          <a:bodyPr>
            <a:normAutofit/>
          </a:bodyPr>
          <a:lstStyle/>
          <a:p>
            <a:pPr algn="ctr"/>
            <a:r>
              <a:rPr lang="en-US" sz="2000" dirty="0">
                <a:solidFill>
                  <a:schemeClr val="tx1"/>
                </a:solidFill>
              </a:rPr>
              <a:t>Reforming The Executive Branch </a:t>
            </a:r>
            <a:br>
              <a:rPr lang="en-US" sz="2000" dirty="0">
                <a:solidFill>
                  <a:schemeClr val="tx1"/>
                </a:solidFill>
              </a:rPr>
            </a:br>
            <a:r>
              <a:rPr lang="en-US" sz="2000" dirty="0">
                <a:solidFill>
                  <a:schemeClr val="tx1"/>
                </a:solidFill>
              </a:rPr>
              <a:t>Notes about the last effort—often called REGO—for Reinventing Government </a:t>
            </a:r>
          </a:p>
        </p:txBody>
      </p:sp>
      <p:sp>
        <p:nvSpPr>
          <p:cNvPr id="5" name="Content Placeholder 4"/>
          <p:cNvSpPr>
            <a:spLocks noGrp="1"/>
          </p:cNvSpPr>
          <p:nvPr>
            <p:ph idx="1"/>
          </p:nvPr>
        </p:nvSpPr>
        <p:spPr>
          <a:xfrm>
            <a:off x="1043492" y="2323652"/>
            <a:ext cx="7033708" cy="3508977"/>
          </a:xfrm>
          <a:solidFill>
            <a:schemeClr val="accent6">
              <a:lumMod val="40000"/>
              <a:lumOff val="60000"/>
            </a:schemeClr>
          </a:solidFill>
          <a:ln>
            <a:solidFill>
              <a:srgbClr val="C58819"/>
            </a:solidFill>
          </a:ln>
        </p:spPr>
        <p:txBody>
          <a:bodyPr>
            <a:normAutofit/>
          </a:bodyPr>
          <a:lstStyle/>
          <a:p>
            <a:r>
              <a:rPr lang="en-US" sz="1800" dirty="0">
                <a:solidFill>
                  <a:schemeClr val="tx1"/>
                </a:solidFill>
              </a:rPr>
              <a:t>Its mantra was “Creating a government that works better and costs less”</a:t>
            </a:r>
          </a:p>
          <a:p>
            <a:endParaRPr lang="en-US" sz="1800" dirty="0">
              <a:solidFill>
                <a:schemeClr val="tx1"/>
              </a:solidFill>
            </a:endParaRPr>
          </a:p>
          <a:p>
            <a:r>
              <a:rPr lang="en-US" sz="1800" dirty="0">
                <a:solidFill>
                  <a:schemeClr val="tx1"/>
                </a:solidFill>
              </a:rPr>
              <a:t>Was influenced by New Public Management Reforms that pushed for more entrepreneurial government </a:t>
            </a:r>
          </a:p>
          <a:p>
            <a:r>
              <a:rPr lang="en-US" sz="1800" dirty="0">
                <a:solidFill>
                  <a:schemeClr val="tx1"/>
                </a:solidFill>
              </a:rPr>
              <a:t>(See UK Experience in Case Note) </a:t>
            </a:r>
          </a:p>
          <a:p>
            <a:pPr>
              <a:buFont typeface="Arial" pitchFamily="34" charset="0"/>
              <a:buChar char="•"/>
            </a:pPr>
            <a:endParaRPr lang="en-US" sz="1800" dirty="0">
              <a:solidFill>
                <a:schemeClr val="tx1"/>
              </a:solidFill>
              <a:latin typeface="Cambria" pitchFamily="18" charset="0"/>
            </a:endParaRPr>
          </a:p>
        </p:txBody>
      </p:sp>
    </p:spTree>
    <p:extLst>
      <p:ext uri="{BB962C8B-B14F-4D97-AF65-F5344CB8AC3E}">
        <p14:creationId xmlns:p14="http://schemas.microsoft.com/office/powerpoint/2010/main" val="37629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8935" y="762000"/>
            <a:ext cx="7024744" cy="1295400"/>
          </a:xfrm>
          <a:solidFill>
            <a:srgbClr val="C1E1F6"/>
          </a:solidFill>
          <a:ln>
            <a:solidFill>
              <a:srgbClr val="C58819"/>
            </a:solidFill>
          </a:ln>
        </p:spPr>
        <p:txBody>
          <a:bodyPr vert="horz" lIns="91440" tIns="45720" rIns="91440" bIns="45720" rtlCol="0" anchor="b">
            <a:noAutofit/>
          </a:bodyPr>
          <a:lstStyle/>
          <a:p>
            <a:pPr algn="ctr"/>
            <a:r>
              <a:rPr lang="en-US" sz="2800" dirty="0">
                <a:solidFill>
                  <a:schemeClr val="tx1"/>
                </a:solidFill>
              </a:rPr>
              <a:t>Four legislative developments that greatly affected how the machinery of government operates </a:t>
            </a:r>
          </a:p>
        </p:txBody>
      </p:sp>
      <p:sp>
        <p:nvSpPr>
          <p:cNvPr id="5" name="Content Placeholder 4"/>
          <p:cNvSpPr>
            <a:spLocks noGrp="1"/>
          </p:cNvSpPr>
          <p:nvPr>
            <p:ph idx="1"/>
          </p:nvPr>
        </p:nvSpPr>
        <p:spPr>
          <a:solidFill>
            <a:schemeClr val="accent6">
              <a:lumMod val="40000"/>
              <a:lumOff val="60000"/>
            </a:schemeClr>
          </a:solidFill>
          <a:ln>
            <a:solidFill>
              <a:srgbClr val="C58819"/>
            </a:solidFill>
          </a:ln>
        </p:spPr>
        <p:txBody>
          <a:bodyPr vert="horz" lIns="91440" tIns="45720" rIns="91440" bIns="45720" rtlCol="0">
            <a:normAutofit/>
          </a:bodyPr>
          <a:lstStyle/>
          <a:p>
            <a:r>
              <a:rPr lang="en-US" sz="1800" dirty="0">
                <a:solidFill>
                  <a:schemeClr val="tx1"/>
                </a:solidFill>
              </a:rPr>
              <a:t>Administrative Procedure Act of 1946—The basic law governing the way federal agencies operate to safeguard agency clients and the general public. </a:t>
            </a:r>
          </a:p>
          <a:p>
            <a:endParaRPr lang="en-US" sz="1800" dirty="0">
              <a:solidFill>
                <a:schemeClr val="tx1"/>
              </a:solidFill>
            </a:endParaRPr>
          </a:p>
          <a:p>
            <a:r>
              <a:rPr lang="en-US" sz="1800" dirty="0">
                <a:solidFill>
                  <a:schemeClr val="tx1"/>
                </a:solidFill>
              </a:rPr>
              <a:t>Legislative Reorganization Act of 1946—Congress created its own internal staff system to decrease its dependence on executive agencies for information.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8935" y="533400"/>
            <a:ext cx="7024744" cy="1524000"/>
          </a:xfrm>
          <a:solidFill>
            <a:srgbClr val="C1E1F6"/>
          </a:solidFill>
          <a:ln>
            <a:solidFill>
              <a:srgbClr val="C58819"/>
            </a:solidFill>
          </a:ln>
        </p:spPr>
        <p:txBody>
          <a:bodyPr vert="horz" lIns="91440" tIns="45720" rIns="91440" bIns="45720" rtlCol="0" anchor="b">
            <a:noAutofit/>
          </a:bodyPr>
          <a:lstStyle/>
          <a:p>
            <a:pPr algn="ctr"/>
            <a:r>
              <a:rPr lang="en-US" sz="2800" dirty="0">
                <a:solidFill>
                  <a:schemeClr val="tx1"/>
                </a:solidFill>
              </a:rPr>
              <a:t>Four legislative developments that greatly affected how the machinery of government operates </a:t>
            </a:r>
          </a:p>
        </p:txBody>
      </p:sp>
      <p:sp>
        <p:nvSpPr>
          <p:cNvPr id="5" name="Content Placeholder 4"/>
          <p:cNvSpPr>
            <a:spLocks noGrp="1"/>
          </p:cNvSpPr>
          <p:nvPr>
            <p:ph idx="1"/>
          </p:nvPr>
        </p:nvSpPr>
        <p:spPr>
          <a:solidFill>
            <a:schemeClr val="accent6">
              <a:lumMod val="40000"/>
              <a:lumOff val="60000"/>
            </a:schemeClr>
          </a:solidFill>
          <a:ln>
            <a:solidFill>
              <a:srgbClr val="C58819"/>
            </a:solidFill>
          </a:ln>
        </p:spPr>
        <p:txBody>
          <a:bodyPr vert="horz" lIns="91440" tIns="45720" rIns="91440" bIns="45720" rtlCol="0">
            <a:normAutofit/>
          </a:bodyPr>
          <a:lstStyle/>
          <a:p>
            <a:r>
              <a:rPr lang="en-US" sz="1800" dirty="0">
                <a:solidFill>
                  <a:schemeClr val="tx1"/>
                </a:solidFill>
              </a:rPr>
              <a:t>Tort Claims Act of 1946—Made federal agencies responsible for their torts—legal harms done to another person that can be the cause of a civil court suit.</a:t>
            </a:r>
          </a:p>
          <a:p>
            <a:endParaRPr lang="en-US" sz="1800" dirty="0">
              <a:solidFill>
                <a:schemeClr val="tx1"/>
              </a:solidFill>
            </a:endParaRPr>
          </a:p>
          <a:p>
            <a:r>
              <a:rPr lang="en-US" sz="1800" dirty="0">
                <a:solidFill>
                  <a:schemeClr val="tx1"/>
                </a:solidFill>
              </a:rPr>
              <a:t>Inspector General Act of 1978—First created 12 IG offices in major departments—as a general auditor of agency  operations. Currently there are 73 federal offices of inspectors general.</a:t>
            </a:r>
          </a:p>
        </p:txBody>
      </p:sp>
    </p:spTree>
    <p:extLst>
      <p:ext uri="{BB962C8B-B14F-4D97-AF65-F5344CB8AC3E}">
        <p14:creationId xmlns:p14="http://schemas.microsoft.com/office/powerpoint/2010/main" val="262285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1143000"/>
          </a:xfrm>
          <a:solidFill>
            <a:srgbClr val="C1E1F6"/>
          </a:solidFill>
          <a:ln>
            <a:solidFill>
              <a:srgbClr val="C58819"/>
            </a:solidFill>
          </a:ln>
        </p:spPr>
        <p:txBody>
          <a:bodyPr>
            <a:normAutofit fontScale="90000"/>
          </a:bodyPr>
          <a:lstStyle/>
          <a:p>
            <a:pPr algn="ctr"/>
            <a:r>
              <a:rPr lang="en-US" dirty="0">
                <a:solidFill>
                  <a:schemeClr val="tx1"/>
                </a:solidFill>
              </a:rPr>
              <a:t>A legacy of reform:  Micromanagement</a:t>
            </a:r>
          </a:p>
        </p:txBody>
      </p:sp>
      <p:sp>
        <p:nvSpPr>
          <p:cNvPr id="3" name="Content Placeholder 2"/>
          <p:cNvSpPr>
            <a:spLocks noGrp="1"/>
          </p:cNvSpPr>
          <p:nvPr>
            <p:ph idx="1"/>
          </p:nvPr>
        </p:nvSpPr>
        <p:spPr>
          <a:solidFill>
            <a:schemeClr val="accent6">
              <a:lumMod val="40000"/>
              <a:lumOff val="60000"/>
            </a:schemeClr>
          </a:solidFill>
          <a:ln>
            <a:solidFill>
              <a:srgbClr val="C58819"/>
            </a:solidFill>
          </a:ln>
        </p:spPr>
        <p:txBody>
          <a:bodyPr>
            <a:normAutofit/>
          </a:bodyPr>
          <a:lstStyle/>
          <a:p>
            <a:r>
              <a:rPr lang="en-US" sz="1800" dirty="0">
                <a:solidFill>
                  <a:schemeClr val="tx1"/>
                </a:solidFill>
              </a:rPr>
              <a:t>The consequences of government reform has been to unleash a wave of micromanagement in government, where all efforts are heavily scrutinized and any failure penalized.  </a:t>
            </a:r>
          </a:p>
          <a:p>
            <a:endParaRPr lang="en-US" sz="1800" dirty="0">
              <a:solidFill>
                <a:schemeClr val="tx1"/>
              </a:solidFill>
            </a:endParaRPr>
          </a:p>
          <a:p>
            <a:r>
              <a:rPr lang="en-US" sz="1800" dirty="0">
                <a:solidFill>
                  <a:schemeClr val="tx1"/>
                </a:solidFill>
              </a:rPr>
              <a:t>Micromanagement also became prevalent in Congress where members began to spend inordinate amounts of time micromanaging issues that made them look good to their constituents, rather than focusing on pressing policy issues.</a:t>
            </a:r>
          </a:p>
        </p:txBody>
      </p:sp>
    </p:spTree>
    <p:extLst>
      <p:ext uri="{BB962C8B-B14F-4D97-AF65-F5344CB8AC3E}">
        <p14:creationId xmlns:p14="http://schemas.microsoft.com/office/powerpoint/2010/main" val="1078950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953536"/>
          </a:xfrm>
          <a:solidFill>
            <a:srgbClr val="C1E1F6"/>
          </a:solidFill>
        </p:spPr>
        <p:txBody>
          <a:bodyPr>
            <a:normAutofit/>
          </a:bodyPr>
          <a:lstStyle/>
          <a:p>
            <a:pPr algn="ctr"/>
            <a:r>
              <a:rPr lang="en-US" sz="3200" dirty="0">
                <a:solidFill>
                  <a:schemeClr val="tx1"/>
                </a:solidFill>
              </a:rPr>
              <a:t>Privatization</a:t>
            </a:r>
          </a:p>
        </p:txBody>
      </p:sp>
      <p:sp>
        <p:nvSpPr>
          <p:cNvPr id="3" name="Content Placeholder 2"/>
          <p:cNvSpPr>
            <a:spLocks noGrp="1"/>
          </p:cNvSpPr>
          <p:nvPr>
            <p:ph idx="1"/>
          </p:nvPr>
        </p:nvSpPr>
        <p:spPr>
          <a:xfrm>
            <a:off x="1043492" y="2057400"/>
            <a:ext cx="6777317" cy="3775229"/>
          </a:xfrm>
          <a:solidFill>
            <a:schemeClr val="bg2"/>
          </a:solidFill>
          <a:ln>
            <a:solidFill>
              <a:srgbClr val="C58819"/>
            </a:solidFill>
          </a:ln>
        </p:spPr>
        <p:txBody>
          <a:bodyPr>
            <a:normAutofit/>
          </a:bodyPr>
          <a:lstStyle/>
          <a:p>
            <a:pPr marL="68580" indent="0">
              <a:buNone/>
            </a:pPr>
            <a:r>
              <a:rPr lang="en-US" sz="1800" dirty="0">
                <a:solidFill>
                  <a:schemeClr val="tx1"/>
                </a:solidFill>
              </a:rPr>
              <a:t>Privatization refers to the following:</a:t>
            </a:r>
          </a:p>
        </p:txBody>
      </p:sp>
      <p:graphicFrame>
        <p:nvGraphicFramePr>
          <p:cNvPr id="6" name="Diagram 5"/>
          <p:cNvGraphicFramePr/>
          <p:nvPr>
            <p:extLst>
              <p:ext uri="{D42A27DB-BD31-4B8C-83A1-F6EECF244321}">
                <p14:modId xmlns:p14="http://schemas.microsoft.com/office/powerpoint/2010/main" val="3438205330"/>
              </p:ext>
            </p:extLst>
          </p:nvPr>
        </p:nvGraphicFramePr>
        <p:xfrm>
          <a:off x="1524000" y="2438400"/>
          <a:ext cx="6096000" cy="309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2865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963FB4-CE2E-9445-8BEF-E1A60F39450B}"/>
              </a:ext>
            </a:extLst>
          </p:cNvPr>
          <p:cNvSpPr>
            <a:spLocks noGrp="1"/>
          </p:cNvSpPr>
          <p:nvPr>
            <p:ph type="sldNum" sz="quarter" idx="12"/>
          </p:nvPr>
        </p:nvSpPr>
        <p:spPr/>
        <p:txBody>
          <a:bodyPr/>
          <a:lstStyle/>
          <a:p>
            <a:fld id="{476D7B94-E627-A642-9764-F83189F416C6}" type="slidenum">
              <a:rPr lang="ar-SA" altLang="en-US"/>
              <a:pPr/>
              <a:t>19</a:t>
            </a:fld>
            <a:endParaRPr lang="en-US" altLang="en-US"/>
          </a:p>
        </p:txBody>
      </p:sp>
      <p:sp>
        <p:nvSpPr>
          <p:cNvPr id="125954" name="Rectangle 2">
            <a:extLst>
              <a:ext uri="{FF2B5EF4-FFF2-40B4-BE49-F238E27FC236}">
                <a16:creationId xmlns:a16="http://schemas.microsoft.com/office/drawing/2014/main" id="{928BBEA7-A7A5-D342-B166-7A27DB132D28}"/>
              </a:ext>
            </a:extLst>
          </p:cNvPr>
          <p:cNvSpPr>
            <a:spLocks noGrp="1" noChangeArrowheads="1"/>
          </p:cNvSpPr>
          <p:nvPr>
            <p:ph type="title"/>
          </p:nvPr>
        </p:nvSpPr>
        <p:spPr>
          <a:xfrm>
            <a:off x="1042988" y="407053"/>
            <a:ext cx="7024744" cy="1143000"/>
          </a:xfrm>
          <a:solidFill>
            <a:srgbClr val="C1E1F6"/>
          </a:solidFill>
        </p:spPr>
        <p:txBody>
          <a:bodyPr vert="horz" lIns="91440" tIns="45720" rIns="91440" bIns="45720" rtlCol="0" anchor="b">
            <a:normAutofit/>
          </a:bodyPr>
          <a:lstStyle/>
          <a:p>
            <a:pPr algn="ctr"/>
            <a:r>
              <a:rPr lang="en-US" altLang="en-US" sz="3200" dirty="0">
                <a:solidFill>
                  <a:schemeClr val="tx1"/>
                </a:solidFill>
              </a:rPr>
              <a:t>Pressure of Privatization</a:t>
            </a:r>
          </a:p>
        </p:txBody>
      </p:sp>
      <p:sp>
        <p:nvSpPr>
          <p:cNvPr id="125955" name="Rectangle 3">
            <a:extLst>
              <a:ext uri="{FF2B5EF4-FFF2-40B4-BE49-F238E27FC236}">
                <a16:creationId xmlns:a16="http://schemas.microsoft.com/office/drawing/2014/main" id="{9C4F44C9-FDEC-3840-8690-7542E03713B6}"/>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dirty="0">
                <a:solidFill>
                  <a:schemeClr val="tx1"/>
                </a:solidFill>
              </a:rPr>
              <a:t>Privatization is the process of returning to the private sector property or functions previously owned or performed by government.</a:t>
            </a:r>
          </a:p>
          <a:p>
            <a:endParaRPr lang="en-US" altLang="en-US" sz="1800" dirty="0">
              <a:solidFill>
                <a:schemeClr val="tx1"/>
              </a:solidFill>
            </a:endParaRPr>
          </a:p>
          <a:p>
            <a:pPr marL="68580" indent="0">
              <a:buNone/>
            </a:pPr>
            <a:r>
              <a:rPr lang="en-US" altLang="en-US" sz="1800" dirty="0">
                <a:solidFill>
                  <a:schemeClr val="tx1"/>
                </a:solidFill>
              </a:rPr>
              <a:t>Privatization has two faces: </a:t>
            </a:r>
          </a:p>
          <a:p>
            <a:r>
              <a:rPr lang="en-US" altLang="en-US" sz="1800" dirty="0">
                <a:solidFill>
                  <a:schemeClr val="tx1"/>
                </a:solidFill>
              </a:rPr>
              <a:t>The private provision of services for those who can afford to pay for them.</a:t>
            </a:r>
          </a:p>
          <a:p>
            <a:endParaRPr lang="en-US" altLang="en-US" sz="1800" dirty="0">
              <a:solidFill>
                <a:schemeClr val="tx1"/>
              </a:solidFill>
            </a:endParaRPr>
          </a:p>
          <a:p>
            <a:r>
              <a:rPr lang="en-US" altLang="en-US" sz="1800" dirty="0">
                <a:solidFill>
                  <a:schemeClr val="tx1"/>
                </a:solidFill>
              </a:rPr>
              <a:t>The returning to the private sector functions previously performed by government.</a:t>
            </a:r>
          </a:p>
          <a:p>
            <a:endParaRPr lang="en-US" altLang="en-US" sz="1800" dirty="0">
              <a:solidFill>
                <a:schemeClr val="tx1"/>
              </a:solidFill>
            </a:endParaRPr>
          </a:p>
          <a:p>
            <a:endParaRPr lang="en-US" dirty="0"/>
          </a:p>
          <a:p>
            <a:endParaRPr lang="en-US" altLang="en-US" sz="1800" dirty="0">
              <a:solidFill>
                <a:schemeClr val="tx1"/>
              </a:solidFill>
            </a:endParaRPr>
          </a:p>
        </p:txBody>
      </p:sp>
    </p:spTree>
    <p:extLst>
      <p:ext uri="{BB962C8B-B14F-4D97-AF65-F5344CB8AC3E}">
        <p14:creationId xmlns:p14="http://schemas.microsoft.com/office/powerpoint/2010/main" val="93990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1E1F6"/>
          </a:solidFill>
        </p:spPr>
        <p:txBody>
          <a:bodyPr vert="horz" lIns="91440" tIns="45720" rIns="91440" bIns="45720" rtlCol="0" anchor="b">
            <a:normAutofit/>
          </a:bodyPr>
          <a:lstStyle/>
          <a:p>
            <a:pPr algn="ctr"/>
            <a:r>
              <a:rPr lang="en-US" sz="3200" dirty="0">
                <a:solidFill>
                  <a:schemeClr val="tx1"/>
                </a:solidFill>
              </a:rPr>
              <a:t>The Machinery of Government</a:t>
            </a:r>
          </a:p>
        </p:txBody>
      </p:sp>
      <p:sp>
        <p:nvSpPr>
          <p:cNvPr id="5" name="Content Placeholder 4"/>
          <p:cNvSpPr>
            <a:spLocks noGrp="1"/>
          </p:cNvSpPr>
          <p:nvPr>
            <p:ph sz="quarter" idx="13"/>
          </p:nvPr>
        </p:nvSpPr>
        <p:spPr>
          <a:xfrm>
            <a:off x="1042416" y="2313432"/>
            <a:ext cx="6729984" cy="3493008"/>
          </a:xfrm>
        </p:spPr>
        <p:txBody>
          <a:bodyPr>
            <a:normAutofit/>
          </a:bodyPr>
          <a:lstStyle/>
          <a:p>
            <a:r>
              <a:rPr lang="en-US" dirty="0">
                <a:solidFill>
                  <a:schemeClr val="tx1"/>
                </a:solidFill>
              </a:rPr>
              <a:t>The machinery of government  involves all the interconnected structures and processes of government at the federal, state, and local levels.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4EE2352-ABA4-864A-9002-4C5A2EBF6193}"/>
              </a:ext>
            </a:extLst>
          </p:cNvPr>
          <p:cNvSpPr>
            <a:spLocks noGrp="1"/>
          </p:cNvSpPr>
          <p:nvPr>
            <p:ph type="sldNum" sz="quarter" idx="12"/>
          </p:nvPr>
        </p:nvSpPr>
        <p:spPr/>
        <p:txBody>
          <a:bodyPr/>
          <a:lstStyle/>
          <a:p>
            <a:fld id="{C206BD56-29B1-3245-BA66-6028D2BEF8A5}" type="slidenum">
              <a:rPr lang="ar-SA" altLang="en-US"/>
              <a:pPr/>
              <a:t>20</a:t>
            </a:fld>
            <a:endParaRPr lang="en-US" altLang="en-US"/>
          </a:p>
        </p:txBody>
      </p:sp>
      <p:sp>
        <p:nvSpPr>
          <p:cNvPr id="154626" name="Rectangle 2">
            <a:extLst>
              <a:ext uri="{FF2B5EF4-FFF2-40B4-BE49-F238E27FC236}">
                <a16:creationId xmlns:a16="http://schemas.microsoft.com/office/drawing/2014/main" id="{119A3EA9-0643-2A49-A95D-26C9562E344B}"/>
              </a:ext>
            </a:extLst>
          </p:cNvPr>
          <p:cNvSpPr>
            <a:spLocks noGrp="1" noChangeArrowheads="1"/>
          </p:cNvSpPr>
          <p:nvPr>
            <p:ph type="title"/>
          </p:nvPr>
        </p:nvSpPr>
        <p:spPr>
          <a:xfrm>
            <a:off x="914400" y="224491"/>
            <a:ext cx="7024744" cy="1143000"/>
          </a:xfrm>
          <a:solidFill>
            <a:srgbClr val="C1E1F6"/>
          </a:solidFill>
        </p:spPr>
        <p:txBody>
          <a:bodyPr vert="horz" lIns="91440" tIns="45720" rIns="91440" bIns="45720" rtlCol="0" anchor="b">
            <a:normAutofit/>
          </a:bodyPr>
          <a:lstStyle/>
          <a:p>
            <a:pPr algn="ctr"/>
            <a:r>
              <a:rPr lang="en-US" altLang="en-US" sz="3200">
                <a:solidFill>
                  <a:schemeClr val="tx1"/>
                </a:solidFill>
              </a:rPr>
              <a:t>Pressure of Privatization</a:t>
            </a:r>
          </a:p>
        </p:txBody>
      </p:sp>
      <p:sp>
        <p:nvSpPr>
          <p:cNvPr id="154627" name="Rectangle 3">
            <a:extLst>
              <a:ext uri="{FF2B5EF4-FFF2-40B4-BE49-F238E27FC236}">
                <a16:creationId xmlns:a16="http://schemas.microsoft.com/office/drawing/2014/main" id="{653DE9BE-978E-F245-9917-742446D0D600}"/>
              </a:ext>
            </a:extLst>
          </p:cNvPr>
          <p:cNvSpPr>
            <a:spLocks noGrp="1" noChangeArrowheads="1"/>
          </p:cNvSpPr>
          <p:nvPr>
            <p:ph type="body" idx="1"/>
          </p:nvPr>
        </p:nvSpPr>
        <p:spPr>
          <a:xfrm>
            <a:off x="685800" y="1524000"/>
            <a:ext cx="7543800" cy="4579938"/>
          </a:xfrm>
          <a:solidFill>
            <a:schemeClr val="accent6">
              <a:lumMod val="40000"/>
              <a:lumOff val="60000"/>
            </a:schemeClr>
          </a:solidFill>
          <a:ln>
            <a:solidFill>
              <a:srgbClr val="C58819"/>
            </a:solidFill>
          </a:ln>
        </p:spPr>
        <p:txBody>
          <a:bodyPr vert="horz" lIns="91440" tIns="45720" rIns="91440" bIns="45720" rtlCol="0">
            <a:normAutofit/>
          </a:bodyPr>
          <a:lstStyle/>
          <a:p>
            <a:pPr marL="68580" indent="0">
              <a:buNone/>
            </a:pPr>
            <a:r>
              <a:rPr lang="en-US" altLang="en-US" sz="1800" dirty="0">
                <a:solidFill>
                  <a:schemeClr val="tx1"/>
                </a:solidFill>
              </a:rPr>
              <a:t>There are basic forms of government privatization:</a:t>
            </a:r>
          </a:p>
          <a:p>
            <a:endParaRPr lang="en-US" altLang="en-US" sz="1800" dirty="0">
              <a:solidFill>
                <a:schemeClr val="tx1"/>
              </a:solidFill>
            </a:endParaRPr>
          </a:p>
          <a:p>
            <a:r>
              <a:rPr lang="en-US" altLang="en-US" sz="1800" dirty="0">
                <a:solidFill>
                  <a:schemeClr val="tx1"/>
                </a:solidFill>
              </a:rPr>
              <a:t>The sale of government assets (such as public airports, companies, and corporation, </a:t>
            </a:r>
            <a:r>
              <a:rPr lang="en-US" altLang="en-US" sz="1800" dirty="0" err="1">
                <a:solidFill>
                  <a:schemeClr val="tx1"/>
                </a:solidFill>
              </a:rPr>
              <a:t>etc</a:t>
            </a:r>
            <a:r>
              <a:rPr lang="en-US" altLang="en-US" sz="1800" dirty="0">
                <a:solidFill>
                  <a:schemeClr val="tx1"/>
                </a:solidFill>
              </a:rPr>
              <a:t>…)</a:t>
            </a:r>
          </a:p>
          <a:p>
            <a:endParaRPr lang="en-US" altLang="en-US" sz="1800" dirty="0">
              <a:solidFill>
                <a:schemeClr val="tx1"/>
              </a:solidFill>
            </a:endParaRPr>
          </a:p>
          <a:p>
            <a:r>
              <a:rPr lang="en-US" altLang="en-US" sz="1800" dirty="0">
                <a:solidFill>
                  <a:schemeClr val="tx1"/>
                </a:solidFill>
              </a:rPr>
              <a:t>The private financing of public facilities (such as bridges, toll highways, </a:t>
            </a:r>
            <a:r>
              <a:rPr lang="en-US" altLang="en-US" sz="1800" dirty="0" err="1">
                <a:solidFill>
                  <a:schemeClr val="tx1"/>
                </a:solidFill>
              </a:rPr>
              <a:t>etc</a:t>
            </a:r>
            <a:r>
              <a:rPr lang="en-US" altLang="en-US" sz="1800" dirty="0">
                <a:solidFill>
                  <a:schemeClr val="tx1"/>
                </a:solidFill>
              </a:rPr>
              <a:t> …)</a:t>
            </a:r>
          </a:p>
          <a:p>
            <a:endParaRPr lang="en-US" altLang="en-US" sz="1800" dirty="0">
              <a:solidFill>
                <a:schemeClr val="tx1"/>
              </a:solidFill>
            </a:endParaRPr>
          </a:p>
          <a:p>
            <a:r>
              <a:rPr lang="en-US" altLang="en-US" sz="1800" dirty="0">
                <a:solidFill>
                  <a:schemeClr val="tx1"/>
                </a:solidFill>
              </a:rPr>
              <a:t>The private provision of services (such as education, trash collection)</a:t>
            </a:r>
          </a:p>
          <a:p>
            <a:endParaRPr lang="en-US" altLang="en-US" sz="1800" dirty="0">
              <a:solidFill>
                <a:schemeClr val="tx1"/>
              </a:solidFill>
            </a:endParaRPr>
          </a:p>
          <a:p>
            <a:endParaRPr lang="en-US" altLang="en-US" sz="1800" dirty="0">
              <a:solidFill>
                <a:schemeClr val="tx1"/>
              </a:solidFill>
            </a:endParaRPr>
          </a:p>
          <a:p>
            <a:endParaRPr lang="en-US" altLang="en-US" sz="1800" dirty="0">
              <a:solidFill>
                <a:schemeClr val="tx1"/>
              </a:solidFill>
            </a:endParaRPr>
          </a:p>
          <a:p>
            <a:endParaRPr lang="en-US" altLang="en-US" sz="1800" dirty="0">
              <a:solidFill>
                <a:schemeClr val="tx1"/>
              </a:solidFill>
            </a:endParaRPr>
          </a:p>
        </p:txBody>
      </p:sp>
    </p:spTree>
    <p:extLst>
      <p:ext uri="{BB962C8B-B14F-4D97-AF65-F5344CB8AC3E}">
        <p14:creationId xmlns:p14="http://schemas.microsoft.com/office/powerpoint/2010/main" val="3514755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50FF6CEC-97D0-9B47-8B5E-231DB09284BB}"/>
              </a:ext>
            </a:extLst>
          </p:cNvPr>
          <p:cNvSpPr>
            <a:spLocks noGrp="1" noChangeArrowheads="1"/>
          </p:cNvSpPr>
          <p:nvPr>
            <p:ph type="title"/>
          </p:nvPr>
        </p:nvSpPr>
        <p:spPr>
          <a:xfrm>
            <a:off x="914400" y="457200"/>
            <a:ext cx="7024744" cy="1143000"/>
          </a:xfrm>
          <a:solidFill>
            <a:srgbClr val="C1E1F6"/>
          </a:solidFill>
        </p:spPr>
        <p:txBody>
          <a:bodyPr vert="horz" lIns="91440" tIns="45720" rIns="91440" bIns="45720" rtlCol="0" anchor="b">
            <a:normAutofit/>
          </a:bodyPr>
          <a:lstStyle/>
          <a:p>
            <a:pPr algn="ctr"/>
            <a:r>
              <a:rPr lang="en-US" altLang="en-US" sz="3200" dirty="0">
                <a:solidFill>
                  <a:schemeClr val="tx1"/>
                </a:solidFill>
              </a:rPr>
              <a:t>Nonprofit Organizations </a:t>
            </a:r>
          </a:p>
        </p:txBody>
      </p:sp>
      <p:sp>
        <p:nvSpPr>
          <p:cNvPr id="128003" name="Rectangle 3">
            <a:extLst>
              <a:ext uri="{FF2B5EF4-FFF2-40B4-BE49-F238E27FC236}">
                <a16:creationId xmlns:a16="http://schemas.microsoft.com/office/drawing/2014/main" id="{7D158909-619D-064F-A002-3DB67D159345}"/>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b="1" dirty="0">
                <a:solidFill>
                  <a:schemeClr val="tx1"/>
                </a:solidFill>
              </a:rPr>
              <a:t>Nonprofit organizations</a:t>
            </a:r>
            <a:r>
              <a:rPr lang="en-US" altLang="en-US" sz="1800" dirty="0">
                <a:solidFill>
                  <a:schemeClr val="tx1"/>
                </a:solidFill>
              </a:rPr>
              <a:t>: An organization created and operated for public or societal purposes (such as alleviation of poverty) rather than private benefit purposes (such as return on share-holders’ investment).</a:t>
            </a:r>
          </a:p>
          <a:p>
            <a:endParaRPr lang="en-US" altLang="en-US" sz="1800" dirty="0">
              <a:solidFill>
                <a:schemeClr val="tx1"/>
              </a:solidFill>
            </a:endParaRPr>
          </a:p>
          <a:p>
            <a:r>
              <a:rPr lang="en-US" altLang="en-US" sz="1800" dirty="0">
                <a:solidFill>
                  <a:schemeClr val="tx1"/>
                </a:solidFill>
              </a:rPr>
              <a:t>Nonprofits might be called the third sector which is a generic phrase for the collectivity of nonprofit organizations, or organizations that institutionalize activism to deal with issues and problems that are being ignored by the public and private sectors.</a:t>
            </a:r>
          </a:p>
          <a:p>
            <a:endParaRPr lang="en-US" altLang="en-US" sz="1800" dirty="0">
              <a:solidFill>
                <a:schemeClr val="tx1"/>
              </a:solidFill>
            </a:endParaRPr>
          </a:p>
          <a:p>
            <a:r>
              <a:rPr lang="en-US" altLang="en-US" sz="1800" dirty="0">
                <a:solidFill>
                  <a:schemeClr val="tx1"/>
                </a:solidFill>
              </a:rPr>
              <a:t>Nonprofits react to market failure which is the inability of a society’s free markets to provide a needed service.</a:t>
            </a:r>
          </a:p>
          <a:p>
            <a:endParaRPr lang="en-US" altLang="en-US" sz="1800" dirty="0">
              <a:solidFill>
                <a:schemeClr val="tx1"/>
              </a:solidFill>
            </a:endParaRPr>
          </a:p>
        </p:txBody>
      </p:sp>
    </p:spTree>
    <p:extLst>
      <p:ext uri="{BB962C8B-B14F-4D97-AF65-F5344CB8AC3E}">
        <p14:creationId xmlns:p14="http://schemas.microsoft.com/office/powerpoint/2010/main" val="1465209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603F1538-8005-6E4C-9914-887DD7FB7207}"/>
              </a:ext>
            </a:extLst>
          </p:cNvPr>
          <p:cNvSpPr>
            <a:spLocks noGrp="1" noChangeArrowheads="1"/>
          </p:cNvSpPr>
          <p:nvPr>
            <p:ph type="title"/>
          </p:nvPr>
        </p:nvSpPr>
        <p:spPr>
          <a:xfrm>
            <a:off x="914400" y="589616"/>
            <a:ext cx="7024744" cy="1143000"/>
          </a:xfrm>
          <a:solidFill>
            <a:srgbClr val="C1E1F6"/>
          </a:solidFill>
        </p:spPr>
        <p:txBody>
          <a:bodyPr vert="horz" lIns="91440" tIns="45720" rIns="91440" bIns="45720" rtlCol="0" anchor="b">
            <a:normAutofit/>
          </a:bodyPr>
          <a:lstStyle/>
          <a:p>
            <a:pPr algn="ctr"/>
            <a:r>
              <a:rPr lang="en-US" altLang="en-US" sz="3200">
                <a:solidFill>
                  <a:schemeClr val="tx1"/>
                </a:solidFill>
              </a:rPr>
              <a:t>Nonprofit Organizations</a:t>
            </a:r>
          </a:p>
        </p:txBody>
      </p:sp>
      <p:sp>
        <p:nvSpPr>
          <p:cNvPr id="130051" name="Rectangle 3">
            <a:extLst>
              <a:ext uri="{FF2B5EF4-FFF2-40B4-BE49-F238E27FC236}">
                <a16:creationId xmlns:a16="http://schemas.microsoft.com/office/drawing/2014/main" id="{05375966-A36A-3341-8719-1B4F001EF014}"/>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dirty="0">
                <a:solidFill>
                  <a:schemeClr val="tx1"/>
                </a:solidFill>
              </a:rPr>
              <a:t>Nonprofits might adopt two faces:</a:t>
            </a:r>
          </a:p>
          <a:p>
            <a:endParaRPr lang="en-US" altLang="en-US" sz="1800" dirty="0">
              <a:solidFill>
                <a:schemeClr val="tx1"/>
              </a:solidFill>
            </a:endParaRPr>
          </a:p>
          <a:p>
            <a:r>
              <a:rPr lang="en-US" altLang="en-US" sz="1800" b="1" dirty="0">
                <a:solidFill>
                  <a:schemeClr val="tx1"/>
                </a:solidFill>
              </a:rPr>
              <a:t>Philanthropy</a:t>
            </a:r>
            <a:r>
              <a:rPr lang="en-US" altLang="en-US" sz="1800" dirty="0">
                <a:solidFill>
                  <a:schemeClr val="tx1"/>
                </a:solidFill>
              </a:rPr>
              <a:t>: It is the giving of money to solve social problems; it is developmental, an investment in the future, an effort to prevent future occurrences or recurrences.</a:t>
            </a:r>
          </a:p>
          <a:p>
            <a:endParaRPr lang="en-US" altLang="en-US" sz="1800" dirty="0">
              <a:solidFill>
                <a:schemeClr val="tx1"/>
              </a:solidFill>
            </a:endParaRPr>
          </a:p>
          <a:p>
            <a:r>
              <a:rPr lang="en-US" altLang="en-US" sz="1800" b="1" dirty="0">
                <a:solidFill>
                  <a:schemeClr val="tx1"/>
                </a:solidFill>
              </a:rPr>
              <a:t>Charity</a:t>
            </a:r>
            <a:r>
              <a:rPr lang="en-US" altLang="en-US" sz="1800" dirty="0">
                <a:solidFill>
                  <a:schemeClr val="tx1"/>
                </a:solidFill>
              </a:rPr>
              <a:t>: It is relieving or alleviating specific instances of suffering; it is acts of mercy or compassion.</a:t>
            </a:r>
          </a:p>
          <a:p>
            <a:endParaRPr lang="en-US" altLang="en-US" sz="1800" b="1" dirty="0">
              <a:solidFill>
                <a:schemeClr val="tx1"/>
              </a:solidFill>
            </a:endParaRPr>
          </a:p>
          <a:p>
            <a:endParaRPr lang="en-US" altLang="en-US" sz="1800" b="1" dirty="0">
              <a:solidFill>
                <a:schemeClr val="tx1"/>
              </a:solidFill>
            </a:endParaRPr>
          </a:p>
        </p:txBody>
      </p:sp>
    </p:spTree>
    <p:extLst>
      <p:ext uri="{BB962C8B-B14F-4D97-AF65-F5344CB8AC3E}">
        <p14:creationId xmlns:p14="http://schemas.microsoft.com/office/powerpoint/2010/main" val="2301820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1143000"/>
          </a:xfrm>
          <a:solidFill>
            <a:srgbClr val="C1E1F6"/>
          </a:solidFill>
        </p:spPr>
        <p:txBody>
          <a:bodyPr>
            <a:normAutofit/>
          </a:bodyPr>
          <a:lstStyle/>
          <a:p>
            <a:pPr algn="ctr"/>
            <a:r>
              <a:rPr lang="en-US" sz="3200" dirty="0">
                <a:solidFill>
                  <a:schemeClr val="tx1"/>
                </a:solidFill>
              </a:rPr>
              <a:t>Privatization—Pros and Cons</a:t>
            </a:r>
          </a:p>
        </p:txBody>
      </p:sp>
      <p:sp>
        <p:nvSpPr>
          <p:cNvPr id="3" name="Content Placeholder 2"/>
          <p:cNvSpPr>
            <a:spLocks noGrp="1"/>
          </p:cNvSpPr>
          <p:nvPr>
            <p:ph idx="1"/>
          </p:nvPr>
        </p:nvSpPr>
        <p:spPr>
          <a:solidFill>
            <a:schemeClr val="accent6">
              <a:lumMod val="40000"/>
              <a:lumOff val="60000"/>
            </a:schemeClr>
          </a:solidFill>
          <a:ln>
            <a:solidFill>
              <a:srgbClr val="C58819"/>
            </a:solidFill>
          </a:ln>
        </p:spPr>
        <p:txBody>
          <a:bodyPr>
            <a:normAutofit/>
          </a:bodyPr>
          <a:lstStyle/>
          <a:p>
            <a:r>
              <a:rPr lang="en-US" sz="1800" dirty="0">
                <a:solidFill>
                  <a:schemeClr val="tx1"/>
                </a:solidFill>
              </a:rPr>
              <a:t>Advocates of privatization point to the potential payoff in efficiency and productivity.</a:t>
            </a:r>
          </a:p>
          <a:p>
            <a:pPr marL="68580" indent="0">
              <a:buNone/>
            </a:pPr>
            <a:endParaRPr lang="en-US" sz="1800" dirty="0">
              <a:solidFill>
                <a:schemeClr val="tx1"/>
              </a:solidFill>
            </a:endParaRPr>
          </a:p>
          <a:p>
            <a:r>
              <a:rPr lang="en-US" sz="1800" dirty="0">
                <a:solidFill>
                  <a:schemeClr val="tx1"/>
                </a:solidFill>
              </a:rPr>
              <a:t>Opponents of  privatization note that:</a:t>
            </a:r>
          </a:p>
          <a:p>
            <a:pPr lvl="1"/>
            <a:r>
              <a:rPr lang="en-US" sz="1400" dirty="0">
                <a:solidFill>
                  <a:schemeClr val="tx1"/>
                </a:solidFill>
              </a:rPr>
              <a:t>Privatization is not trouble-free and might lead to abuse and misuse of tax payer money.</a:t>
            </a:r>
          </a:p>
          <a:p>
            <a:pPr lvl="1"/>
            <a:r>
              <a:rPr lang="en-US" sz="1400" dirty="0">
                <a:solidFill>
                  <a:schemeClr val="tx1"/>
                </a:solidFill>
              </a:rPr>
              <a:t>Use of privatization in the military (private security forces in the Middle East) or corrections (private prisons.)</a:t>
            </a:r>
          </a:p>
          <a:p>
            <a:pPr lvl="1"/>
            <a:r>
              <a:rPr lang="en-US" sz="1400" dirty="0">
                <a:solidFill>
                  <a:schemeClr val="tx1"/>
                </a:solidFill>
              </a:rPr>
              <a:t>Increasing pressures on the non-profit sector to provide federally mandated public services.</a:t>
            </a:r>
          </a:p>
          <a:p>
            <a:pPr lvl="1">
              <a:buFont typeface="Arial" pitchFamily="34" charset="0"/>
              <a:buChar char="•"/>
            </a:pPr>
            <a:endParaRPr lang="en-US" sz="1400" dirty="0">
              <a:solidFill>
                <a:schemeClr val="tx1"/>
              </a:solidFill>
              <a:latin typeface="Cambria" pitchFamily="18" charset="0"/>
            </a:endParaRPr>
          </a:p>
          <a:p>
            <a:pPr lvl="1">
              <a:buFont typeface="Arial" pitchFamily="34" charset="0"/>
              <a:buChar char="•"/>
            </a:pPr>
            <a:endParaRPr lang="en-US" sz="1400" dirty="0">
              <a:solidFill>
                <a:schemeClr val="tx1"/>
              </a:solidFill>
              <a:latin typeface="Cambria" pitchFamily="18" charset="0"/>
            </a:endParaRPr>
          </a:p>
          <a:p>
            <a:pPr>
              <a:buFont typeface="Arial" pitchFamily="34" charset="0"/>
              <a:buChar char="•"/>
            </a:pPr>
            <a:endParaRPr lang="en-US" sz="1600" dirty="0">
              <a:solidFill>
                <a:schemeClr val="tx1"/>
              </a:solidFill>
              <a:latin typeface="Cambria" pitchFamily="18" charset="0"/>
            </a:endParaRPr>
          </a:p>
        </p:txBody>
      </p:sp>
    </p:spTree>
    <p:extLst>
      <p:ext uri="{BB962C8B-B14F-4D97-AF65-F5344CB8AC3E}">
        <p14:creationId xmlns:p14="http://schemas.microsoft.com/office/powerpoint/2010/main" val="2009715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1143000"/>
          </a:xfrm>
          <a:solidFill>
            <a:srgbClr val="C1E1F6"/>
          </a:solidFill>
        </p:spPr>
        <p:txBody>
          <a:bodyPr>
            <a:normAutofit/>
          </a:bodyPr>
          <a:lstStyle/>
          <a:p>
            <a:pPr algn="ctr"/>
            <a:r>
              <a:rPr lang="en-US" sz="3200" dirty="0">
                <a:solidFill>
                  <a:schemeClr val="tx1"/>
                </a:solidFill>
              </a:rPr>
              <a:t>Privatization—Pros and Cons</a:t>
            </a:r>
            <a:r>
              <a:rPr lang="en-US" sz="3200">
                <a:solidFill>
                  <a:schemeClr val="tx1"/>
                </a:solidFill>
              </a:rPr>
              <a:t>...cont.</a:t>
            </a:r>
            <a:endParaRPr lang="en-US" sz="3200" dirty="0">
              <a:solidFill>
                <a:schemeClr val="tx1"/>
              </a:solidFill>
            </a:endParaRPr>
          </a:p>
        </p:txBody>
      </p:sp>
      <p:sp>
        <p:nvSpPr>
          <p:cNvPr id="3" name="Content Placeholder 2"/>
          <p:cNvSpPr>
            <a:spLocks noGrp="1"/>
          </p:cNvSpPr>
          <p:nvPr>
            <p:ph idx="1"/>
          </p:nvPr>
        </p:nvSpPr>
        <p:spPr>
          <a:solidFill>
            <a:schemeClr val="accent6">
              <a:lumMod val="40000"/>
              <a:lumOff val="60000"/>
            </a:schemeClr>
          </a:solidFill>
          <a:ln>
            <a:solidFill>
              <a:srgbClr val="C58819"/>
            </a:solidFill>
          </a:ln>
        </p:spPr>
        <p:txBody>
          <a:bodyPr>
            <a:normAutofit/>
          </a:bodyPr>
          <a:lstStyle/>
          <a:p>
            <a:pPr lvl="1"/>
            <a:r>
              <a:rPr lang="en-US" sz="1400" dirty="0">
                <a:solidFill>
                  <a:schemeClr val="tx1"/>
                </a:solidFill>
              </a:rPr>
              <a:t>Using faith-based, charitable organizations to provide social services—which raises the issue of the separation of church and state.</a:t>
            </a:r>
          </a:p>
          <a:p>
            <a:r>
              <a:rPr lang="en-US" sz="1600" dirty="0">
                <a:solidFill>
                  <a:schemeClr val="tx1"/>
                </a:solidFill>
              </a:rPr>
              <a:t>In general both volunteerism and philanthropy have been institutionalized and bureaucratized, leading to the same kinds of problems that have plagued the public sector.</a:t>
            </a:r>
          </a:p>
          <a:p>
            <a:pPr lvl="1">
              <a:buFont typeface="Arial" pitchFamily="34" charset="0"/>
              <a:buChar char="•"/>
            </a:pPr>
            <a:endParaRPr lang="en-US" sz="1400" dirty="0">
              <a:solidFill>
                <a:schemeClr val="tx1"/>
              </a:solidFill>
              <a:latin typeface="Cambria" pitchFamily="18" charset="0"/>
            </a:endParaRPr>
          </a:p>
          <a:p>
            <a:pPr lvl="1">
              <a:buFont typeface="Arial" pitchFamily="34" charset="0"/>
              <a:buChar char="•"/>
            </a:pPr>
            <a:endParaRPr lang="en-US" sz="1400" dirty="0">
              <a:solidFill>
                <a:schemeClr val="tx1"/>
              </a:solidFill>
              <a:latin typeface="Cambria" pitchFamily="18" charset="0"/>
            </a:endParaRPr>
          </a:p>
          <a:p>
            <a:pPr lvl="1">
              <a:buFont typeface="Arial" pitchFamily="34" charset="0"/>
              <a:buChar char="•"/>
            </a:pPr>
            <a:r>
              <a:rPr lang="en-US" sz="1400" b="1" u="sng" dirty="0">
                <a:hlinkClick r:id="rId3"/>
              </a:rPr>
              <a:t>https://www.pbs.org/video/need-to-know-privatizing-infrastructure/</a:t>
            </a:r>
            <a:endParaRPr lang="en-US" sz="1400" dirty="0"/>
          </a:p>
          <a:p>
            <a:pPr lvl="1">
              <a:buFont typeface="Arial" pitchFamily="34" charset="0"/>
              <a:buChar char="•"/>
            </a:pPr>
            <a:endParaRPr lang="en-US" sz="1400" dirty="0">
              <a:solidFill>
                <a:schemeClr val="tx1"/>
              </a:solidFill>
              <a:latin typeface="Cambria" pitchFamily="18" charset="0"/>
            </a:endParaRPr>
          </a:p>
          <a:p>
            <a:pPr lvl="1">
              <a:buFont typeface="Arial" pitchFamily="34" charset="0"/>
              <a:buChar char="•"/>
            </a:pPr>
            <a:endParaRPr lang="en-US" sz="1400" dirty="0">
              <a:solidFill>
                <a:schemeClr val="tx1"/>
              </a:solidFill>
              <a:latin typeface="Cambria" pitchFamily="18" charset="0"/>
            </a:endParaRPr>
          </a:p>
          <a:p>
            <a:pPr>
              <a:buFont typeface="Arial" pitchFamily="34" charset="0"/>
              <a:buChar char="•"/>
            </a:pPr>
            <a:endParaRPr lang="en-US" sz="1600" dirty="0">
              <a:solidFill>
                <a:schemeClr val="tx1"/>
              </a:solidFill>
              <a:latin typeface="Cambria" pitchFamily="18" charset="0"/>
            </a:endParaRPr>
          </a:p>
        </p:txBody>
      </p:sp>
    </p:spTree>
    <p:extLst>
      <p:ext uri="{BB962C8B-B14F-4D97-AF65-F5344CB8AC3E}">
        <p14:creationId xmlns:p14="http://schemas.microsoft.com/office/powerpoint/2010/main" val="171304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1143000"/>
          </a:xfrm>
          <a:solidFill>
            <a:srgbClr val="C1E1F6"/>
          </a:solidFill>
        </p:spPr>
        <p:txBody>
          <a:bodyPr>
            <a:normAutofit/>
          </a:bodyPr>
          <a:lstStyle/>
          <a:p>
            <a:pPr algn="ctr"/>
            <a:r>
              <a:rPr lang="en-US" sz="3200" dirty="0">
                <a:solidFill>
                  <a:schemeClr val="tx1"/>
                </a:solidFill>
              </a:rPr>
              <a:t>The Administrative Machinery of Government</a:t>
            </a:r>
          </a:p>
        </p:txBody>
      </p:sp>
      <p:sp>
        <p:nvSpPr>
          <p:cNvPr id="3" name="Content Placeholder 2"/>
          <p:cNvSpPr>
            <a:spLocks noGrp="1"/>
          </p:cNvSpPr>
          <p:nvPr>
            <p:ph idx="1"/>
          </p:nvPr>
        </p:nvSpPr>
        <p:spPr>
          <a:solidFill>
            <a:schemeClr val="accent6">
              <a:lumMod val="40000"/>
              <a:lumOff val="60000"/>
            </a:schemeClr>
          </a:solidFill>
          <a:ln>
            <a:solidFill>
              <a:srgbClr val="C58819"/>
            </a:solidFill>
          </a:ln>
        </p:spPr>
        <p:txBody>
          <a:bodyPr/>
          <a:lstStyle/>
          <a:p>
            <a:pPr marL="68580" indent="0">
              <a:buNone/>
            </a:pPr>
            <a:r>
              <a:rPr lang="en-US" sz="1600" dirty="0">
                <a:solidFill>
                  <a:schemeClr val="tx1"/>
                </a:solidFill>
              </a:rPr>
              <a:t>The Constitution of the US begins with the opening phrase, “We the People”  This puts decision-making control into the hands of the citizens. Government is a creature of the people.</a:t>
            </a:r>
          </a:p>
          <a:p>
            <a:pPr marL="68580" indent="0">
              <a:buNone/>
            </a:pPr>
            <a:endParaRPr lang="en-US" dirty="0">
              <a:solidFill>
                <a:schemeClr val="tx1"/>
              </a:solidFill>
            </a:endParaRPr>
          </a:p>
        </p:txBody>
      </p:sp>
      <p:graphicFrame>
        <p:nvGraphicFramePr>
          <p:cNvPr id="4" name="Diagram 3"/>
          <p:cNvGraphicFramePr/>
          <p:nvPr>
            <p:extLst>
              <p:ext uri="{D42A27DB-BD31-4B8C-83A1-F6EECF244321}">
                <p14:modId xmlns:p14="http://schemas.microsoft.com/office/powerpoint/2010/main" val="1521840126"/>
              </p:ext>
            </p:extLst>
          </p:nvPr>
        </p:nvGraphicFramePr>
        <p:xfrm>
          <a:off x="1524000" y="3352800"/>
          <a:ext cx="6096000" cy="190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50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93717E9-7805-A945-B494-345B7886C092}"/>
              </a:ext>
            </a:extLst>
          </p:cNvPr>
          <p:cNvSpPr>
            <a:spLocks noGrp="1"/>
          </p:cNvSpPr>
          <p:nvPr>
            <p:ph type="sldNum" sz="quarter" idx="12"/>
          </p:nvPr>
        </p:nvSpPr>
        <p:spPr/>
        <p:txBody>
          <a:bodyPr/>
          <a:lstStyle/>
          <a:p>
            <a:fld id="{DA788039-F8A2-E74E-87EC-18683036F8E5}" type="slidenum">
              <a:rPr lang="ar-SA" altLang="en-US"/>
              <a:pPr/>
              <a:t>4</a:t>
            </a:fld>
            <a:endParaRPr lang="en-US" altLang="en-US"/>
          </a:p>
        </p:txBody>
      </p:sp>
      <p:sp>
        <p:nvSpPr>
          <p:cNvPr id="148482" name="Rectangle 2">
            <a:extLst>
              <a:ext uri="{FF2B5EF4-FFF2-40B4-BE49-F238E27FC236}">
                <a16:creationId xmlns:a16="http://schemas.microsoft.com/office/drawing/2014/main" id="{549251BA-74C9-E44E-88ED-80C204030223}"/>
              </a:ext>
            </a:extLst>
          </p:cNvPr>
          <p:cNvSpPr>
            <a:spLocks noGrp="1" noChangeArrowheads="1"/>
          </p:cNvSpPr>
          <p:nvPr>
            <p:ph type="title"/>
          </p:nvPr>
        </p:nvSpPr>
        <p:spPr>
          <a:xfrm>
            <a:off x="1042988" y="407053"/>
            <a:ext cx="7024744" cy="1143000"/>
          </a:xfrm>
          <a:solidFill>
            <a:srgbClr val="C1E1F6"/>
          </a:solidFill>
        </p:spPr>
        <p:txBody>
          <a:bodyPr vert="horz" lIns="91440" tIns="45720" rIns="91440" bIns="45720" rtlCol="0" anchor="b">
            <a:normAutofit/>
          </a:bodyPr>
          <a:lstStyle/>
          <a:p>
            <a:pPr algn="ctr"/>
            <a:r>
              <a:rPr lang="en-US" altLang="en-US" sz="3200" dirty="0">
                <a:solidFill>
                  <a:schemeClr val="tx1"/>
                </a:solidFill>
              </a:rPr>
              <a:t>Machinery of government</a:t>
            </a:r>
          </a:p>
        </p:txBody>
      </p:sp>
      <p:sp>
        <p:nvSpPr>
          <p:cNvPr id="148483" name="Rectangle 3">
            <a:extLst>
              <a:ext uri="{FF2B5EF4-FFF2-40B4-BE49-F238E27FC236}">
                <a16:creationId xmlns:a16="http://schemas.microsoft.com/office/drawing/2014/main" id="{CCBC8B05-7D50-BC41-83F3-029A41AAC16C}"/>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dirty="0">
                <a:solidFill>
                  <a:schemeClr val="tx1"/>
                </a:solidFill>
              </a:rPr>
              <a:t>Machinery of government consists of all of the structural arrangements adopted by national, state, or local governments to deliver their legally mandated programs and services.</a:t>
            </a:r>
          </a:p>
          <a:p>
            <a:r>
              <a:rPr lang="en-US" altLang="en-US" sz="1800" dirty="0">
                <a:solidFill>
                  <a:schemeClr val="tx1"/>
                </a:solidFill>
              </a:rPr>
              <a:t>Executive branch machinery has three main categories of organizations:</a:t>
            </a:r>
          </a:p>
          <a:p>
            <a:endParaRPr lang="en-US" altLang="en-US" sz="1800" dirty="0">
              <a:solidFill>
                <a:schemeClr val="tx1"/>
              </a:solidFill>
            </a:endParaRPr>
          </a:p>
          <a:p>
            <a:pPr lvl="2"/>
            <a:r>
              <a:rPr lang="en-US" altLang="en-US" sz="1600" dirty="0">
                <a:solidFill>
                  <a:schemeClr val="tx1"/>
                </a:solidFill>
              </a:rPr>
              <a:t>Executive office agencies</a:t>
            </a:r>
          </a:p>
          <a:p>
            <a:pPr lvl="2"/>
            <a:r>
              <a:rPr lang="en-US" altLang="en-US" sz="1600" dirty="0">
                <a:solidFill>
                  <a:schemeClr val="tx1"/>
                </a:solidFill>
              </a:rPr>
              <a:t>Executive Departments (ministries)</a:t>
            </a:r>
          </a:p>
          <a:p>
            <a:pPr lvl="2"/>
            <a:r>
              <a:rPr lang="en-US" altLang="en-US" sz="1600" dirty="0">
                <a:solidFill>
                  <a:schemeClr val="tx1"/>
                </a:solidFill>
              </a:rPr>
              <a:t>Independent public bodies</a:t>
            </a:r>
          </a:p>
        </p:txBody>
      </p:sp>
    </p:spTree>
    <p:extLst>
      <p:ext uri="{BB962C8B-B14F-4D97-AF65-F5344CB8AC3E}">
        <p14:creationId xmlns:p14="http://schemas.microsoft.com/office/powerpoint/2010/main" val="331238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1E1F6"/>
          </a:solidFill>
        </p:spPr>
        <p:txBody>
          <a:bodyPr>
            <a:normAutofit/>
          </a:bodyPr>
          <a:lstStyle/>
          <a:p>
            <a:pPr algn="ctr"/>
            <a:r>
              <a:rPr lang="en-US" sz="3200" dirty="0">
                <a:solidFill>
                  <a:schemeClr val="tx1"/>
                </a:solidFill>
              </a:rPr>
              <a:t>Executive Branch Machinery</a:t>
            </a:r>
          </a:p>
        </p:txBody>
      </p:sp>
      <p:sp>
        <p:nvSpPr>
          <p:cNvPr id="3" name="Content Placeholder 2"/>
          <p:cNvSpPr>
            <a:spLocks noGrp="1"/>
          </p:cNvSpPr>
          <p:nvPr>
            <p:ph idx="1"/>
          </p:nvPr>
        </p:nvSpPr>
        <p:spPr>
          <a:xfrm>
            <a:off x="1043492" y="2323652"/>
            <a:ext cx="7033708" cy="4077148"/>
          </a:xfrm>
          <a:solidFill>
            <a:schemeClr val="accent6">
              <a:lumMod val="40000"/>
              <a:lumOff val="60000"/>
            </a:schemeClr>
          </a:solidFill>
          <a:ln>
            <a:solidFill>
              <a:srgbClr val="C58819"/>
            </a:solidFill>
          </a:ln>
        </p:spPr>
        <p:txBody>
          <a:bodyPr>
            <a:normAutofit/>
          </a:bodyPr>
          <a:lstStyle/>
          <a:p>
            <a:r>
              <a:rPr lang="en-US" sz="1800" dirty="0">
                <a:solidFill>
                  <a:schemeClr val="tx1"/>
                </a:solidFill>
              </a:rPr>
              <a:t>The Executive Office of the President is a term that includes top presidential staff agencies which provide advice in a variety of administrative areas.</a:t>
            </a:r>
          </a:p>
          <a:p>
            <a:r>
              <a:rPr lang="en-US" sz="1800" dirty="0">
                <a:solidFill>
                  <a:schemeClr val="tx1"/>
                </a:solidFill>
              </a:rPr>
              <a:t>Executive departments. The president’s cabinet includes fourteen executive departments that advise the president.</a:t>
            </a:r>
          </a:p>
          <a:p>
            <a:r>
              <a:rPr lang="en-US" sz="1800" dirty="0">
                <a:solidFill>
                  <a:schemeClr val="tx1"/>
                </a:solidFill>
              </a:rPr>
              <a:t>Independent public bodies:</a:t>
            </a:r>
          </a:p>
          <a:p>
            <a:pPr lvl="1"/>
            <a:r>
              <a:rPr lang="en-US" sz="1800" dirty="0">
                <a:solidFill>
                  <a:schemeClr val="tx1"/>
                </a:solidFill>
              </a:rPr>
              <a:t>Governmental Corporations.</a:t>
            </a:r>
          </a:p>
          <a:p>
            <a:pPr lvl="1"/>
            <a:r>
              <a:rPr lang="en-US" sz="1800" dirty="0">
                <a:solidFill>
                  <a:schemeClr val="tx1"/>
                </a:solidFill>
              </a:rPr>
              <a:t>Regulatory Commissions.</a:t>
            </a:r>
          </a:p>
        </p:txBody>
      </p:sp>
    </p:spTree>
    <p:extLst>
      <p:ext uri="{BB962C8B-B14F-4D97-AF65-F5344CB8AC3E}">
        <p14:creationId xmlns:p14="http://schemas.microsoft.com/office/powerpoint/2010/main" val="198724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52224" y="914400"/>
            <a:ext cx="6781800" cy="992582"/>
          </a:xfrm>
          <a:solidFill>
            <a:srgbClr val="C1E1F6"/>
          </a:solidFill>
        </p:spPr>
        <p:txBody>
          <a:bodyPr>
            <a:noAutofit/>
          </a:bodyPr>
          <a:lstStyle/>
          <a:p>
            <a:pPr algn="ctr"/>
            <a:r>
              <a:rPr lang="en-US" sz="1800" dirty="0">
                <a:solidFill>
                  <a:schemeClr val="tx1"/>
                </a:solidFill>
              </a:rPr>
              <a:t>How many units of Government are there in the US—besides 1 federal government and 50 states?   </a:t>
            </a:r>
            <a:br>
              <a:rPr lang="en-US" sz="1800" dirty="0">
                <a:solidFill>
                  <a:schemeClr val="tx1"/>
                </a:solidFill>
              </a:rPr>
            </a:br>
            <a:r>
              <a:rPr lang="en-US" sz="1800" dirty="0">
                <a:solidFill>
                  <a:schemeClr val="tx1"/>
                </a:solidFill>
              </a:rPr>
              <a:t>		Just over 90,000</a:t>
            </a:r>
          </a:p>
        </p:txBody>
      </p:sp>
      <p:sp>
        <p:nvSpPr>
          <p:cNvPr id="3" name="Content Placeholder 2"/>
          <p:cNvSpPr>
            <a:spLocks noGrp="1"/>
          </p:cNvSpPr>
          <p:nvPr>
            <p:ph idx="1"/>
          </p:nvPr>
        </p:nvSpPr>
        <p:spPr>
          <a:xfrm>
            <a:off x="1043492" y="2057400"/>
            <a:ext cx="6777317" cy="3775229"/>
          </a:xfrm>
          <a:solidFill>
            <a:schemeClr val="accent6">
              <a:lumMod val="40000"/>
              <a:lumOff val="60000"/>
            </a:schemeClr>
          </a:solidFill>
          <a:ln>
            <a:solidFill>
              <a:srgbClr val="C58819"/>
            </a:solidFill>
          </a:ln>
        </p:spPr>
        <p:txBody>
          <a:bodyPr/>
          <a:lstStyle/>
          <a:p>
            <a:pPr marL="68580" indent="0">
              <a:buNone/>
            </a:pPr>
            <a:r>
              <a:rPr lang="en-US" dirty="0">
                <a:solidFill>
                  <a:schemeClr val="tx1"/>
                </a:solidFill>
                <a:latin typeface="Cambria" pitchFamily="18" charset="0"/>
              </a:rPr>
              <a:t> </a:t>
            </a:r>
          </a:p>
        </p:txBody>
      </p:sp>
      <p:graphicFrame>
        <p:nvGraphicFramePr>
          <p:cNvPr id="5" name="Content Placeholder 3"/>
          <p:cNvGraphicFramePr>
            <a:graphicFrameLocks/>
          </p:cNvGraphicFramePr>
          <p:nvPr>
            <p:extLst>
              <p:ext uri="{D42A27DB-BD31-4B8C-83A1-F6EECF244321}">
                <p14:modId xmlns:p14="http://schemas.microsoft.com/office/powerpoint/2010/main" val="1400584543"/>
              </p:ext>
            </p:extLst>
          </p:nvPr>
        </p:nvGraphicFramePr>
        <p:xfrm>
          <a:off x="1057667" y="2526347"/>
          <a:ext cx="6777037" cy="3508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662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123A522-71E0-6B4B-950B-08F5BBA081F0}"/>
              </a:ext>
            </a:extLst>
          </p:cNvPr>
          <p:cNvSpPr>
            <a:spLocks noGrp="1"/>
          </p:cNvSpPr>
          <p:nvPr>
            <p:ph type="sldNum" sz="quarter" idx="12"/>
          </p:nvPr>
        </p:nvSpPr>
        <p:spPr/>
        <p:txBody>
          <a:bodyPr/>
          <a:lstStyle/>
          <a:p>
            <a:fld id="{5B9862F6-1493-A44C-A58A-5268B3277845}" type="slidenum">
              <a:rPr lang="ar-SA" altLang="en-US"/>
              <a:pPr/>
              <a:t>7</a:t>
            </a:fld>
            <a:endParaRPr lang="en-US" altLang="en-US"/>
          </a:p>
        </p:txBody>
      </p:sp>
      <p:sp>
        <p:nvSpPr>
          <p:cNvPr id="158722" name="Rectangle 2">
            <a:extLst>
              <a:ext uri="{FF2B5EF4-FFF2-40B4-BE49-F238E27FC236}">
                <a16:creationId xmlns:a16="http://schemas.microsoft.com/office/drawing/2014/main" id="{A968BC40-7A08-AD4B-8EE2-0BE55A329D8E}"/>
              </a:ext>
            </a:extLst>
          </p:cNvPr>
          <p:cNvSpPr>
            <a:spLocks noGrp="1" noChangeArrowheads="1"/>
          </p:cNvSpPr>
          <p:nvPr>
            <p:ph type="title"/>
          </p:nvPr>
        </p:nvSpPr>
        <p:spPr>
          <a:xfrm>
            <a:off x="1136724" y="252200"/>
            <a:ext cx="7024744" cy="1143000"/>
          </a:xfrm>
          <a:solidFill>
            <a:srgbClr val="C1E1F6"/>
          </a:solidFill>
        </p:spPr>
        <p:txBody>
          <a:bodyPr vert="horz" lIns="91440" tIns="45720" rIns="91440" bIns="45720" rtlCol="0" anchor="b">
            <a:normAutofit/>
          </a:bodyPr>
          <a:lstStyle/>
          <a:p>
            <a:pPr algn="ctr"/>
            <a:r>
              <a:rPr lang="en-US" altLang="en-US" sz="3200" dirty="0">
                <a:solidFill>
                  <a:schemeClr val="tx1"/>
                </a:solidFill>
              </a:rPr>
              <a:t>Hollow state?</a:t>
            </a:r>
          </a:p>
        </p:txBody>
      </p:sp>
      <p:sp>
        <p:nvSpPr>
          <p:cNvPr id="158723" name="Rectangle 3">
            <a:extLst>
              <a:ext uri="{FF2B5EF4-FFF2-40B4-BE49-F238E27FC236}">
                <a16:creationId xmlns:a16="http://schemas.microsoft.com/office/drawing/2014/main" id="{E78FDBAC-7CAC-9543-A6E5-3FAE113BB2BE}"/>
              </a:ext>
            </a:extLst>
          </p:cNvPr>
          <p:cNvSpPr>
            <a:spLocks noGrp="1" noChangeArrowheads="1"/>
          </p:cNvSpPr>
          <p:nvPr>
            <p:ph type="body" idx="1"/>
          </p:nvPr>
        </p:nvSpPr>
        <p:spPr>
          <a:xfrm>
            <a:off x="1042988" y="1989138"/>
            <a:ext cx="7543800" cy="4114800"/>
          </a:xfrm>
          <a:solidFill>
            <a:schemeClr val="accent6">
              <a:lumMod val="40000"/>
              <a:lumOff val="60000"/>
            </a:schemeClr>
          </a:solidFill>
          <a:ln>
            <a:solidFill>
              <a:srgbClr val="C58819"/>
            </a:solidFill>
          </a:ln>
        </p:spPr>
        <p:txBody>
          <a:bodyPr vert="horz" lIns="91440" tIns="45720" rIns="91440" bIns="45720" rtlCol="0">
            <a:normAutofit/>
          </a:bodyPr>
          <a:lstStyle/>
          <a:p>
            <a:r>
              <a:rPr lang="en-US" altLang="en-US" sz="1800" dirty="0">
                <a:solidFill>
                  <a:schemeClr val="tx1"/>
                </a:solidFill>
              </a:rPr>
              <a:t>The metaphor refers to privatization and limited public intervention; loss of function be central and local government in favor of alternative delivery providers, networks, markets, contracts and alike.</a:t>
            </a:r>
          </a:p>
          <a:p>
            <a:endParaRPr lang="en-US" altLang="en-US" sz="1800" dirty="0">
              <a:solidFill>
                <a:schemeClr val="tx1"/>
              </a:solidFill>
            </a:endParaRPr>
          </a:p>
          <a:p>
            <a:r>
              <a:rPr lang="en-US" altLang="en-US" sz="1800" dirty="0">
                <a:solidFill>
                  <a:schemeClr val="tx1"/>
                </a:solidFill>
              </a:rPr>
              <a:t>Hollow state is meant the degree of separation between a government and the services it funds, or joint production of any kind where a governmental agency relies on external entities for service delivery Milward and </a:t>
            </a:r>
            <a:r>
              <a:rPr lang="en-US" altLang="en-US" sz="1800" dirty="0" err="1">
                <a:solidFill>
                  <a:schemeClr val="tx1"/>
                </a:solidFill>
              </a:rPr>
              <a:t>Provan</a:t>
            </a:r>
            <a:r>
              <a:rPr lang="en-US" altLang="en-US" sz="1800" dirty="0">
                <a:solidFill>
                  <a:schemeClr val="tx1"/>
                </a:solidFill>
              </a:rPr>
              <a:t> (2000: 362)</a:t>
            </a:r>
          </a:p>
          <a:p>
            <a:endParaRPr lang="en-US" altLang="en-US" sz="1800" dirty="0">
              <a:solidFill>
                <a:schemeClr val="tx1"/>
              </a:solidFill>
            </a:endParaRPr>
          </a:p>
        </p:txBody>
      </p:sp>
    </p:spTree>
    <p:extLst>
      <p:ext uri="{BB962C8B-B14F-4D97-AF65-F5344CB8AC3E}">
        <p14:creationId xmlns:p14="http://schemas.microsoft.com/office/powerpoint/2010/main" val="11137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a:solidFill>
            <a:srgbClr val="C1E1F6"/>
          </a:solidFill>
        </p:spPr>
        <p:txBody>
          <a:bodyPr>
            <a:normAutofit/>
          </a:bodyPr>
          <a:lstStyle/>
          <a:p>
            <a:pPr algn="ctr"/>
            <a:r>
              <a:rPr lang="en-US" sz="3200" dirty="0">
                <a:solidFill>
                  <a:schemeClr val="tx1"/>
                </a:solidFill>
              </a:rPr>
              <a:t>State and Local Government Machinery</a:t>
            </a:r>
          </a:p>
        </p:txBody>
      </p:sp>
      <p:sp>
        <p:nvSpPr>
          <p:cNvPr id="3" name="Content Placeholder 2"/>
          <p:cNvSpPr>
            <a:spLocks noGrp="1"/>
          </p:cNvSpPr>
          <p:nvPr>
            <p:ph idx="1"/>
          </p:nvPr>
        </p:nvSpPr>
        <p:spPr>
          <a:xfrm>
            <a:off x="1043492" y="2323652"/>
            <a:ext cx="7262308" cy="4153348"/>
          </a:xfrm>
          <a:solidFill>
            <a:schemeClr val="accent6">
              <a:lumMod val="40000"/>
              <a:lumOff val="60000"/>
            </a:schemeClr>
          </a:solidFill>
          <a:ln>
            <a:solidFill>
              <a:srgbClr val="C58819"/>
            </a:solidFill>
          </a:ln>
        </p:spPr>
        <p:txBody>
          <a:bodyPr>
            <a:normAutofit/>
          </a:bodyPr>
          <a:lstStyle/>
          <a:p>
            <a:r>
              <a:rPr lang="en-US" sz="1600" dirty="0">
                <a:solidFill>
                  <a:schemeClr val="tx1"/>
                </a:solidFill>
              </a:rPr>
              <a:t>These parallel the national model. The Tenth Amendment to the Constitution provides that:</a:t>
            </a:r>
          </a:p>
          <a:p>
            <a:pPr marL="68580" indent="0">
              <a:buNone/>
            </a:pPr>
            <a:r>
              <a:rPr lang="en-US" sz="1600" dirty="0">
                <a:solidFill>
                  <a:schemeClr val="tx1"/>
                </a:solidFill>
              </a:rPr>
              <a:t>	“The powers not delegated to the United States by the 	Constitution, nor prohibited by it to the States, are 	reserved to the States respectively, or to the people.” </a:t>
            </a:r>
          </a:p>
        </p:txBody>
      </p:sp>
    </p:spTree>
    <p:extLst>
      <p:ext uri="{BB962C8B-B14F-4D97-AF65-F5344CB8AC3E}">
        <p14:creationId xmlns:p14="http://schemas.microsoft.com/office/powerpoint/2010/main" val="53530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a:solidFill>
            <a:srgbClr val="C1E1F6"/>
          </a:solidFill>
        </p:spPr>
        <p:txBody>
          <a:bodyPr>
            <a:normAutofit/>
          </a:bodyPr>
          <a:lstStyle/>
          <a:p>
            <a:pPr algn="ctr"/>
            <a:r>
              <a:rPr lang="en-US" sz="3200" dirty="0">
                <a:solidFill>
                  <a:schemeClr val="tx1"/>
                </a:solidFill>
              </a:rPr>
              <a:t>State and Local Government Machinery…cont.</a:t>
            </a:r>
          </a:p>
        </p:txBody>
      </p:sp>
      <p:sp>
        <p:nvSpPr>
          <p:cNvPr id="3" name="Content Placeholder 2"/>
          <p:cNvSpPr>
            <a:spLocks noGrp="1"/>
          </p:cNvSpPr>
          <p:nvPr>
            <p:ph idx="1"/>
          </p:nvPr>
        </p:nvSpPr>
        <p:spPr>
          <a:xfrm>
            <a:off x="1043492" y="2323652"/>
            <a:ext cx="7262308" cy="4153348"/>
          </a:xfrm>
          <a:solidFill>
            <a:schemeClr val="accent6">
              <a:lumMod val="40000"/>
              <a:lumOff val="60000"/>
            </a:schemeClr>
          </a:solidFill>
          <a:ln>
            <a:solidFill>
              <a:srgbClr val="C58819"/>
            </a:solidFill>
          </a:ln>
        </p:spPr>
        <p:txBody>
          <a:bodyPr>
            <a:normAutofit/>
          </a:bodyPr>
          <a:lstStyle/>
          <a:p>
            <a:r>
              <a:rPr lang="en-US" sz="1600" dirty="0">
                <a:solidFill>
                  <a:schemeClr val="tx1"/>
                </a:solidFill>
              </a:rPr>
              <a:t>The Constitution does not specifically mention local governments. Hence, their powers are derived from state law.</a:t>
            </a:r>
          </a:p>
          <a:p>
            <a:endParaRPr lang="en-US" sz="1600" dirty="0">
              <a:solidFill>
                <a:schemeClr val="tx1"/>
              </a:solidFill>
            </a:endParaRPr>
          </a:p>
          <a:p>
            <a:r>
              <a:rPr lang="en-US" sz="1600" dirty="0">
                <a:solidFill>
                  <a:schemeClr val="tx1"/>
                </a:solidFill>
              </a:rPr>
              <a:t> Local government consists of a hierarchy of levels: county, municipal, city, and town governments, and special districts.</a:t>
            </a:r>
          </a:p>
          <a:p>
            <a:endParaRPr lang="en-US" sz="1600" dirty="0">
              <a:solidFill>
                <a:schemeClr val="tx1"/>
              </a:solidFill>
            </a:endParaRPr>
          </a:p>
          <a:p>
            <a:r>
              <a:rPr lang="en-US" sz="1600" dirty="0">
                <a:solidFill>
                  <a:schemeClr val="tx1"/>
                </a:solidFill>
              </a:rPr>
              <a:t>The elected chief executive of the state is its Governor, assisted by agencies and individuals similar to the federal model.</a:t>
            </a:r>
          </a:p>
        </p:txBody>
      </p:sp>
    </p:spTree>
    <p:extLst>
      <p:ext uri="{BB962C8B-B14F-4D97-AF65-F5344CB8AC3E}">
        <p14:creationId xmlns:p14="http://schemas.microsoft.com/office/powerpoint/2010/main" val="2817771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6929</TotalTime>
  <Words>1554</Words>
  <Application>Microsoft Office PowerPoint</Application>
  <PresentationFormat>On-screen Show (4:3)</PresentationFormat>
  <Paragraphs>165</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Cambria</vt:lpstr>
      <vt:lpstr>Century Gothic</vt:lpstr>
      <vt:lpstr>Impact</vt:lpstr>
      <vt:lpstr>Times New Roman</vt:lpstr>
      <vt:lpstr>Wingdings 2</vt:lpstr>
      <vt:lpstr>Austin</vt:lpstr>
      <vt:lpstr>PowerPoint Presentation</vt:lpstr>
      <vt:lpstr>The Machinery of Government</vt:lpstr>
      <vt:lpstr>The Administrative Machinery of Government</vt:lpstr>
      <vt:lpstr>Machinery of government</vt:lpstr>
      <vt:lpstr>Executive Branch Machinery</vt:lpstr>
      <vt:lpstr>How many units of Government are there in the US—besides 1 federal government and 50 states?      Just over 90,000</vt:lpstr>
      <vt:lpstr>Hollow state?</vt:lpstr>
      <vt:lpstr>State and Local Government Machinery</vt:lpstr>
      <vt:lpstr>State and Local Government Machinery…cont.</vt:lpstr>
      <vt:lpstr>Reforming the Machinery of Government</vt:lpstr>
      <vt:lpstr>Reforming the Executive Branch—  a short history </vt:lpstr>
      <vt:lpstr>Reforming the Executive Branch—  a short history </vt:lpstr>
      <vt:lpstr>Reforming The Executive Branch  Notes about the last effort—often called REGO—for Reinventing Government </vt:lpstr>
      <vt:lpstr>Reforming The Executive Branch  Notes about the last effort—often called REGO—for Reinventing Government </vt:lpstr>
      <vt:lpstr>Four legislative developments that greatly affected how the machinery of government operates </vt:lpstr>
      <vt:lpstr>Four legislative developments that greatly affected how the machinery of government operates </vt:lpstr>
      <vt:lpstr>A legacy of reform:  Micromanagement</vt:lpstr>
      <vt:lpstr>Privatization</vt:lpstr>
      <vt:lpstr>Pressure of Privatization</vt:lpstr>
      <vt:lpstr>Pressure of Privatization</vt:lpstr>
      <vt:lpstr>Nonprofit Organizations </vt:lpstr>
      <vt:lpstr>Nonprofit Organizations</vt:lpstr>
      <vt:lpstr>Privatization—Pros and Cons</vt:lpstr>
      <vt:lpstr>Privatization—Pros and Cons...cont.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85</cp:revision>
  <dcterms:created xsi:type="dcterms:W3CDTF">2012-01-17T16:56:38Z</dcterms:created>
  <dcterms:modified xsi:type="dcterms:W3CDTF">2019-12-12T06:38:38Z</dcterms:modified>
</cp:coreProperties>
</file>