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76" r:id="rId2"/>
    <p:sldId id="260" r:id="rId3"/>
    <p:sldId id="261" r:id="rId4"/>
    <p:sldId id="262" r:id="rId5"/>
    <p:sldId id="263" r:id="rId6"/>
    <p:sldId id="264" r:id="rId7"/>
    <p:sldId id="265" r:id="rId8"/>
    <p:sldId id="531" r:id="rId9"/>
    <p:sldId id="532" r:id="rId10"/>
    <p:sldId id="533" r:id="rId11"/>
    <p:sldId id="534" r:id="rId12"/>
    <p:sldId id="266" r:id="rId13"/>
    <p:sldId id="552" r:id="rId14"/>
    <p:sldId id="547" r:id="rId15"/>
    <p:sldId id="553" r:id="rId16"/>
    <p:sldId id="554" r:id="rId17"/>
    <p:sldId id="548" r:id="rId18"/>
    <p:sldId id="549" r:id="rId19"/>
    <p:sldId id="551" r:id="rId20"/>
    <p:sldId id="275" r:id="rId21"/>
    <p:sldId id="272" r:id="rId22"/>
    <p:sldId id="273" r:id="rId23"/>
    <p:sldId id="267" r:id="rId24"/>
    <p:sldId id="27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EF3"/>
    <a:srgbClr val="FFEFB3"/>
    <a:srgbClr val="582C08"/>
    <a:srgbClr val="55120B"/>
    <a:srgbClr val="471B0D"/>
    <a:srgbClr val="41100B"/>
    <a:srgbClr val="544200"/>
    <a:srgbClr val="5A240E"/>
    <a:srgbClr val="371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0426" autoAdjust="0"/>
  </p:normalViewPr>
  <p:slideViewPr>
    <p:cSldViewPr>
      <p:cViewPr varScale="1">
        <p:scale>
          <a:sx n="58" d="100"/>
          <a:sy n="58" d="100"/>
        </p:scale>
        <p:origin x="17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2E731-CFF2-4D17-94D4-50FFCC7F9188}" type="doc">
      <dgm:prSet loTypeId="urn:microsoft.com/office/officeart/2005/8/layout/radial4" loCatId="relationship" qsTypeId="urn:microsoft.com/office/officeart/2005/8/quickstyle/simple1#28" qsCatId="simple" csTypeId="urn:microsoft.com/office/officeart/2005/8/colors/accent1_2#33" csCatId="accent1" phldr="1"/>
      <dgm:spPr/>
      <dgm:t>
        <a:bodyPr/>
        <a:lstStyle/>
        <a:p>
          <a:endParaRPr lang="en-US"/>
        </a:p>
      </dgm:t>
    </dgm:pt>
    <dgm:pt modelId="{32795F31-F7CB-45A8-869C-C790A1258BDA}">
      <dgm:prSet phldrT="[Text]"/>
      <dgm:spPr>
        <a:solidFill>
          <a:srgbClr val="5A240E"/>
        </a:solidFill>
        <a:ln>
          <a:solidFill>
            <a:schemeClr val="accent2">
              <a:lumMod val="75000"/>
            </a:schemeClr>
          </a:solidFill>
        </a:ln>
        <a:scene3d>
          <a:camera prst="orthographicFront"/>
          <a:lightRig rig="threePt" dir="t"/>
        </a:scene3d>
        <a:sp3d>
          <a:bevelT w="152400" h="50800" prst="softRound"/>
        </a:sp3d>
      </dgm:spPr>
      <dgm:t>
        <a:bodyPr/>
        <a:lstStyle/>
        <a:p>
          <a:r>
            <a:rPr lang="en-US" dirty="0">
              <a:solidFill>
                <a:schemeClr val="accent2">
                  <a:lumMod val="20000"/>
                  <a:lumOff val="80000"/>
                </a:schemeClr>
              </a:solidFill>
            </a:rPr>
            <a:t>Types of Audits</a:t>
          </a:r>
        </a:p>
      </dgm:t>
    </dgm:pt>
    <dgm:pt modelId="{4FCE34EF-2BFE-4518-8DE1-5F4D4490D781}" type="parTrans" cxnId="{734BD002-1C1D-4E62-9F48-E065C3F38D8A}">
      <dgm:prSet/>
      <dgm:spPr/>
      <dgm:t>
        <a:bodyPr/>
        <a:lstStyle/>
        <a:p>
          <a:endParaRPr lang="en-US"/>
        </a:p>
      </dgm:t>
    </dgm:pt>
    <dgm:pt modelId="{D0E6593B-A344-409D-8426-4BDEE7BE9B29}" type="sibTrans" cxnId="{734BD002-1C1D-4E62-9F48-E065C3F38D8A}">
      <dgm:prSet/>
      <dgm:spPr/>
      <dgm:t>
        <a:bodyPr/>
        <a:lstStyle/>
        <a:p>
          <a:endParaRPr lang="en-US"/>
        </a:p>
      </dgm:t>
    </dgm:pt>
    <dgm:pt modelId="{DE916DD7-EE0D-4D15-A541-60B367A1785E}">
      <dgm:prSet phldrT="[Text]"/>
      <dgm:spPr>
        <a:solidFill>
          <a:srgbClr val="371711"/>
        </a:solidFill>
        <a:ln>
          <a:solidFill>
            <a:schemeClr val="accent2">
              <a:lumMod val="75000"/>
            </a:schemeClr>
          </a:solidFill>
        </a:ln>
        <a:scene3d>
          <a:camera prst="orthographicFront"/>
          <a:lightRig rig="threePt" dir="t"/>
        </a:scene3d>
        <a:sp3d>
          <a:bevelT w="152400" h="50800" prst="softRound"/>
        </a:sp3d>
      </dgm:spPr>
      <dgm:t>
        <a:bodyPr/>
        <a:lstStyle/>
        <a:p>
          <a:r>
            <a:rPr lang="en-US" dirty="0">
              <a:solidFill>
                <a:schemeClr val="accent2">
                  <a:lumMod val="40000"/>
                  <a:lumOff val="60000"/>
                </a:schemeClr>
              </a:solidFill>
            </a:rPr>
            <a:t>Comprehensive</a:t>
          </a:r>
        </a:p>
      </dgm:t>
    </dgm:pt>
    <dgm:pt modelId="{346B49DA-2CA9-450A-8526-DDD18A81FE8F}" type="parTrans" cxnId="{C8F75319-BB96-40B1-846F-EEA35F3E47D5}">
      <dgm:prSet/>
      <dgm:spPr>
        <a:solidFill>
          <a:schemeClr val="accent6">
            <a:lumMod val="50000"/>
          </a:schemeClr>
        </a:solidFill>
        <a:ln>
          <a:solidFill>
            <a:schemeClr val="accent2">
              <a:lumMod val="75000"/>
            </a:schemeClr>
          </a:solidFill>
        </a:ln>
      </dgm:spPr>
      <dgm:t>
        <a:bodyPr/>
        <a:lstStyle/>
        <a:p>
          <a:endParaRPr lang="en-US" dirty="0"/>
        </a:p>
      </dgm:t>
    </dgm:pt>
    <dgm:pt modelId="{AC1D2E2C-43B2-4CF0-921A-9ECA754DA643}" type="sibTrans" cxnId="{C8F75319-BB96-40B1-846F-EEA35F3E47D5}">
      <dgm:prSet/>
      <dgm:spPr/>
      <dgm:t>
        <a:bodyPr/>
        <a:lstStyle/>
        <a:p>
          <a:endParaRPr lang="en-US"/>
        </a:p>
      </dgm:t>
    </dgm:pt>
    <dgm:pt modelId="{51CC9224-1CA8-4F62-BC64-B51185BBD7BD}">
      <dgm:prSet phldrT="[Text]"/>
      <dgm:spPr>
        <a:solidFill>
          <a:srgbClr val="371711"/>
        </a:solidFill>
        <a:ln>
          <a:solidFill>
            <a:schemeClr val="accent2">
              <a:lumMod val="75000"/>
            </a:schemeClr>
          </a:solidFill>
        </a:ln>
        <a:scene3d>
          <a:camera prst="orthographicFront"/>
          <a:lightRig rig="threePt" dir="t"/>
        </a:scene3d>
        <a:sp3d>
          <a:bevelT w="152400" h="50800" prst="softRound"/>
        </a:sp3d>
      </dgm:spPr>
      <dgm:t>
        <a:bodyPr/>
        <a:lstStyle/>
        <a:p>
          <a:r>
            <a:rPr lang="en-US" dirty="0">
              <a:solidFill>
                <a:schemeClr val="accent2">
                  <a:lumMod val="40000"/>
                  <a:lumOff val="60000"/>
                </a:schemeClr>
              </a:solidFill>
            </a:rPr>
            <a:t>Management</a:t>
          </a:r>
        </a:p>
      </dgm:t>
    </dgm:pt>
    <dgm:pt modelId="{074CAAD4-6178-43B5-8AB6-1F12A882963F}" type="parTrans" cxnId="{31023576-07DB-47F2-A255-DB73AC899E21}">
      <dgm:prSet/>
      <dgm:spPr>
        <a:solidFill>
          <a:schemeClr val="accent6">
            <a:lumMod val="50000"/>
          </a:schemeClr>
        </a:solidFill>
        <a:ln>
          <a:solidFill>
            <a:schemeClr val="accent2">
              <a:lumMod val="75000"/>
            </a:schemeClr>
          </a:solidFill>
        </a:ln>
      </dgm:spPr>
      <dgm:t>
        <a:bodyPr/>
        <a:lstStyle/>
        <a:p>
          <a:endParaRPr lang="en-US" dirty="0"/>
        </a:p>
      </dgm:t>
    </dgm:pt>
    <dgm:pt modelId="{93E5495D-34D7-40F8-85CD-EA681AD2C1B3}" type="sibTrans" cxnId="{31023576-07DB-47F2-A255-DB73AC899E21}">
      <dgm:prSet/>
      <dgm:spPr/>
      <dgm:t>
        <a:bodyPr/>
        <a:lstStyle/>
        <a:p>
          <a:endParaRPr lang="en-US"/>
        </a:p>
      </dgm:t>
    </dgm:pt>
    <dgm:pt modelId="{32A83557-82A1-4CF8-8AB8-438E7A11D61B}">
      <dgm:prSet phldrT="[Text]"/>
      <dgm:spPr>
        <a:solidFill>
          <a:srgbClr val="371711"/>
        </a:solidFill>
        <a:ln>
          <a:solidFill>
            <a:schemeClr val="accent2">
              <a:lumMod val="75000"/>
            </a:schemeClr>
          </a:solidFill>
        </a:ln>
        <a:scene3d>
          <a:camera prst="orthographicFront"/>
          <a:lightRig rig="threePt" dir="t"/>
        </a:scene3d>
        <a:sp3d>
          <a:bevelT w="152400" h="50800" prst="softRound"/>
        </a:sp3d>
      </dgm:spPr>
      <dgm:t>
        <a:bodyPr/>
        <a:lstStyle/>
        <a:p>
          <a:r>
            <a:rPr lang="en-US" dirty="0">
              <a:solidFill>
                <a:schemeClr val="accent2">
                  <a:lumMod val="40000"/>
                  <a:lumOff val="60000"/>
                </a:schemeClr>
              </a:solidFill>
            </a:rPr>
            <a:t>Efficiency</a:t>
          </a:r>
        </a:p>
      </dgm:t>
    </dgm:pt>
    <dgm:pt modelId="{2387311D-53B2-41E1-872F-74B658169194}" type="parTrans" cxnId="{2EAEDF59-EFBE-4E80-9FC3-7F8E42CB907E}">
      <dgm:prSet/>
      <dgm:spPr>
        <a:solidFill>
          <a:schemeClr val="accent6">
            <a:lumMod val="50000"/>
          </a:schemeClr>
        </a:solidFill>
        <a:ln>
          <a:solidFill>
            <a:schemeClr val="accent2">
              <a:lumMod val="75000"/>
            </a:schemeClr>
          </a:solidFill>
        </a:ln>
      </dgm:spPr>
      <dgm:t>
        <a:bodyPr/>
        <a:lstStyle/>
        <a:p>
          <a:endParaRPr lang="en-US" dirty="0"/>
        </a:p>
      </dgm:t>
    </dgm:pt>
    <dgm:pt modelId="{4E6EA865-F42F-452A-8EE9-71987AC833D8}" type="sibTrans" cxnId="{2EAEDF59-EFBE-4E80-9FC3-7F8E42CB907E}">
      <dgm:prSet/>
      <dgm:spPr/>
      <dgm:t>
        <a:bodyPr/>
        <a:lstStyle/>
        <a:p>
          <a:endParaRPr lang="en-US"/>
        </a:p>
      </dgm:t>
    </dgm:pt>
    <dgm:pt modelId="{03E58B07-EF30-4E0D-9A5A-97C6E1B565AB}">
      <dgm:prSet/>
      <dgm:spPr>
        <a:solidFill>
          <a:srgbClr val="371711"/>
        </a:solidFill>
        <a:ln>
          <a:solidFill>
            <a:schemeClr val="accent2">
              <a:lumMod val="75000"/>
            </a:schemeClr>
          </a:solidFill>
        </a:ln>
        <a:scene3d>
          <a:camera prst="orthographicFront"/>
          <a:lightRig rig="threePt" dir="t"/>
        </a:scene3d>
        <a:sp3d>
          <a:bevelT w="152400" h="50800" prst="softRound"/>
        </a:sp3d>
      </dgm:spPr>
      <dgm:t>
        <a:bodyPr/>
        <a:lstStyle/>
        <a:p>
          <a:r>
            <a:rPr lang="en-US" dirty="0">
              <a:solidFill>
                <a:schemeClr val="accent2">
                  <a:lumMod val="40000"/>
                  <a:lumOff val="60000"/>
                </a:schemeClr>
              </a:solidFill>
            </a:rPr>
            <a:t>Performance</a:t>
          </a:r>
        </a:p>
      </dgm:t>
    </dgm:pt>
    <dgm:pt modelId="{2467E2B4-B9D8-4719-92D4-6F11355EC5CE}" type="parTrans" cxnId="{FFAA4F06-9C7C-4B14-A936-5E53337BF88A}">
      <dgm:prSet/>
      <dgm:spPr>
        <a:solidFill>
          <a:schemeClr val="accent6">
            <a:lumMod val="50000"/>
          </a:schemeClr>
        </a:solidFill>
        <a:ln>
          <a:solidFill>
            <a:srgbClr val="5A240E"/>
          </a:solidFill>
        </a:ln>
      </dgm:spPr>
      <dgm:t>
        <a:bodyPr/>
        <a:lstStyle/>
        <a:p>
          <a:endParaRPr lang="en-US" dirty="0"/>
        </a:p>
      </dgm:t>
    </dgm:pt>
    <dgm:pt modelId="{595469A8-5BC4-4293-A99C-AB88EDBCA122}" type="sibTrans" cxnId="{FFAA4F06-9C7C-4B14-A936-5E53337BF88A}">
      <dgm:prSet/>
      <dgm:spPr/>
      <dgm:t>
        <a:bodyPr/>
        <a:lstStyle/>
        <a:p>
          <a:endParaRPr lang="en-US"/>
        </a:p>
      </dgm:t>
    </dgm:pt>
    <dgm:pt modelId="{B85F51A3-37F7-4941-8066-51523138B584}" type="pres">
      <dgm:prSet presAssocID="{C8B2E731-CFF2-4D17-94D4-50FFCC7F9188}" presName="cycle" presStyleCnt="0">
        <dgm:presLayoutVars>
          <dgm:chMax val="1"/>
          <dgm:dir/>
          <dgm:animLvl val="ctr"/>
          <dgm:resizeHandles val="exact"/>
        </dgm:presLayoutVars>
      </dgm:prSet>
      <dgm:spPr/>
    </dgm:pt>
    <dgm:pt modelId="{1FEFC1E8-7275-4C43-8616-34B5EFF89B31}" type="pres">
      <dgm:prSet presAssocID="{32795F31-F7CB-45A8-869C-C790A1258BDA}" presName="centerShape" presStyleLbl="node0" presStyleIdx="0" presStyleCnt="1"/>
      <dgm:spPr/>
    </dgm:pt>
    <dgm:pt modelId="{2E409913-478B-4FBF-B176-83E5CA1C2132}" type="pres">
      <dgm:prSet presAssocID="{346B49DA-2CA9-450A-8526-DDD18A81FE8F}" presName="parTrans" presStyleLbl="bgSibTrans2D1" presStyleIdx="0" presStyleCnt="4" custLinFactNeighborX="1092" custLinFactNeighborY="11"/>
      <dgm:spPr/>
    </dgm:pt>
    <dgm:pt modelId="{57F89D30-55A1-4E64-B9DD-885FDDCB1805}" type="pres">
      <dgm:prSet presAssocID="{DE916DD7-EE0D-4D15-A541-60B367A1785E}" presName="node" presStyleLbl="node1" presStyleIdx="0" presStyleCnt="4" custScaleX="143884" custRadScaleRad="115647" custRadScaleInc="-5381">
        <dgm:presLayoutVars>
          <dgm:bulletEnabled val="1"/>
        </dgm:presLayoutVars>
      </dgm:prSet>
      <dgm:spPr/>
    </dgm:pt>
    <dgm:pt modelId="{29F6D2D4-EF3F-4716-82CD-7FF79C7F05F9}" type="pres">
      <dgm:prSet presAssocID="{074CAAD4-6178-43B5-8AB6-1F12A882963F}" presName="parTrans" presStyleLbl="bgSibTrans2D1" presStyleIdx="1" presStyleCnt="4" custLinFactNeighborX="775" custLinFactNeighborY="-2055"/>
      <dgm:spPr/>
    </dgm:pt>
    <dgm:pt modelId="{B839E859-7CB5-4A46-9492-5E974E8E3975}" type="pres">
      <dgm:prSet presAssocID="{51CC9224-1CA8-4F62-BC64-B51185BBD7BD}" presName="node" presStyleLbl="node1" presStyleIdx="1" presStyleCnt="4" custScaleX="129064" custRadScaleRad="105538" custRadScaleInc="-12875">
        <dgm:presLayoutVars>
          <dgm:bulletEnabled val="1"/>
        </dgm:presLayoutVars>
      </dgm:prSet>
      <dgm:spPr/>
    </dgm:pt>
    <dgm:pt modelId="{260CFC0B-6C2A-4659-8703-12D991A12895}" type="pres">
      <dgm:prSet presAssocID="{2467E2B4-B9D8-4719-92D4-6F11355EC5CE}" presName="parTrans" presStyleLbl="bgSibTrans2D1" presStyleIdx="2" presStyleCnt="4"/>
      <dgm:spPr/>
    </dgm:pt>
    <dgm:pt modelId="{BE57D7E8-1985-4B46-90D8-21EBB139A5D4}" type="pres">
      <dgm:prSet presAssocID="{03E58B07-EF30-4E0D-9A5A-97C6E1B565AB}" presName="node" presStyleLbl="node1" presStyleIdx="2" presStyleCnt="4" custScaleX="128271" custRadScaleRad="105136" custRadScaleInc="12054">
        <dgm:presLayoutVars>
          <dgm:bulletEnabled val="1"/>
        </dgm:presLayoutVars>
      </dgm:prSet>
      <dgm:spPr/>
    </dgm:pt>
    <dgm:pt modelId="{FE03C703-8C80-42D8-8018-C92CCDD21324}" type="pres">
      <dgm:prSet presAssocID="{2387311D-53B2-41E1-872F-74B658169194}" presName="parTrans" presStyleLbl="bgSibTrans2D1" presStyleIdx="3" presStyleCnt="4"/>
      <dgm:spPr/>
    </dgm:pt>
    <dgm:pt modelId="{24CADEAD-0191-484F-8884-AC3C06974239}" type="pres">
      <dgm:prSet presAssocID="{32A83557-82A1-4CF8-8AB8-438E7A11D61B}" presName="node" presStyleLbl="node1" presStyleIdx="3" presStyleCnt="4" custScaleX="131691" custRadScaleRad="110033" custRadScaleInc="3930">
        <dgm:presLayoutVars>
          <dgm:bulletEnabled val="1"/>
        </dgm:presLayoutVars>
      </dgm:prSet>
      <dgm:spPr/>
    </dgm:pt>
  </dgm:ptLst>
  <dgm:cxnLst>
    <dgm:cxn modelId="{734BD002-1C1D-4E62-9F48-E065C3F38D8A}" srcId="{C8B2E731-CFF2-4D17-94D4-50FFCC7F9188}" destId="{32795F31-F7CB-45A8-869C-C790A1258BDA}" srcOrd="0" destOrd="0" parTransId="{4FCE34EF-2BFE-4518-8DE1-5F4D4490D781}" sibTransId="{D0E6593B-A344-409D-8426-4BDEE7BE9B29}"/>
    <dgm:cxn modelId="{FFAA4F06-9C7C-4B14-A936-5E53337BF88A}" srcId="{32795F31-F7CB-45A8-869C-C790A1258BDA}" destId="{03E58B07-EF30-4E0D-9A5A-97C6E1B565AB}" srcOrd="2" destOrd="0" parTransId="{2467E2B4-B9D8-4719-92D4-6F11355EC5CE}" sibTransId="{595469A8-5BC4-4293-A99C-AB88EDBCA122}"/>
    <dgm:cxn modelId="{C8F75319-BB96-40B1-846F-EEA35F3E47D5}" srcId="{32795F31-F7CB-45A8-869C-C790A1258BDA}" destId="{DE916DD7-EE0D-4D15-A541-60B367A1785E}" srcOrd="0" destOrd="0" parTransId="{346B49DA-2CA9-450A-8526-DDD18A81FE8F}" sibTransId="{AC1D2E2C-43B2-4CF0-921A-9ECA754DA643}"/>
    <dgm:cxn modelId="{0339C81C-C0AC-4E56-9BA4-B90F888845CD}" type="presOf" srcId="{03E58B07-EF30-4E0D-9A5A-97C6E1B565AB}" destId="{BE57D7E8-1985-4B46-90D8-21EBB139A5D4}" srcOrd="0" destOrd="0" presId="urn:microsoft.com/office/officeart/2005/8/layout/radial4"/>
    <dgm:cxn modelId="{C599F821-28F6-4FAB-B164-126E21A2E145}" type="presOf" srcId="{32795F31-F7CB-45A8-869C-C790A1258BDA}" destId="{1FEFC1E8-7275-4C43-8616-34B5EFF89B31}" srcOrd="0" destOrd="0" presId="urn:microsoft.com/office/officeart/2005/8/layout/radial4"/>
    <dgm:cxn modelId="{02055631-E62A-4E57-B813-07703FE2E829}" type="presOf" srcId="{51CC9224-1CA8-4F62-BC64-B51185BBD7BD}" destId="{B839E859-7CB5-4A46-9492-5E974E8E3975}" srcOrd="0" destOrd="0" presId="urn:microsoft.com/office/officeart/2005/8/layout/radial4"/>
    <dgm:cxn modelId="{DB28804D-3469-470C-88F4-4B8C32261B86}" type="presOf" srcId="{346B49DA-2CA9-450A-8526-DDD18A81FE8F}" destId="{2E409913-478B-4FBF-B176-83E5CA1C2132}" srcOrd="0" destOrd="0" presId="urn:microsoft.com/office/officeart/2005/8/layout/radial4"/>
    <dgm:cxn modelId="{31023576-07DB-47F2-A255-DB73AC899E21}" srcId="{32795F31-F7CB-45A8-869C-C790A1258BDA}" destId="{51CC9224-1CA8-4F62-BC64-B51185BBD7BD}" srcOrd="1" destOrd="0" parTransId="{074CAAD4-6178-43B5-8AB6-1F12A882963F}" sibTransId="{93E5495D-34D7-40F8-85CD-EA681AD2C1B3}"/>
    <dgm:cxn modelId="{2EAEDF59-EFBE-4E80-9FC3-7F8E42CB907E}" srcId="{32795F31-F7CB-45A8-869C-C790A1258BDA}" destId="{32A83557-82A1-4CF8-8AB8-438E7A11D61B}" srcOrd="3" destOrd="0" parTransId="{2387311D-53B2-41E1-872F-74B658169194}" sibTransId="{4E6EA865-F42F-452A-8EE9-71987AC833D8}"/>
    <dgm:cxn modelId="{658CD581-D310-427F-B966-D778BF3F1DE8}" type="presOf" srcId="{C8B2E731-CFF2-4D17-94D4-50FFCC7F9188}" destId="{B85F51A3-37F7-4941-8066-51523138B584}" srcOrd="0" destOrd="0" presId="urn:microsoft.com/office/officeart/2005/8/layout/radial4"/>
    <dgm:cxn modelId="{B0537383-7298-4E2D-9E29-7CC73EB375E2}" type="presOf" srcId="{2467E2B4-B9D8-4719-92D4-6F11355EC5CE}" destId="{260CFC0B-6C2A-4659-8703-12D991A12895}" srcOrd="0" destOrd="0" presId="urn:microsoft.com/office/officeart/2005/8/layout/radial4"/>
    <dgm:cxn modelId="{20DAE1AD-5BCE-4400-8C09-12B28E72A5B7}" type="presOf" srcId="{2387311D-53B2-41E1-872F-74B658169194}" destId="{FE03C703-8C80-42D8-8018-C92CCDD21324}" srcOrd="0" destOrd="0" presId="urn:microsoft.com/office/officeart/2005/8/layout/radial4"/>
    <dgm:cxn modelId="{722558CF-9953-4EA0-8224-2AF4158C489C}" type="presOf" srcId="{074CAAD4-6178-43B5-8AB6-1F12A882963F}" destId="{29F6D2D4-EF3F-4716-82CD-7FF79C7F05F9}" srcOrd="0" destOrd="0" presId="urn:microsoft.com/office/officeart/2005/8/layout/radial4"/>
    <dgm:cxn modelId="{FE2753D4-22C8-4E78-AF89-478B2105C05B}" type="presOf" srcId="{32A83557-82A1-4CF8-8AB8-438E7A11D61B}" destId="{24CADEAD-0191-484F-8884-AC3C06974239}" srcOrd="0" destOrd="0" presId="urn:microsoft.com/office/officeart/2005/8/layout/radial4"/>
    <dgm:cxn modelId="{34EB80DC-7398-441E-99A4-5A6D8B1CF2D6}" type="presOf" srcId="{DE916DD7-EE0D-4D15-A541-60B367A1785E}" destId="{57F89D30-55A1-4E64-B9DD-885FDDCB1805}" srcOrd="0" destOrd="0" presId="urn:microsoft.com/office/officeart/2005/8/layout/radial4"/>
    <dgm:cxn modelId="{19ED94CF-78DA-4FBD-AF4D-375261F71711}" type="presParOf" srcId="{B85F51A3-37F7-4941-8066-51523138B584}" destId="{1FEFC1E8-7275-4C43-8616-34B5EFF89B31}" srcOrd="0" destOrd="0" presId="urn:microsoft.com/office/officeart/2005/8/layout/radial4"/>
    <dgm:cxn modelId="{3C29BE05-5B21-4995-A07D-45AFE1FB8004}" type="presParOf" srcId="{B85F51A3-37F7-4941-8066-51523138B584}" destId="{2E409913-478B-4FBF-B176-83E5CA1C2132}" srcOrd="1" destOrd="0" presId="urn:microsoft.com/office/officeart/2005/8/layout/radial4"/>
    <dgm:cxn modelId="{1CE990FE-ABD1-40A2-8D0A-8D59E8C617B6}" type="presParOf" srcId="{B85F51A3-37F7-4941-8066-51523138B584}" destId="{57F89D30-55A1-4E64-B9DD-885FDDCB1805}" srcOrd="2" destOrd="0" presId="urn:microsoft.com/office/officeart/2005/8/layout/radial4"/>
    <dgm:cxn modelId="{352BA4C4-9EF2-41F4-A00C-D26863EFFB95}" type="presParOf" srcId="{B85F51A3-37F7-4941-8066-51523138B584}" destId="{29F6D2D4-EF3F-4716-82CD-7FF79C7F05F9}" srcOrd="3" destOrd="0" presId="urn:microsoft.com/office/officeart/2005/8/layout/radial4"/>
    <dgm:cxn modelId="{594722FE-4AD0-4347-B1FB-FF78B8AC2B00}" type="presParOf" srcId="{B85F51A3-37F7-4941-8066-51523138B584}" destId="{B839E859-7CB5-4A46-9492-5E974E8E3975}" srcOrd="4" destOrd="0" presId="urn:microsoft.com/office/officeart/2005/8/layout/radial4"/>
    <dgm:cxn modelId="{623D328A-A5AD-4019-AC43-7E26D7797136}" type="presParOf" srcId="{B85F51A3-37F7-4941-8066-51523138B584}" destId="{260CFC0B-6C2A-4659-8703-12D991A12895}" srcOrd="5" destOrd="0" presId="urn:microsoft.com/office/officeart/2005/8/layout/radial4"/>
    <dgm:cxn modelId="{F626898B-88C4-458D-B200-F83730CA6007}" type="presParOf" srcId="{B85F51A3-37F7-4941-8066-51523138B584}" destId="{BE57D7E8-1985-4B46-90D8-21EBB139A5D4}" srcOrd="6" destOrd="0" presId="urn:microsoft.com/office/officeart/2005/8/layout/radial4"/>
    <dgm:cxn modelId="{86E2B37B-B2BA-4CB4-8B14-7C4063BA54E0}" type="presParOf" srcId="{B85F51A3-37F7-4941-8066-51523138B584}" destId="{FE03C703-8C80-42D8-8018-C92CCDD21324}" srcOrd="7" destOrd="0" presId="urn:microsoft.com/office/officeart/2005/8/layout/radial4"/>
    <dgm:cxn modelId="{DFE51E61-FE4A-496A-A894-3BED03BBFBA2}" type="presParOf" srcId="{B85F51A3-37F7-4941-8066-51523138B584}" destId="{24CADEAD-0191-484F-8884-AC3C06974239}"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FCD242-76FA-44BA-8DB3-0449157C2162}" type="doc">
      <dgm:prSet loTypeId="urn:microsoft.com/office/officeart/2005/8/layout/hList6" loCatId="list" qsTypeId="urn:microsoft.com/office/officeart/2005/8/quickstyle/simple1#29" qsCatId="simple" csTypeId="urn:microsoft.com/office/officeart/2005/8/colors/accent1_2#34" csCatId="accent1" phldr="1"/>
      <dgm:spPr/>
      <dgm:t>
        <a:bodyPr/>
        <a:lstStyle/>
        <a:p>
          <a:endParaRPr lang="en-US"/>
        </a:p>
      </dgm:t>
    </dgm:pt>
    <dgm:pt modelId="{9C28CD3E-B92F-4AD1-BC00-29F9FC185927}">
      <dgm:prSet phldrT="[Text]"/>
      <dgm:spPr>
        <a:solidFill>
          <a:srgbClr val="5A240E"/>
        </a:solidFill>
        <a:ln>
          <a:solidFill>
            <a:schemeClr val="accent2">
              <a:lumMod val="75000"/>
            </a:schemeClr>
          </a:solidFill>
        </a:ln>
        <a:scene3d>
          <a:camera prst="orthographicFront"/>
          <a:lightRig rig="threePt" dir="t"/>
        </a:scene3d>
        <a:sp3d>
          <a:bevelT w="152400" h="50800" prst="softRound"/>
        </a:sp3d>
      </dgm:spPr>
      <dgm:t>
        <a:bodyPr/>
        <a:lstStyle/>
        <a:p>
          <a:pPr algn="l"/>
          <a:r>
            <a:rPr lang="en-US" b="0" dirty="0">
              <a:solidFill>
                <a:schemeClr val="accent2">
                  <a:lumMod val="40000"/>
                  <a:lumOff val="60000"/>
                </a:schemeClr>
              </a:solidFill>
              <a:latin typeface="Calibri" pitchFamily="34" charset="0"/>
            </a:rPr>
            <a:t>Financial &amp; Compliance that determines whether funds are properly spent &amp; in compliance with the law </a:t>
          </a:r>
        </a:p>
      </dgm:t>
    </dgm:pt>
    <dgm:pt modelId="{24281D27-B5FA-44BB-96C8-5DC28C9C3CBB}" type="parTrans" cxnId="{86FA5841-6C7A-47C1-9B27-D56DCB1DC0FE}">
      <dgm:prSet/>
      <dgm:spPr/>
      <dgm:t>
        <a:bodyPr/>
        <a:lstStyle/>
        <a:p>
          <a:endParaRPr lang="en-US"/>
        </a:p>
      </dgm:t>
    </dgm:pt>
    <dgm:pt modelId="{8137D972-785A-434C-8A43-B89E49C83236}" type="sibTrans" cxnId="{86FA5841-6C7A-47C1-9B27-D56DCB1DC0FE}">
      <dgm:prSet/>
      <dgm:spPr/>
      <dgm:t>
        <a:bodyPr/>
        <a:lstStyle/>
        <a:p>
          <a:endParaRPr lang="en-US"/>
        </a:p>
      </dgm:t>
    </dgm:pt>
    <dgm:pt modelId="{D81F73C2-EE4F-415D-AAFD-593E4FE39834}">
      <dgm:prSet phldrT="[Text]"/>
      <dgm:spPr>
        <a:solidFill>
          <a:srgbClr val="5A240E"/>
        </a:solidFill>
        <a:ln>
          <a:solidFill>
            <a:schemeClr val="accent2">
              <a:lumMod val="75000"/>
            </a:schemeClr>
          </a:solidFill>
        </a:ln>
        <a:scene3d>
          <a:camera prst="orthographicFront"/>
          <a:lightRig rig="threePt" dir="t"/>
        </a:scene3d>
        <a:sp3d>
          <a:bevelT w="152400" h="50800" prst="softRound"/>
        </a:sp3d>
      </dgm:spPr>
      <dgm:t>
        <a:bodyPr/>
        <a:lstStyle/>
        <a:p>
          <a:pPr algn="l"/>
          <a:r>
            <a:rPr lang="en-US" dirty="0">
              <a:solidFill>
                <a:schemeClr val="accent2">
                  <a:lumMod val="40000"/>
                  <a:lumOff val="60000"/>
                </a:schemeClr>
              </a:solidFill>
              <a:latin typeface="Calibri" pitchFamily="34" charset="0"/>
            </a:rPr>
            <a:t>Economy &amp; Efficiency, that determines whether resources have been used appropriately</a:t>
          </a:r>
        </a:p>
      </dgm:t>
    </dgm:pt>
    <dgm:pt modelId="{1C670E25-E4A5-4F47-8E2A-A0DB1E19DA96}" type="parTrans" cxnId="{A467B43A-00BA-4F6C-8705-9463FD87C5AA}">
      <dgm:prSet/>
      <dgm:spPr/>
      <dgm:t>
        <a:bodyPr/>
        <a:lstStyle/>
        <a:p>
          <a:endParaRPr lang="en-US"/>
        </a:p>
      </dgm:t>
    </dgm:pt>
    <dgm:pt modelId="{D39D1F25-B089-4CD7-89E4-770AE297365A}" type="sibTrans" cxnId="{A467B43A-00BA-4F6C-8705-9463FD87C5AA}">
      <dgm:prSet/>
      <dgm:spPr/>
      <dgm:t>
        <a:bodyPr/>
        <a:lstStyle/>
        <a:p>
          <a:endParaRPr lang="en-US"/>
        </a:p>
      </dgm:t>
    </dgm:pt>
    <dgm:pt modelId="{19BB0D80-7FF5-48FF-AB19-A9B8CDB619E7}">
      <dgm:prSet phldrT="[Text]"/>
      <dgm:spPr>
        <a:solidFill>
          <a:srgbClr val="5A240E"/>
        </a:solidFill>
        <a:ln>
          <a:solidFill>
            <a:schemeClr val="accent2">
              <a:lumMod val="75000"/>
            </a:schemeClr>
          </a:solidFill>
        </a:ln>
        <a:scene3d>
          <a:camera prst="orthographicFront"/>
          <a:lightRig rig="threePt" dir="t"/>
        </a:scene3d>
        <a:sp3d>
          <a:bevelT w="152400" h="50800" prst="softRound"/>
        </a:sp3d>
      </dgm:spPr>
      <dgm:t>
        <a:bodyPr/>
        <a:lstStyle/>
        <a:p>
          <a:pPr algn="l"/>
          <a:r>
            <a:rPr lang="en-US" dirty="0">
              <a:solidFill>
                <a:schemeClr val="accent2">
                  <a:lumMod val="40000"/>
                  <a:lumOff val="60000"/>
                </a:schemeClr>
              </a:solidFill>
              <a:latin typeface="Calibri" pitchFamily="34" charset="0"/>
            </a:rPr>
            <a:t>Program results, that determines whether the desired results have been achieved</a:t>
          </a:r>
        </a:p>
      </dgm:t>
    </dgm:pt>
    <dgm:pt modelId="{47A4B140-20E9-4029-BA21-0256814C22A0}" type="parTrans" cxnId="{6D69D49B-5EB5-4A91-BFE8-9DAEE2A39FD1}">
      <dgm:prSet/>
      <dgm:spPr/>
      <dgm:t>
        <a:bodyPr/>
        <a:lstStyle/>
        <a:p>
          <a:endParaRPr lang="en-US"/>
        </a:p>
      </dgm:t>
    </dgm:pt>
    <dgm:pt modelId="{23A4DB0F-D7FC-4216-8FE0-808D00EB8404}" type="sibTrans" cxnId="{6D69D49B-5EB5-4A91-BFE8-9DAEE2A39FD1}">
      <dgm:prSet/>
      <dgm:spPr/>
      <dgm:t>
        <a:bodyPr/>
        <a:lstStyle/>
        <a:p>
          <a:endParaRPr lang="en-US"/>
        </a:p>
      </dgm:t>
    </dgm:pt>
    <dgm:pt modelId="{5490DF06-6203-4F2E-A504-3B456C75426F}" type="pres">
      <dgm:prSet presAssocID="{AFFCD242-76FA-44BA-8DB3-0449157C2162}" presName="Name0" presStyleCnt="0">
        <dgm:presLayoutVars>
          <dgm:dir/>
          <dgm:resizeHandles val="exact"/>
        </dgm:presLayoutVars>
      </dgm:prSet>
      <dgm:spPr/>
    </dgm:pt>
    <dgm:pt modelId="{6B97EC0A-2F94-4999-8084-7CEAD64E26D8}" type="pres">
      <dgm:prSet presAssocID="{9C28CD3E-B92F-4AD1-BC00-29F9FC185927}" presName="node" presStyleLbl="node1" presStyleIdx="0" presStyleCnt="3">
        <dgm:presLayoutVars>
          <dgm:bulletEnabled val="1"/>
        </dgm:presLayoutVars>
      </dgm:prSet>
      <dgm:spPr/>
    </dgm:pt>
    <dgm:pt modelId="{1E758728-9993-43B7-8893-045942686E53}" type="pres">
      <dgm:prSet presAssocID="{8137D972-785A-434C-8A43-B89E49C83236}" presName="sibTrans" presStyleCnt="0"/>
      <dgm:spPr/>
    </dgm:pt>
    <dgm:pt modelId="{26B267EA-C170-45EB-80CD-1303908C34F1}" type="pres">
      <dgm:prSet presAssocID="{D81F73C2-EE4F-415D-AAFD-593E4FE39834}" presName="node" presStyleLbl="node1" presStyleIdx="1" presStyleCnt="3" custLinFactNeighborX="-15999" custLinFactNeighborY="-3333">
        <dgm:presLayoutVars>
          <dgm:bulletEnabled val="1"/>
        </dgm:presLayoutVars>
      </dgm:prSet>
      <dgm:spPr/>
    </dgm:pt>
    <dgm:pt modelId="{4C342C67-ED8C-4A14-A256-364591C40503}" type="pres">
      <dgm:prSet presAssocID="{D39D1F25-B089-4CD7-89E4-770AE297365A}" presName="sibTrans" presStyleCnt="0"/>
      <dgm:spPr/>
    </dgm:pt>
    <dgm:pt modelId="{6A3E1AAA-532D-40CF-ABF8-5F4FAB7DE188}" type="pres">
      <dgm:prSet presAssocID="{19BB0D80-7FF5-48FF-AB19-A9B8CDB619E7}" presName="node" presStyleLbl="node1" presStyleIdx="2" presStyleCnt="3">
        <dgm:presLayoutVars>
          <dgm:bulletEnabled val="1"/>
        </dgm:presLayoutVars>
      </dgm:prSet>
      <dgm:spPr/>
    </dgm:pt>
  </dgm:ptLst>
  <dgm:cxnLst>
    <dgm:cxn modelId="{A467B43A-00BA-4F6C-8705-9463FD87C5AA}" srcId="{AFFCD242-76FA-44BA-8DB3-0449157C2162}" destId="{D81F73C2-EE4F-415D-AAFD-593E4FE39834}" srcOrd="1" destOrd="0" parTransId="{1C670E25-E4A5-4F47-8E2A-A0DB1E19DA96}" sibTransId="{D39D1F25-B089-4CD7-89E4-770AE297365A}"/>
    <dgm:cxn modelId="{86FA5841-6C7A-47C1-9B27-D56DCB1DC0FE}" srcId="{AFFCD242-76FA-44BA-8DB3-0449157C2162}" destId="{9C28CD3E-B92F-4AD1-BC00-29F9FC185927}" srcOrd="0" destOrd="0" parTransId="{24281D27-B5FA-44BB-96C8-5DC28C9C3CBB}" sibTransId="{8137D972-785A-434C-8A43-B89E49C83236}"/>
    <dgm:cxn modelId="{CDE57657-AE97-47E4-86EA-562BC069BF56}" type="presOf" srcId="{D81F73C2-EE4F-415D-AAFD-593E4FE39834}" destId="{26B267EA-C170-45EB-80CD-1303908C34F1}" srcOrd="0" destOrd="0" presId="urn:microsoft.com/office/officeart/2005/8/layout/hList6"/>
    <dgm:cxn modelId="{6D69D49B-5EB5-4A91-BFE8-9DAEE2A39FD1}" srcId="{AFFCD242-76FA-44BA-8DB3-0449157C2162}" destId="{19BB0D80-7FF5-48FF-AB19-A9B8CDB619E7}" srcOrd="2" destOrd="0" parTransId="{47A4B140-20E9-4029-BA21-0256814C22A0}" sibTransId="{23A4DB0F-D7FC-4216-8FE0-808D00EB8404}"/>
    <dgm:cxn modelId="{01F740A8-75E8-4D8D-8F1D-7E60E4E62DDF}" type="presOf" srcId="{AFFCD242-76FA-44BA-8DB3-0449157C2162}" destId="{5490DF06-6203-4F2E-A504-3B456C75426F}" srcOrd="0" destOrd="0" presId="urn:microsoft.com/office/officeart/2005/8/layout/hList6"/>
    <dgm:cxn modelId="{A0DA02B9-E117-436E-B469-DF61BCF9AB2F}" type="presOf" srcId="{9C28CD3E-B92F-4AD1-BC00-29F9FC185927}" destId="{6B97EC0A-2F94-4999-8084-7CEAD64E26D8}" srcOrd="0" destOrd="0" presId="urn:microsoft.com/office/officeart/2005/8/layout/hList6"/>
    <dgm:cxn modelId="{DD12D1BA-A97A-4C6E-B1ED-7D40B64AB855}" type="presOf" srcId="{19BB0D80-7FF5-48FF-AB19-A9B8CDB619E7}" destId="{6A3E1AAA-532D-40CF-ABF8-5F4FAB7DE188}" srcOrd="0" destOrd="0" presId="urn:microsoft.com/office/officeart/2005/8/layout/hList6"/>
    <dgm:cxn modelId="{CFB5D961-D002-47C5-A3DA-CDB0F2CAD493}" type="presParOf" srcId="{5490DF06-6203-4F2E-A504-3B456C75426F}" destId="{6B97EC0A-2F94-4999-8084-7CEAD64E26D8}" srcOrd="0" destOrd="0" presId="urn:microsoft.com/office/officeart/2005/8/layout/hList6"/>
    <dgm:cxn modelId="{B868F97F-61AB-4132-B573-42500F9A0E4B}" type="presParOf" srcId="{5490DF06-6203-4F2E-A504-3B456C75426F}" destId="{1E758728-9993-43B7-8893-045942686E53}" srcOrd="1" destOrd="0" presId="urn:microsoft.com/office/officeart/2005/8/layout/hList6"/>
    <dgm:cxn modelId="{68519056-B60B-4F61-B51A-9A8C21A94DB8}" type="presParOf" srcId="{5490DF06-6203-4F2E-A504-3B456C75426F}" destId="{26B267EA-C170-45EB-80CD-1303908C34F1}" srcOrd="2" destOrd="0" presId="urn:microsoft.com/office/officeart/2005/8/layout/hList6"/>
    <dgm:cxn modelId="{5655CE2D-9670-47A1-A830-1D830DEA1ECC}" type="presParOf" srcId="{5490DF06-6203-4F2E-A504-3B456C75426F}" destId="{4C342C67-ED8C-4A14-A256-364591C40503}" srcOrd="3" destOrd="0" presId="urn:microsoft.com/office/officeart/2005/8/layout/hList6"/>
    <dgm:cxn modelId="{627A873A-0536-4CBE-B89B-2559D42BD0A9}" type="presParOf" srcId="{5490DF06-6203-4F2E-A504-3B456C75426F}" destId="{6A3E1AAA-532D-40CF-ABF8-5F4FAB7DE188}" srcOrd="4" destOrd="0" presId="urn:microsoft.com/office/officeart/2005/8/layout/hList6"/>
  </dgm:cxnLst>
  <dgm:bg>
    <a:solidFill>
      <a:schemeClr val="bg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D85005-7EF9-40A1-92D1-F99D432BA895}" type="doc">
      <dgm:prSet loTypeId="urn:microsoft.com/office/officeart/2005/8/layout/hList1" loCatId="list" qsTypeId="urn:microsoft.com/office/officeart/2005/8/quickstyle/simple1#30" qsCatId="simple" csTypeId="urn:microsoft.com/office/officeart/2005/8/colors/accent1_2#35" csCatId="accent1" phldr="1"/>
      <dgm:spPr/>
      <dgm:t>
        <a:bodyPr/>
        <a:lstStyle/>
        <a:p>
          <a:endParaRPr lang="en-US"/>
        </a:p>
      </dgm:t>
    </dgm:pt>
    <dgm:pt modelId="{95DBC3AE-CFC0-410B-ABD6-6728D4741F72}">
      <dgm:prSet phldrT="[Text]"/>
      <dgm:spPr>
        <a:solidFill>
          <a:srgbClr val="41100B"/>
        </a:solidFill>
        <a:ln>
          <a:solidFill>
            <a:schemeClr val="accent2">
              <a:lumMod val="75000"/>
            </a:schemeClr>
          </a:solidFill>
        </a:ln>
      </dgm:spPr>
      <dgm:t>
        <a:bodyPr/>
        <a:lstStyle/>
        <a:p>
          <a:r>
            <a:rPr lang="en-US" dirty="0">
              <a:solidFill>
                <a:schemeClr val="accent2">
                  <a:lumMod val="40000"/>
                  <a:lumOff val="60000"/>
                </a:schemeClr>
              </a:solidFill>
            </a:rPr>
            <a:t>Policy Analysis, asks the question…</a:t>
          </a:r>
        </a:p>
      </dgm:t>
    </dgm:pt>
    <dgm:pt modelId="{9EEE1657-3B1A-4E74-A905-DC64DAFCE0F2}" type="parTrans" cxnId="{56CB87DA-21A4-4226-B6E2-7B2CB3F1CCE9}">
      <dgm:prSet/>
      <dgm:spPr/>
      <dgm:t>
        <a:bodyPr/>
        <a:lstStyle/>
        <a:p>
          <a:endParaRPr lang="en-US"/>
        </a:p>
      </dgm:t>
    </dgm:pt>
    <dgm:pt modelId="{E5898FF4-24A3-4959-974C-3C833B9D482C}" type="sibTrans" cxnId="{56CB87DA-21A4-4226-B6E2-7B2CB3F1CCE9}">
      <dgm:prSet/>
      <dgm:spPr/>
      <dgm:t>
        <a:bodyPr/>
        <a:lstStyle/>
        <a:p>
          <a:endParaRPr lang="en-US"/>
        </a:p>
      </dgm:t>
    </dgm:pt>
    <dgm:pt modelId="{193AC4F4-840F-43FB-BCAC-FB1182B7CA2C}">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What will likel</a:t>
          </a:r>
          <a:r>
            <a:rPr lang="en-US" sz="2500" b="0" i="0" dirty="0">
              <a:latin typeface="+mn-lt"/>
            </a:rPr>
            <a:t>y be the effects of a policy once it occurs?</a:t>
          </a:r>
        </a:p>
      </dgm:t>
    </dgm:pt>
    <dgm:pt modelId="{1C04F126-A6D9-47AE-891E-1CDF6163ACF7}" type="parTrans" cxnId="{6AFFD4D4-F168-4A3A-AC11-009C1DB51B06}">
      <dgm:prSet/>
      <dgm:spPr/>
      <dgm:t>
        <a:bodyPr/>
        <a:lstStyle/>
        <a:p>
          <a:endParaRPr lang="en-US"/>
        </a:p>
      </dgm:t>
    </dgm:pt>
    <dgm:pt modelId="{6CC850CE-78E9-42C3-8071-7E3151EBD7E6}" type="sibTrans" cxnId="{6AFFD4D4-F168-4A3A-AC11-009C1DB51B06}">
      <dgm:prSet/>
      <dgm:spPr/>
      <dgm:t>
        <a:bodyPr/>
        <a:lstStyle/>
        <a:p>
          <a:endParaRPr lang="en-US"/>
        </a:p>
      </dgm:t>
    </dgm:pt>
    <dgm:pt modelId="{3191DED2-ECD5-4DF7-906C-2E224FC4A895}">
      <dgm:prSet phldrT="[Text]"/>
      <dgm:spPr>
        <a:solidFill>
          <a:schemeClr val="bg2">
            <a:lumMod val="50000"/>
            <a:alpha val="89804"/>
          </a:schemeClr>
        </a:solidFill>
        <a:scene3d>
          <a:camera prst="orthographicFront"/>
          <a:lightRig rig="threePt" dir="t"/>
        </a:scene3d>
        <a:sp3d>
          <a:bevelT w="152400" h="50800" prst="softRound"/>
        </a:sp3d>
      </dgm:spPr>
      <dgm:t>
        <a:bodyPr/>
        <a:lstStyle/>
        <a:p>
          <a:endParaRPr lang="en-US" sz="2500" dirty="0"/>
        </a:p>
      </dgm:t>
    </dgm:pt>
    <dgm:pt modelId="{AF341E45-C583-417E-828E-6F9E5C647CDA}" type="parTrans" cxnId="{6B7028E3-E399-4F27-B63A-65FDD429DE11}">
      <dgm:prSet/>
      <dgm:spPr/>
      <dgm:t>
        <a:bodyPr/>
        <a:lstStyle/>
        <a:p>
          <a:endParaRPr lang="en-US"/>
        </a:p>
      </dgm:t>
    </dgm:pt>
    <dgm:pt modelId="{5B0FE686-DADC-4F39-B04A-CDE27091C040}" type="sibTrans" cxnId="{6B7028E3-E399-4F27-B63A-65FDD429DE11}">
      <dgm:prSet/>
      <dgm:spPr/>
      <dgm:t>
        <a:bodyPr/>
        <a:lstStyle/>
        <a:p>
          <a:endParaRPr lang="en-US"/>
        </a:p>
      </dgm:t>
    </dgm:pt>
    <dgm:pt modelId="{E08F1B20-9852-4AD8-8BE1-7EAC749A723B}" type="pres">
      <dgm:prSet presAssocID="{DAD85005-7EF9-40A1-92D1-F99D432BA895}" presName="Name0" presStyleCnt="0">
        <dgm:presLayoutVars>
          <dgm:dir/>
          <dgm:animLvl val="lvl"/>
          <dgm:resizeHandles val="exact"/>
        </dgm:presLayoutVars>
      </dgm:prSet>
      <dgm:spPr/>
    </dgm:pt>
    <dgm:pt modelId="{7E1F1BA4-BDAF-45DA-83A3-B7076F28A7D8}" type="pres">
      <dgm:prSet presAssocID="{95DBC3AE-CFC0-410B-ABD6-6728D4741F72}" presName="composite" presStyleCnt="0"/>
      <dgm:spPr/>
    </dgm:pt>
    <dgm:pt modelId="{BB90E607-4196-49D7-97D2-7EE299336E85}" type="pres">
      <dgm:prSet presAssocID="{95DBC3AE-CFC0-410B-ABD6-6728D4741F72}" presName="parTx" presStyleLbl="alignNode1" presStyleIdx="0" presStyleCnt="1" custScaleY="98654">
        <dgm:presLayoutVars>
          <dgm:chMax val="0"/>
          <dgm:chPref val="0"/>
          <dgm:bulletEnabled val="1"/>
        </dgm:presLayoutVars>
      </dgm:prSet>
      <dgm:spPr>
        <a:prstGeom prst="star6">
          <a:avLst/>
        </a:prstGeom>
      </dgm:spPr>
    </dgm:pt>
    <dgm:pt modelId="{02202BA4-5614-462B-BAAC-7B6C49B23A0E}" type="pres">
      <dgm:prSet presAssocID="{95DBC3AE-CFC0-410B-ABD6-6728D4741F72}" presName="desTx" presStyleLbl="alignAccFollowNode1" presStyleIdx="0" presStyleCnt="1" custLinFactNeighborY="881">
        <dgm:presLayoutVars>
          <dgm:bulletEnabled val="1"/>
        </dgm:presLayoutVars>
      </dgm:prSet>
      <dgm:spPr/>
    </dgm:pt>
  </dgm:ptLst>
  <dgm:cxnLst>
    <dgm:cxn modelId="{8B0E9E7A-593D-4C7A-9C64-6DFB59650D01}" type="presOf" srcId="{DAD85005-7EF9-40A1-92D1-F99D432BA895}" destId="{E08F1B20-9852-4AD8-8BE1-7EAC749A723B}" srcOrd="0" destOrd="0" presId="urn:microsoft.com/office/officeart/2005/8/layout/hList1"/>
    <dgm:cxn modelId="{6546E3B2-3A77-481E-819E-609F03DB0106}" type="presOf" srcId="{193AC4F4-840F-43FB-BCAC-FB1182B7CA2C}" destId="{02202BA4-5614-462B-BAAC-7B6C49B23A0E}" srcOrd="0" destOrd="0" presId="urn:microsoft.com/office/officeart/2005/8/layout/hList1"/>
    <dgm:cxn modelId="{431AB6B7-C495-4D81-9B15-AF4EDF2EC845}" type="presOf" srcId="{95DBC3AE-CFC0-410B-ABD6-6728D4741F72}" destId="{BB90E607-4196-49D7-97D2-7EE299336E85}" srcOrd="0" destOrd="0" presId="urn:microsoft.com/office/officeart/2005/8/layout/hList1"/>
    <dgm:cxn modelId="{6AFFD4D4-F168-4A3A-AC11-009C1DB51B06}" srcId="{95DBC3AE-CFC0-410B-ABD6-6728D4741F72}" destId="{193AC4F4-840F-43FB-BCAC-FB1182B7CA2C}" srcOrd="0" destOrd="0" parTransId="{1C04F126-A6D9-47AE-891E-1CDF6163ACF7}" sibTransId="{6CC850CE-78E9-42C3-8071-7E3151EBD7E6}"/>
    <dgm:cxn modelId="{56CB87DA-21A4-4226-B6E2-7B2CB3F1CCE9}" srcId="{DAD85005-7EF9-40A1-92D1-F99D432BA895}" destId="{95DBC3AE-CFC0-410B-ABD6-6728D4741F72}" srcOrd="0" destOrd="0" parTransId="{9EEE1657-3B1A-4E74-A905-DC64DAFCE0F2}" sibTransId="{E5898FF4-24A3-4959-974C-3C833B9D482C}"/>
    <dgm:cxn modelId="{6B7028E3-E399-4F27-B63A-65FDD429DE11}" srcId="{95DBC3AE-CFC0-410B-ABD6-6728D4741F72}" destId="{3191DED2-ECD5-4DF7-906C-2E224FC4A895}" srcOrd="1" destOrd="0" parTransId="{AF341E45-C583-417E-828E-6F9E5C647CDA}" sibTransId="{5B0FE686-DADC-4F39-B04A-CDE27091C040}"/>
    <dgm:cxn modelId="{091095F1-4F7E-47BD-AD79-16C8B05D613F}" type="presOf" srcId="{3191DED2-ECD5-4DF7-906C-2E224FC4A895}" destId="{02202BA4-5614-462B-BAAC-7B6C49B23A0E}" srcOrd="0" destOrd="1" presId="urn:microsoft.com/office/officeart/2005/8/layout/hList1"/>
    <dgm:cxn modelId="{7A33CAC5-986A-4DCA-BE17-C3EA406384E5}" type="presParOf" srcId="{E08F1B20-9852-4AD8-8BE1-7EAC749A723B}" destId="{7E1F1BA4-BDAF-45DA-83A3-B7076F28A7D8}" srcOrd="0" destOrd="0" presId="urn:microsoft.com/office/officeart/2005/8/layout/hList1"/>
    <dgm:cxn modelId="{E57C11AC-D8E0-4F36-9DF6-4A950F943120}" type="presParOf" srcId="{7E1F1BA4-BDAF-45DA-83A3-B7076F28A7D8}" destId="{BB90E607-4196-49D7-97D2-7EE299336E85}" srcOrd="0" destOrd="0" presId="urn:microsoft.com/office/officeart/2005/8/layout/hList1"/>
    <dgm:cxn modelId="{44D6C0D0-B1F5-4C5E-BE1A-7AA1C463C046}" type="presParOf" srcId="{7E1F1BA4-BDAF-45DA-83A3-B7076F28A7D8}" destId="{02202BA4-5614-462B-BAAC-7B6C49B23A0E}" srcOrd="1" destOrd="0" presId="urn:microsoft.com/office/officeart/2005/8/layout/hList1"/>
  </dgm:cxnLst>
  <dgm:bg>
    <a:solidFill>
      <a:schemeClr val="bg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D85005-7EF9-40A1-92D1-F99D432BA895}" type="doc">
      <dgm:prSet loTypeId="urn:microsoft.com/office/officeart/2005/8/layout/hList1" loCatId="list" qsTypeId="urn:microsoft.com/office/officeart/2005/8/quickstyle/simple1#31" qsCatId="simple" csTypeId="urn:microsoft.com/office/officeart/2005/8/colors/accent1_2#36" csCatId="accent1" phldr="1"/>
      <dgm:spPr/>
      <dgm:t>
        <a:bodyPr/>
        <a:lstStyle/>
        <a:p>
          <a:endParaRPr lang="en-US"/>
        </a:p>
      </dgm:t>
    </dgm:pt>
    <dgm:pt modelId="{95DBC3AE-CFC0-410B-ABD6-6728D4741F72}">
      <dgm:prSet phldrT="[Text]"/>
      <dgm:spPr>
        <a:solidFill>
          <a:srgbClr val="41100B"/>
        </a:solidFill>
        <a:ln>
          <a:solidFill>
            <a:schemeClr val="accent2">
              <a:lumMod val="75000"/>
            </a:schemeClr>
          </a:solidFill>
        </a:ln>
      </dgm:spPr>
      <dgm:t>
        <a:bodyPr/>
        <a:lstStyle/>
        <a:p>
          <a:r>
            <a:rPr lang="en-US" dirty="0">
              <a:solidFill>
                <a:schemeClr val="accent2">
                  <a:lumMod val="40000"/>
                  <a:lumOff val="60000"/>
                </a:schemeClr>
              </a:solidFill>
            </a:rPr>
            <a:t>Program  Evaluations refer to….</a:t>
          </a:r>
        </a:p>
      </dgm:t>
    </dgm:pt>
    <dgm:pt modelId="{9EEE1657-3B1A-4E74-A905-DC64DAFCE0F2}" type="parTrans" cxnId="{56CB87DA-21A4-4226-B6E2-7B2CB3F1CCE9}">
      <dgm:prSet/>
      <dgm:spPr/>
      <dgm:t>
        <a:bodyPr/>
        <a:lstStyle/>
        <a:p>
          <a:endParaRPr lang="en-US"/>
        </a:p>
      </dgm:t>
    </dgm:pt>
    <dgm:pt modelId="{E5898FF4-24A3-4959-974C-3C833B9D482C}" type="sibTrans" cxnId="{56CB87DA-21A4-4226-B6E2-7B2CB3F1CCE9}">
      <dgm:prSet/>
      <dgm:spPr/>
      <dgm:t>
        <a:bodyPr/>
        <a:lstStyle/>
        <a:p>
          <a:endParaRPr lang="en-US"/>
        </a:p>
      </dgm:t>
    </dgm:pt>
    <dgm:pt modelId="{193AC4F4-840F-43FB-BCAC-FB1182B7CA2C}">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The standards against which a program can be evaluated:</a:t>
          </a:r>
        </a:p>
      </dgm:t>
    </dgm:pt>
    <dgm:pt modelId="{1C04F126-A6D9-47AE-891E-1CDF6163ACF7}" type="parTrans" cxnId="{6AFFD4D4-F168-4A3A-AC11-009C1DB51B06}">
      <dgm:prSet/>
      <dgm:spPr/>
      <dgm:t>
        <a:bodyPr/>
        <a:lstStyle/>
        <a:p>
          <a:endParaRPr lang="en-US"/>
        </a:p>
      </dgm:t>
    </dgm:pt>
    <dgm:pt modelId="{6CC850CE-78E9-42C3-8071-7E3151EBD7E6}" type="sibTrans" cxnId="{6AFFD4D4-F168-4A3A-AC11-009C1DB51B06}">
      <dgm:prSet/>
      <dgm:spPr/>
      <dgm:t>
        <a:bodyPr/>
        <a:lstStyle/>
        <a:p>
          <a:endParaRPr lang="en-US"/>
        </a:p>
      </dgm:t>
    </dgm:pt>
    <dgm:pt modelId="{67CF2336-4A62-47A5-80B5-E80ADE0C04BD}">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Compliance</a:t>
          </a:r>
        </a:p>
      </dgm:t>
    </dgm:pt>
    <dgm:pt modelId="{695C3E4B-19A3-4ED1-A453-AEF7B14183B2}" type="parTrans" cxnId="{87E0E4CE-AD2A-40BC-B4F3-A11CCB13B680}">
      <dgm:prSet/>
      <dgm:spPr/>
      <dgm:t>
        <a:bodyPr/>
        <a:lstStyle/>
        <a:p>
          <a:endParaRPr lang="en-US"/>
        </a:p>
      </dgm:t>
    </dgm:pt>
    <dgm:pt modelId="{F0AEB1B1-1CE1-42A7-8D2E-6E5BBD790D63}" type="sibTrans" cxnId="{87E0E4CE-AD2A-40BC-B4F3-A11CCB13B680}">
      <dgm:prSet/>
      <dgm:spPr/>
      <dgm:t>
        <a:bodyPr/>
        <a:lstStyle/>
        <a:p>
          <a:endParaRPr lang="en-US"/>
        </a:p>
      </dgm:t>
    </dgm:pt>
    <dgm:pt modelId="{3B1BCBCC-4317-4260-84B6-78C86A5FB429}">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Efficiency</a:t>
          </a:r>
        </a:p>
      </dgm:t>
    </dgm:pt>
    <dgm:pt modelId="{DC12A658-4C71-406B-98D9-AB06B3E04022}" type="parTrans" cxnId="{84584BD5-728D-44BE-9D90-88063DDB65E7}">
      <dgm:prSet/>
      <dgm:spPr/>
      <dgm:t>
        <a:bodyPr/>
        <a:lstStyle/>
        <a:p>
          <a:endParaRPr lang="en-US"/>
        </a:p>
      </dgm:t>
    </dgm:pt>
    <dgm:pt modelId="{921C15AF-4AC6-402A-82B9-498DD1B2D0F4}" type="sibTrans" cxnId="{84584BD5-728D-44BE-9D90-88063DDB65E7}">
      <dgm:prSet/>
      <dgm:spPr/>
      <dgm:t>
        <a:bodyPr/>
        <a:lstStyle/>
        <a:p>
          <a:endParaRPr lang="en-US"/>
        </a:p>
      </dgm:t>
    </dgm:pt>
    <dgm:pt modelId="{D87D7256-8C8E-43D2-A080-6FE25FA5B3EA}">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Effectiveness</a:t>
          </a:r>
        </a:p>
      </dgm:t>
    </dgm:pt>
    <dgm:pt modelId="{80C14008-8B0D-4258-B955-E27C2AD74D9D}" type="parTrans" cxnId="{FBA76F3B-FC98-490F-8F66-A75B6D1F8598}">
      <dgm:prSet/>
      <dgm:spPr/>
      <dgm:t>
        <a:bodyPr/>
        <a:lstStyle/>
        <a:p>
          <a:endParaRPr lang="en-US"/>
        </a:p>
      </dgm:t>
    </dgm:pt>
    <dgm:pt modelId="{F73F4FC6-251B-4199-ACA8-467A4211BF1D}" type="sibTrans" cxnId="{FBA76F3B-FC98-490F-8F66-A75B6D1F8598}">
      <dgm:prSet/>
      <dgm:spPr/>
      <dgm:t>
        <a:bodyPr/>
        <a:lstStyle/>
        <a:p>
          <a:endParaRPr lang="en-US"/>
        </a:p>
      </dgm:t>
    </dgm:pt>
    <dgm:pt modelId="{A7E18690-C1CB-443F-9936-96DDEA7BAD64}">
      <dgm:prSet phldrT="[Text]" custT="1"/>
      <dgm:spPr>
        <a:solidFill>
          <a:schemeClr val="bg2">
            <a:lumMod val="50000"/>
            <a:alpha val="89804"/>
          </a:schemeClr>
        </a:solidFill>
        <a:scene3d>
          <a:camera prst="orthographicFront"/>
          <a:lightRig rig="threePt" dir="t"/>
        </a:scene3d>
        <a:sp3d>
          <a:bevelT w="152400" h="50800" prst="softRound"/>
        </a:sp3d>
      </dgm:spPr>
      <dgm:t>
        <a:bodyPr/>
        <a:lstStyle/>
        <a:p>
          <a:r>
            <a:rPr lang="en-US" sz="2400" b="0" i="0" dirty="0">
              <a:latin typeface="+mn-lt"/>
            </a:rPr>
            <a:t>Relevance</a:t>
          </a:r>
        </a:p>
      </dgm:t>
    </dgm:pt>
    <dgm:pt modelId="{C1634E5D-AF22-4CE6-BC67-42A7E297F447}" type="parTrans" cxnId="{FEC99215-928F-4B43-A22B-B7383D08D653}">
      <dgm:prSet/>
      <dgm:spPr/>
      <dgm:t>
        <a:bodyPr/>
        <a:lstStyle/>
        <a:p>
          <a:endParaRPr lang="en-US"/>
        </a:p>
      </dgm:t>
    </dgm:pt>
    <dgm:pt modelId="{A786D1CC-0883-4615-A48F-D4A3D39FB2F3}" type="sibTrans" cxnId="{FEC99215-928F-4B43-A22B-B7383D08D653}">
      <dgm:prSet/>
      <dgm:spPr/>
      <dgm:t>
        <a:bodyPr/>
        <a:lstStyle/>
        <a:p>
          <a:endParaRPr lang="en-US"/>
        </a:p>
      </dgm:t>
    </dgm:pt>
    <dgm:pt modelId="{E08F1B20-9852-4AD8-8BE1-7EAC749A723B}" type="pres">
      <dgm:prSet presAssocID="{DAD85005-7EF9-40A1-92D1-F99D432BA895}" presName="Name0" presStyleCnt="0">
        <dgm:presLayoutVars>
          <dgm:dir/>
          <dgm:animLvl val="lvl"/>
          <dgm:resizeHandles val="exact"/>
        </dgm:presLayoutVars>
      </dgm:prSet>
      <dgm:spPr/>
    </dgm:pt>
    <dgm:pt modelId="{7E1F1BA4-BDAF-45DA-83A3-B7076F28A7D8}" type="pres">
      <dgm:prSet presAssocID="{95DBC3AE-CFC0-410B-ABD6-6728D4741F72}" presName="composite" presStyleCnt="0"/>
      <dgm:spPr/>
    </dgm:pt>
    <dgm:pt modelId="{BB90E607-4196-49D7-97D2-7EE299336E85}" type="pres">
      <dgm:prSet presAssocID="{95DBC3AE-CFC0-410B-ABD6-6728D4741F72}" presName="parTx" presStyleLbl="alignNode1" presStyleIdx="0" presStyleCnt="1" custScaleY="98654">
        <dgm:presLayoutVars>
          <dgm:chMax val="0"/>
          <dgm:chPref val="0"/>
          <dgm:bulletEnabled val="1"/>
        </dgm:presLayoutVars>
      </dgm:prSet>
      <dgm:spPr>
        <a:prstGeom prst="star6">
          <a:avLst/>
        </a:prstGeom>
      </dgm:spPr>
    </dgm:pt>
    <dgm:pt modelId="{02202BA4-5614-462B-BAAC-7B6C49B23A0E}" type="pres">
      <dgm:prSet presAssocID="{95DBC3AE-CFC0-410B-ABD6-6728D4741F72}" presName="desTx" presStyleLbl="alignAccFollowNode1" presStyleIdx="0" presStyleCnt="1" custLinFactNeighborX="354" custLinFactNeighborY="-1601">
        <dgm:presLayoutVars>
          <dgm:bulletEnabled val="1"/>
        </dgm:presLayoutVars>
      </dgm:prSet>
      <dgm:spPr/>
    </dgm:pt>
  </dgm:ptLst>
  <dgm:cxnLst>
    <dgm:cxn modelId="{025A1A13-4BAC-451E-8387-5C4A370657AF}" type="presOf" srcId="{193AC4F4-840F-43FB-BCAC-FB1182B7CA2C}" destId="{02202BA4-5614-462B-BAAC-7B6C49B23A0E}" srcOrd="0" destOrd="0" presId="urn:microsoft.com/office/officeart/2005/8/layout/hList1"/>
    <dgm:cxn modelId="{FEC99215-928F-4B43-A22B-B7383D08D653}" srcId="{193AC4F4-840F-43FB-BCAC-FB1182B7CA2C}" destId="{A7E18690-C1CB-443F-9936-96DDEA7BAD64}" srcOrd="3" destOrd="0" parTransId="{C1634E5D-AF22-4CE6-BC67-42A7E297F447}" sibTransId="{A786D1CC-0883-4615-A48F-D4A3D39FB2F3}"/>
    <dgm:cxn modelId="{FBA76F3B-FC98-490F-8F66-A75B6D1F8598}" srcId="{193AC4F4-840F-43FB-BCAC-FB1182B7CA2C}" destId="{D87D7256-8C8E-43D2-A080-6FE25FA5B3EA}" srcOrd="2" destOrd="0" parTransId="{80C14008-8B0D-4258-B955-E27C2AD74D9D}" sibTransId="{F73F4FC6-251B-4199-ACA8-467A4211BF1D}"/>
    <dgm:cxn modelId="{DC90C642-98AE-404D-96C5-8A637DF3558D}" type="presOf" srcId="{3B1BCBCC-4317-4260-84B6-78C86A5FB429}" destId="{02202BA4-5614-462B-BAAC-7B6C49B23A0E}" srcOrd="0" destOrd="2" presId="urn:microsoft.com/office/officeart/2005/8/layout/hList1"/>
    <dgm:cxn modelId="{AB695066-86C2-46D1-9756-98B63416DB48}" type="presOf" srcId="{D87D7256-8C8E-43D2-A080-6FE25FA5B3EA}" destId="{02202BA4-5614-462B-BAAC-7B6C49B23A0E}" srcOrd="0" destOrd="3" presId="urn:microsoft.com/office/officeart/2005/8/layout/hList1"/>
    <dgm:cxn modelId="{1AAB02AC-1CCF-4BB8-A79D-1DFB8951E085}" type="presOf" srcId="{67CF2336-4A62-47A5-80B5-E80ADE0C04BD}" destId="{02202BA4-5614-462B-BAAC-7B6C49B23A0E}" srcOrd="0" destOrd="1" presId="urn:microsoft.com/office/officeart/2005/8/layout/hList1"/>
    <dgm:cxn modelId="{DE023EAF-4E87-43DD-8A3E-6032EE138C62}" type="presOf" srcId="{95DBC3AE-CFC0-410B-ABD6-6728D4741F72}" destId="{BB90E607-4196-49D7-97D2-7EE299336E85}" srcOrd="0" destOrd="0" presId="urn:microsoft.com/office/officeart/2005/8/layout/hList1"/>
    <dgm:cxn modelId="{9C337DAF-14A3-4617-9740-09EF21B2EF38}" type="presOf" srcId="{DAD85005-7EF9-40A1-92D1-F99D432BA895}" destId="{E08F1B20-9852-4AD8-8BE1-7EAC749A723B}" srcOrd="0" destOrd="0" presId="urn:microsoft.com/office/officeart/2005/8/layout/hList1"/>
    <dgm:cxn modelId="{87E0E4CE-AD2A-40BC-B4F3-A11CCB13B680}" srcId="{193AC4F4-840F-43FB-BCAC-FB1182B7CA2C}" destId="{67CF2336-4A62-47A5-80B5-E80ADE0C04BD}" srcOrd="0" destOrd="0" parTransId="{695C3E4B-19A3-4ED1-A453-AEF7B14183B2}" sibTransId="{F0AEB1B1-1CE1-42A7-8D2E-6E5BBD790D63}"/>
    <dgm:cxn modelId="{6AFFD4D4-F168-4A3A-AC11-009C1DB51B06}" srcId="{95DBC3AE-CFC0-410B-ABD6-6728D4741F72}" destId="{193AC4F4-840F-43FB-BCAC-FB1182B7CA2C}" srcOrd="0" destOrd="0" parTransId="{1C04F126-A6D9-47AE-891E-1CDF6163ACF7}" sibTransId="{6CC850CE-78E9-42C3-8071-7E3151EBD7E6}"/>
    <dgm:cxn modelId="{84584BD5-728D-44BE-9D90-88063DDB65E7}" srcId="{193AC4F4-840F-43FB-BCAC-FB1182B7CA2C}" destId="{3B1BCBCC-4317-4260-84B6-78C86A5FB429}" srcOrd="1" destOrd="0" parTransId="{DC12A658-4C71-406B-98D9-AB06B3E04022}" sibTransId="{921C15AF-4AC6-402A-82B9-498DD1B2D0F4}"/>
    <dgm:cxn modelId="{56CB87DA-21A4-4226-B6E2-7B2CB3F1CCE9}" srcId="{DAD85005-7EF9-40A1-92D1-F99D432BA895}" destId="{95DBC3AE-CFC0-410B-ABD6-6728D4741F72}" srcOrd="0" destOrd="0" parTransId="{9EEE1657-3B1A-4E74-A905-DC64DAFCE0F2}" sibTransId="{E5898FF4-24A3-4959-974C-3C833B9D482C}"/>
    <dgm:cxn modelId="{E369E1ED-6E87-42DB-A624-3C3B7D9649E8}" type="presOf" srcId="{A7E18690-C1CB-443F-9936-96DDEA7BAD64}" destId="{02202BA4-5614-462B-BAAC-7B6C49B23A0E}" srcOrd="0" destOrd="4" presId="urn:microsoft.com/office/officeart/2005/8/layout/hList1"/>
    <dgm:cxn modelId="{7D9DC692-55E4-41A6-9818-D618583C398B}" type="presParOf" srcId="{E08F1B20-9852-4AD8-8BE1-7EAC749A723B}" destId="{7E1F1BA4-BDAF-45DA-83A3-B7076F28A7D8}" srcOrd="0" destOrd="0" presId="urn:microsoft.com/office/officeart/2005/8/layout/hList1"/>
    <dgm:cxn modelId="{5BA33A61-25B8-40BE-BCEB-EA2E22106559}" type="presParOf" srcId="{7E1F1BA4-BDAF-45DA-83A3-B7076F28A7D8}" destId="{BB90E607-4196-49D7-97D2-7EE299336E85}" srcOrd="0" destOrd="0" presId="urn:microsoft.com/office/officeart/2005/8/layout/hList1"/>
    <dgm:cxn modelId="{5ED58A57-3082-4142-875D-DB511F57B933}" type="presParOf" srcId="{7E1F1BA4-BDAF-45DA-83A3-B7076F28A7D8}" destId="{02202BA4-5614-462B-BAAC-7B6C49B23A0E}" srcOrd="1" destOrd="0" presId="urn:microsoft.com/office/officeart/2005/8/layout/hList1"/>
  </dgm:cxnLst>
  <dgm:bg>
    <a:solidFill>
      <a:schemeClr val="bg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FC1E8-7275-4C43-8616-34B5EFF89B31}">
      <dsp:nvSpPr>
        <dsp:cNvPr id="0" name=""/>
        <dsp:cNvSpPr/>
      </dsp:nvSpPr>
      <dsp:spPr>
        <a:xfrm>
          <a:off x="2452141" y="1325366"/>
          <a:ext cx="1264979" cy="1264979"/>
        </a:xfrm>
        <a:prstGeom prst="ellipse">
          <a:avLst/>
        </a:prstGeom>
        <a:solidFill>
          <a:srgbClr val="5A240E"/>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accent2">
                  <a:lumMod val="20000"/>
                  <a:lumOff val="80000"/>
                </a:schemeClr>
              </a:solidFill>
            </a:rPr>
            <a:t>Types of Audits</a:t>
          </a:r>
        </a:p>
      </dsp:txBody>
      <dsp:txXfrm>
        <a:off x="2637393" y="1510618"/>
        <a:ext cx="894475" cy="894475"/>
      </dsp:txXfrm>
    </dsp:sp>
    <dsp:sp modelId="{2E409913-478B-4FBF-B176-83E5CA1C2132}">
      <dsp:nvSpPr>
        <dsp:cNvPr id="0" name=""/>
        <dsp:cNvSpPr/>
      </dsp:nvSpPr>
      <dsp:spPr>
        <a:xfrm rot="11554713">
          <a:off x="1244263" y="1496086"/>
          <a:ext cx="1182976" cy="360519"/>
        </a:xfrm>
        <a:prstGeom prst="leftArrow">
          <a:avLst>
            <a:gd name="adj1" fmla="val 60000"/>
            <a:gd name="adj2" fmla="val 50000"/>
          </a:avLst>
        </a:prstGeom>
        <a:solidFill>
          <a:schemeClr val="accent6">
            <a:lumMod val="50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57F89D30-55A1-4E64-B9DD-885FDDCB1805}">
      <dsp:nvSpPr>
        <dsp:cNvPr id="0" name=""/>
        <dsp:cNvSpPr/>
      </dsp:nvSpPr>
      <dsp:spPr>
        <a:xfrm>
          <a:off x="380992" y="1066801"/>
          <a:ext cx="1729097" cy="961384"/>
        </a:xfrm>
        <a:prstGeom prst="roundRect">
          <a:avLst>
            <a:gd name="adj" fmla="val 10000"/>
          </a:avLst>
        </a:prstGeom>
        <a:solidFill>
          <a:srgbClr val="371711"/>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accent2">
                  <a:lumMod val="40000"/>
                  <a:lumOff val="60000"/>
                </a:schemeClr>
              </a:solidFill>
            </a:rPr>
            <a:t>Comprehensive</a:t>
          </a:r>
        </a:p>
      </dsp:txBody>
      <dsp:txXfrm>
        <a:off x="409150" y="1094959"/>
        <a:ext cx="1672781" cy="905068"/>
      </dsp:txXfrm>
    </dsp:sp>
    <dsp:sp modelId="{29F6D2D4-EF3F-4716-82CD-7FF79C7F05F9}">
      <dsp:nvSpPr>
        <dsp:cNvPr id="0" name=""/>
        <dsp:cNvSpPr/>
      </dsp:nvSpPr>
      <dsp:spPr>
        <a:xfrm rot="14352372">
          <a:off x="1961551" y="734266"/>
          <a:ext cx="1027320" cy="360519"/>
        </a:xfrm>
        <a:prstGeom prst="leftArrow">
          <a:avLst>
            <a:gd name="adj1" fmla="val 60000"/>
            <a:gd name="adj2" fmla="val 50000"/>
          </a:avLst>
        </a:prstGeom>
        <a:solidFill>
          <a:schemeClr val="accent6">
            <a:lumMod val="50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B839E859-7CB5-4A46-9492-5E974E8E3975}">
      <dsp:nvSpPr>
        <dsp:cNvPr id="0" name=""/>
        <dsp:cNvSpPr/>
      </dsp:nvSpPr>
      <dsp:spPr>
        <a:xfrm>
          <a:off x="1428781" y="0"/>
          <a:ext cx="1551001" cy="961384"/>
        </a:xfrm>
        <a:prstGeom prst="roundRect">
          <a:avLst>
            <a:gd name="adj" fmla="val 10000"/>
          </a:avLst>
        </a:prstGeom>
        <a:solidFill>
          <a:srgbClr val="371711"/>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accent2">
                  <a:lumMod val="40000"/>
                  <a:lumOff val="60000"/>
                </a:schemeClr>
              </a:solidFill>
            </a:rPr>
            <a:t>Management</a:t>
          </a:r>
        </a:p>
      </dsp:txBody>
      <dsp:txXfrm>
        <a:off x="1456939" y="28158"/>
        <a:ext cx="1494685" cy="905068"/>
      </dsp:txXfrm>
    </dsp:sp>
    <dsp:sp modelId="{260CFC0B-6C2A-4659-8703-12D991A12895}">
      <dsp:nvSpPr>
        <dsp:cNvPr id="0" name=""/>
        <dsp:cNvSpPr/>
      </dsp:nvSpPr>
      <dsp:spPr>
        <a:xfrm rot="18025458">
          <a:off x="3183004" y="740693"/>
          <a:ext cx="1021132" cy="360519"/>
        </a:xfrm>
        <a:prstGeom prst="leftArrow">
          <a:avLst>
            <a:gd name="adj1" fmla="val 60000"/>
            <a:gd name="adj2" fmla="val 50000"/>
          </a:avLst>
        </a:prstGeom>
        <a:solidFill>
          <a:schemeClr val="accent6">
            <a:lumMod val="50000"/>
          </a:schemeClr>
        </a:solidFill>
        <a:ln>
          <a:solidFill>
            <a:srgbClr val="5A240E"/>
          </a:solidFill>
        </a:ln>
        <a:effectLst/>
      </dsp:spPr>
      <dsp:style>
        <a:lnRef idx="0">
          <a:scrgbClr r="0" g="0" b="0"/>
        </a:lnRef>
        <a:fillRef idx="1">
          <a:scrgbClr r="0" g="0" b="0"/>
        </a:fillRef>
        <a:effectRef idx="0">
          <a:scrgbClr r="0" g="0" b="0"/>
        </a:effectRef>
        <a:fontRef idx="minor">
          <a:schemeClr val="lt1"/>
        </a:fontRef>
      </dsp:style>
    </dsp:sp>
    <dsp:sp modelId="{BE57D7E8-1985-4B46-90D8-21EBB139A5D4}">
      <dsp:nvSpPr>
        <dsp:cNvPr id="0" name=""/>
        <dsp:cNvSpPr/>
      </dsp:nvSpPr>
      <dsp:spPr>
        <a:xfrm>
          <a:off x="3181385" y="0"/>
          <a:ext cx="1541471" cy="961384"/>
        </a:xfrm>
        <a:prstGeom prst="roundRect">
          <a:avLst>
            <a:gd name="adj" fmla="val 10000"/>
          </a:avLst>
        </a:prstGeom>
        <a:solidFill>
          <a:srgbClr val="371711"/>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accent2">
                  <a:lumMod val="40000"/>
                  <a:lumOff val="60000"/>
                </a:schemeClr>
              </a:solidFill>
            </a:rPr>
            <a:t>Performance</a:t>
          </a:r>
        </a:p>
      </dsp:txBody>
      <dsp:txXfrm>
        <a:off x="3209543" y="28158"/>
        <a:ext cx="1485155" cy="905068"/>
      </dsp:txXfrm>
    </dsp:sp>
    <dsp:sp modelId="{FE03C703-8C80-42D8-8018-C92CCDD21324}">
      <dsp:nvSpPr>
        <dsp:cNvPr id="0" name=""/>
        <dsp:cNvSpPr/>
      </dsp:nvSpPr>
      <dsp:spPr>
        <a:xfrm rot="20806110">
          <a:off x="3747901" y="1492730"/>
          <a:ext cx="1096534" cy="360519"/>
        </a:xfrm>
        <a:prstGeom prst="leftArrow">
          <a:avLst>
            <a:gd name="adj1" fmla="val 60000"/>
            <a:gd name="adj2" fmla="val 50000"/>
          </a:avLst>
        </a:prstGeom>
        <a:solidFill>
          <a:schemeClr val="accent6">
            <a:lumMod val="50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24CADEAD-0191-484F-8884-AC3C06974239}">
      <dsp:nvSpPr>
        <dsp:cNvPr id="0" name=""/>
        <dsp:cNvSpPr/>
      </dsp:nvSpPr>
      <dsp:spPr>
        <a:xfrm>
          <a:off x="4038595" y="1066806"/>
          <a:ext cx="1582570" cy="961384"/>
        </a:xfrm>
        <a:prstGeom prst="roundRect">
          <a:avLst>
            <a:gd name="adj" fmla="val 10000"/>
          </a:avLst>
        </a:prstGeom>
        <a:solidFill>
          <a:srgbClr val="371711"/>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accent2">
                  <a:lumMod val="40000"/>
                  <a:lumOff val="60000"/>
                </a:schemeClr>
              </a:solidFill>
            </a:rPr>
            <a:t>Efficiency</a:t>
          </a:r>
        </a:p>
      </dsp:txBody>
      <dsp:txXfrm>
        <a:off x="4066753" y="1094964"/>
        <a:ext cx="1526254" cy="905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7EC0A-2F94-4999-8084-7CEAD64E26D8}">
      <dsp:nvSpPr>
        <dsp:cNvPr id="0" name=""/>
        <dsp:cNvSpPr/>
      </dsp:nvSpPr>
      <dsp:spPr>
        <a:xfrm rot="16200000">
          <a:off x="-174873" y="175617"/>
          <a:ext cx="2286000" cy="1934765"/>
        </a:xfrm>
        <a:prstGeom prst="flowChartManualOperation">
          <a:avLst/>
        </a:prstGeom>
        <a:solidFill>
          <a:srgbClr val="5A240E"/>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95250" tIns="0" rIns="96862" bIns="0" numCol="1" spcCol="1270" anchor="ctr" anchorCtr="0">
          <a:noAutofit/>
        </a:bodyPr>
        <a:lstStyle/>
        <a:p>
          <a:pPr marL="0" lvl="0" indent="0" algn="l" defTabSz="666750">
            <a:lnSpc>
              <a:spcPct val="90000"/>
            </a:lnSpc>
            <a:spcBef>
              <a:spcPct val="0"/>
            </a:spcBef>
            <a:spcAft>
              <a:spcPct val="35000"/>
            </a:spcAft>
            <a:buNone/>
          </a:pPr>
          <a:r>
            <a:rPr lang="en-US" sz="1500" b="0" kern="1200" dirty="0">
              <a:solidFill>
                <a:schemeClr val="accent2">
                  <a:lumMod val="40000"/>
                  <a:lumOff val="60000"/>
                </a:schemeClr>
              </a:solidFill>
              <a:latin typeface="Calibri" pitchFamily="34" charset="0"/>
            </a:rPr>
            <a:t>Financial &amp; Compliance that determines whether funds are properly spent &amp; in compliance with the law </a:t>
          </a:r>
        </a:p>
      </dsp:txBody>
      <dsp:txXfrm rot="5400000">
        <a:off x="745" y="457199"/>
        <a:ext cx="1934765" cy="1371600"/>
      </dsp:txXfrm>
    </dsp:sp>
    <dsp:sp modelId="{26B267EA-C170-45EB-80CD-1303908C34F1}">
      <dsp:nvSpPr>
        <dsp:cNvPr id="0" name=""/>
        <dsp:cNvSpPr/>
      </dsp:nvSpPr>
      <dsp:spPr>
        <a:xfrm rot="16200000">
          <a:off x="1881784" y="175617"/>
          <a:ext cx="2286000" cy="1934765"/>
        </a:xfrm>
        <a:prstGeom prst="flowChartManualOperation">
          <a:avLst/>
        </a:prstGeom>
        <a:solidFill>
          <a:srgbClr val="5A240E"/>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95250" tIns="0" rIns="96862" bIns="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accent2">
                  <a:lumMod val="40000"/>
                  <a:lumOff val="60000"/>
                </a:schemeClr>
              </a:solidFill>
              <a:latin typeface="Calibri" pitchFamily="34" charset="0"/>
            </a:rPr>
            <a:t>Economy &amp; Efficiency, that determines whether resources have been used appropriately</a:t>
          </a:r>
        </a:p>
      </dsp:txBody>
      <dsp:txXfrm rot="5400000">
        <a:off x="2057402" y="457199"/>
        <a:ext cx="1934765" cy="1371600"/>
      </dsp:txXfrm>
    </dsp:sp>
    <dsp:sp modelId="{6A3E1AAA-532D-40CF-ABF8-5F4FAB7DE188}">
      <dsp:nvSpPr>
        <dsp:cNvPr id="0" name=""/>
        <dsp:cNvSpPr/>
      </dsp:nvSpPr>
      <dsp:spPr>
        <a:xfrm rot="16200000">
          <a:off x="3984873" y="175617"/>
          <a:ext cx="2286000" cy="1934765"/>
        </a:xfrm>
        <a:prstGeom prst="flowChartManualOperation">
          <a:avLst/>
        </a:prstGeom>
        <a:solidFill>
          <a:srgbClr val="5A240E"/>
        </a:solidFill>
        <a:ln w="15875" cap="flat" cmpd="sng" algn="ctr">
          <a:solidFill>
            <a:schemeClr val="accent2">
              <a:lumMod val="7500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95250" tIns="0" rIns="96862" bIns="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accent2">
                  <a:lumMod val="40000"/>
                  <a:lumOff val="60000"/>
                </a:schemeClr>
              </a:solidFill>
              <a:latin typeface="Calibri" pitchFamily="34" charset="0"/>
            </a:rPr>
            <a:t>Program results, that determines whether the desired results have been achieved</a:t>
          </a:r>
        </a:p>
      </dsp:txBody>
      <dsp:txXfrm rot="5400000">
        <a:off x="4160491" y="457199"/>
        <a:ext cx="1934765" cy="1371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0E607-4196-49D7-97D2-7EE299336E85}">
      <dsp:nvSpPr>
        <dsp:cNvPr id="0" name=""/>
        <dsp:cNvSpPr/>
      </dsp:nvSpPr>
      <dsp:spPr>
        <a:xfrm>
          <a:off x="0" y="55382"/>
          <a:ext cx="6096000" cy="1867893"/>
        </a:xfrm>
        <a:prstGeom prst="star6">
          <a:avLst/>
        </a:prstGeom>
        <a:solidFill>
          <a:srgbClr val="41100B"/>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accent2">
                  <a:lumMod val="40000"/>
                  <a:lumOff val="60000"/>
                </a:schemeClr>
              </a:solidFill>
            </a:rPr>
            <a:t>Policy Analysis, asks the question…</a:t>
          </a:r>
        </a:p>
      </dsp:txBody>
      <dsp:txXfrm>
        <a:off x="1015967" y="522347"/>
        <a:ext cx="4064066" cy="933963"/>
      </dsp:txXfrm>
    </dsp:sp>
    <dsp:sp modelId="{02202BA4-5614-462B-BAAC-7B6C49B23A0E}">
      <dsp:nvSpPr>
        <dsp:cNvPr id="0" name=""/>
        <dsp:cNvSpPr/>
      </dsp:nvSpPr>
      <dsp:spPr>
        <a:xfrm>
          <a:off x="0" y="1923422"/>
          <a:ext cx="6096000" cy="1463085"/>
        </a:xfrm>
        <a:prstGeom prst="rect">
          <a:avLst/>
        </a:prstGeom>
        <a:solidFill>
          <a:schemeClr val="bg2">
            <a:lumMod val="50000"/>
            <a:alpha val="89804"/>
          </a:schemeClr>
        </a:solidFill>
        <a:ln w="1587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a:latin typeface="+mn-lt"/>
            </a:rPr>
            <a:t>What will likel</a:t>
          </a:r>
          <a:r>
            <a:rPr lang="en-US" sz="2500" b="0" i="0" kern="1200" dirty="0">
              <a:latin typeface="+mn-lt"/>
            </a:rPr>
            <a:t>y be the effects of a policy once it occurs?</a:t>
          </a:r>
        </a:p>
        <a:p>
          <a:pPr marL="228600" lvl="1" indent="-228600" algn="l" defTabSz="1111250">
            <a:lnSpc>
              <a:spcPct val="90000"/>
            </a:lnSpc>
            <a:spcBef>
              <a:spcPct val="0"/>
            </a:spcBef>
            <a:spcAft>
              <a:spcPct val="15000"/>
            </a:spcAft>
            <a:buChar char="•"/>
          </a:pPr>
          <a:endParaRPr lang="en-US" sz="2500" kern="1200" dirty="0"/>
        </a:p>
      </dsp:txBody>
      <dsp:txXfrm>
        <a:off x="0" y="1923422"/>
        <a:ext cx="6096000" cy="14630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0E607-4196-49D7-97D2-7EE299336E85}">
      <dsp:nvSpPr>
        <dsp:cNvPr id="0" name=""/>
        <dsp:cNvSpPr/>
      </dsp:nvSpPr>
      <dsp:spPr>
        <a:xfrm>
          <a:off x="0" y="217070"/>
          <a:ext cx="6729412" cy="962862"/>
        </a:xfrm>
        <a:prstGeom prst="star6">
          <a:avLst/>
        </a:prstGeom>
        <a:solidFill>
          <a:srgbClr val="41100B"/>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accent2">
                  <a:lumMod val="40000"/>
                  <a:lumOff val="60000"/>
                </a:schemeClr>
              </a:solidFill>
            </a:rPr>
            <a:t>Program  Evaluations refer to….</a:t>
          </a:r>
        </a:p>
      </dsp:txBody>
      <dsp:txXfrm>
        <a:off x="1121532" y="457781"/>
        <a:ext cx="4486348" cy="481440"/>
      </dsp:txXfrm>
    </dsp:sp>
    <dsp:sp modelId="{02202BA4-5614-462B-BAAC-7B6C49B23A0E}">
      <dsp:nvSpPr>
        <dsp:cNvPr id="0" name=""/>
        <dsp:cNvSpPr/>
      </dsp:nvSpPr>
      <dsp:spPr>
        <a:xfrm>
          <a:off x="0" y="1131526"/>
          <a:ext cx="6729412" cy="2613239"/>
        </a:xfrm>
        <a:prstGeom prst="rect">
          <a:avLst/>
        </a:prstGeom>
        <a:solidFill>
          <a:schemeClr val="bg2">
            <a:lumMod val="50000"/>
            <a:alpha val="89804"/>
          </a:schemeClr>
        </a:solidFill>
        <a:ln w="1587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a:latin typeface="+mn-lt"/>
            </a:rPr>
            <a:t>The standards against which a program can be evaluated:</a:t>
          </a:r>
        </a:p>
        <a:p>
          <a:pPr marL="457200" lvl="2" indent="-228600" algn="l" defTabSz="1066800">
            <a:lnSpc>
              <a:spcPct val="90000"/>
            </a:lnSpc>
            <a:spcBef>
              <a:spcPct val="0"/>
            </a:spcBef>
            <a:spcAft>
              <a:spcPct val="15000"/>
            </a:spcAft>
            <a:buChar char="•"/>
          </a:pPr>
          <a:r>
            <a:rPr lang="en-US" sz="2400" b="0" i="0" kern="1200" dirty="0">
              <a:latin typeface="+mn-lt"/>
            </a:rPr>
            <a:t>Compliance</a:t>
          </a:r>
        </a:p>
        <a:p>
          <a:pPr marL="457200" lvl="2" indent="-228600" algn="l" defTabSz="1066800">
            <a:lnSpc>
              <a:spcPct val="90000"/>
            </a:lnSpc>
            <a:spcBef>
              <a:spcPct val="0"/>
            </a:spcBef>
            <a:spcAft>
              <a:spcPct val="15000"/>
            </a:spcAft>
            <a:buChar char="•"/>
          </a:pPr>
          <a:r>
            <a:rPr lang="en-US" sz="2400" b="0" i="0" kern="1200" dirty="0">
              <a:latin typeface="+mn-lt"/>
            </a:rPr>
            <a:t>Efficiency</a:t>
          </a:r>
        </a:p>
        <a:p>
          <a:pPr marL="457200" lvl="2" indent="-228600" algn="l" defTabSz="1066800">
            <a:lnSpc>
              <a:spcPct val="90000"/>
            </a:lnSpc>
            <a:spcBef>
              <a:spcPct val="0"/>
            </a:spcBef>
            <a:spcAft>
              <a:spcPct val="15000"/>
            </a:spcAft>
            <a:buChar char="•"/>
          </a:pPr>
          <a:r>
            <a:rPr lang="en-US" sz="2400" b="0" i="0" kern="1200" dirty="0">
              <a:latin typeface="+mn-lt"/>
            </a:rPr>
            <a:t>Effectiveness</a:t>
          </a:r>
        </a:p>
        <a:p>
          <a:pPr marL="457200" lvl="2" indent="-228600" algn="l" defTabSz="1066800">
            <a:lnSpc>
              <a:spcPct val="90000"/>
            </a:lnSpc>
            <a:spcBef>
              <a:spcPct val="0"/>
            </a:spcBef>
            <a:spcAft>
              <a:spcPct val="15000"/>
            </a:spcAft>
            <a:buChar char="•"/>
          </a:pPr>
          <a:r>
            <a:rPr lang="en-US" sz="2400" b="0" i="0" kern="1200" dirty="0">
              <a:latin typeface="+mn-lt"/>
            </a:rPr>
            <a:t>Relevance</a:t>
          </a:r>
        </a:p>
      </dsp:txBody>
      <dsp:txXfrm>
        <a:off x="0" y="1131526"/>
        <a:ext cx="6729412" cy="261323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914ACC-14A5-4983-81D0-923A8A28A5FB}" type="datetimeFigureOut">
              <a:rPr lang="en-US" smtClean="0"/>
              <a:t>12/12/2019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3267EE-88F1-470B-8FDB-01F4489A2CA9}" type="slidenum">
              <a:rPr lang="en-US" smtClean="0"/>
              <a:t>‹#›</a:t>
            </a:fld>
            <a:endParaRPr lang="en-US"/>
          </a:p>
        </p:txBody>
      </p:sp>
    </p:spTree>
    <p:extLst>
      <p:ext uri="{BB962C8B-B14F-4D97-AF65-F5344CB8AC3E}">
        <p14:creationId xmlns:p14="http://schemas.microsoft.com/office/powerpoint/2010/main" val="2574986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F750A04-488E-4DE9-8E81-691A228C7669}"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A34B4F6-FC25-4A39-9429-68F46393AD8F}" type="slidenum">
              <a:rPr lang="en-US"/>
              <a:pPr>
                <a:defRPr/>
              </a:pPr>
              <a:t>‹#›</a:t>
            </a:fld>
            <a:endParaRPr lang="en-US" dirty="0"/>
          </a:p>
        </p:txBody>
      </p:sp>
    </p:spTree>
    <p:extLst>
      <p:ext uri="{BB962C8B-B14F-4D97-AF65-F5344CB8AC3E}">
        <p14:creationId xmlns:p14="http://schemas.microsoft.com/office/powerpoint/2010/main" val="18614316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100074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A34B4F6-FC25-4A39-9429-68F46393AD8F}" type="slidenum">
              <a:rPr lang="en-US" smtClean="0"/>
              <a:pPr>
                <a:defRPr/>
              </a:pPr>
              <a:t>10</a:t>
            </a:fld>
            <a:endParaRPr lang="en-US" dirty="0"/>
          </a:p>
        </p:txBody>
      </p:sp>
    </p:spTree>
    <p:extLst>
      <p:ext uri="{BB962C8B-B14F-4D97-AF65-F5344CB8AC3E}">
        <p14:creationId xmlns:p14="http://schemas.microsoft.com/office/powerpoint/2010/main" val="419278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A34B4F6-FC25-4A39-9429-68F46393AD8F}" type="slidenum">
              <a:rPr lang="en-US" smtClean="0"/>
              <a:pPr>
                <a:defRPr/>
              </a:pPr>
              <a:t>11</a:t>
            </a:fld>
            <a:endParaRPr lang="en-US" dirty="0"/>
          </a:p>
        </p:txBody>
      </p:sp>
    </p:spTree>
    <p:extLst>
      <p:ext uri="{BB962C8B-B14F-4D97-AF65-F5344CB8AC3E}">
        <p14:creationId xmlns:p14="http://schemas.microsoft.com/office/powerpoint/2010/main" val="394241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12</a:t>
            </a:fld>
            <a:endParaRPr lang="en-US" dirty="0"/>
          </a:p>
        </p:txBody>
      </p:sp>
    </p:spTree>
    <p:extLst>
      <p:ext uri="{BB962C8B-B14F-4D97-AF65-F5344CB8AC3E}">
        <p14:creationId xmlns:p14="http://schemas.microsoft.com/office/powerpoint/2010/main" val="87180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13</a:t>
            </a:fld>
            <a:endParaRPr lang="en-US" dirty="0"/>
          </a:p>
        </p:txBody>
      </p:sp>
    </p:spTree>
    <p:extLst>
      <p:ext uri="{BB962C8B-B14F-4D97-AF65-F5344CB8AC3E}">
        <p14:creationId xmlns:p14="http://schemas.microsoft.com/office/powerpoint/2010/main" val="508961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A34B4F6-FC25-4A39-9429-68F46393AD8F}" type="slidenum">
              <a:rPr lang="en-US" smtClean="0"/>
              <a:pPr>
                <a:defRPr/>
              </a:pPr>
              <a:t>18</a:t>
            </a:fld>
            <a:endParaRPr lang="en-US" dirty="0"/>
          </a:p>
        </p:txBody>
      </p:sp>
    </p:spTree>
    <p:extLst>
      <p:ext uri="{BB962C8B-B14F-4D97-AF65-F5344CB8AC3E}">
        <p14:creationId xmlns:p14="http://schemas.microsoft.com/office/powerpoint/2010/main" val="491379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BD177-8CD6-4C1F-8ED4-67B48EE52E76}" type="slidenum">
              <a:rPr lang="en-US" altLang="en-US" smtClean="0"/>
              <a:pPr/>
              <a:t>20</a:t>
            </a:fld>
            <a:endParaRPr lang="en-US" altLang="en-US" dirty="0"/>
          </a:p>
        </p:txBody>
      </p:sp>
    </p:spTree>
    <p:extLst>
      <p:ext uri="{BB962C8B-B14F-4D97-AF65-F5344CB8AC3E}">
        <p14:creationId xmlns:p14="http://schemas.microsoft.com/office/powerpoint/2010/main" val="3743181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BD177-8CD6-4C1F-8ED4-67B48EE52E76}" type="slidenum">
              <a:rPr lang="en-US" altLang="en-US" smtClean="0"/>
              <a:pPr/>
              <a:t>21</a:t>
            </a:fld>
            <a:endParaRPr lang="en-US" altLang="en-US" dirty="0"/>
          </a:p>
        </p:txBody>
      </p:sp>
    </p:spTree>
    <p:extLst>
      <p:ext uri="{BB962C8B-B14F-4D97-AF65-F5344CB8AC3E}">
        <p14:creationId xmlns:p14="http://schemas.microsoft.com/office/powerpoint/2010/main" val="256182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BD177-8CD6-4C1F-8ED4-67B48EE52E76}" type="slidenum">
              <a:rPr lang="en-US" altLang="en-US" smtClean="0"/>
              <a:pPr/>
              <a:t>22</a:t>
            </a:fld>
            <a:endParaRPr lang="en-US" altLang="en-US" dirty="0"/>
          </a:p>
        </p:txBody>
      </p:sp>
    </p:spTree>
    <p:extLst>
      <p:ext uri="{BB962C8B-B14F-4D97-AF65-F5344CB8AC3E}">
        <p14:creationId xmlns:p14="http://schemas.microsoft.com/office/powerpoint/2010/main" val="518584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23</a:t>
            </a:fld>
            <a:endParaRPr lang="en-US" dirty="0"/>
          </a:p>
        </p:txBody>
      </p:sp>
    </p:spTree>
    <p:extLst>
      <p:ext uri="{BB962C8B-B14F-4D97-AF65-F5344CB8AC3E}">
        <p14:creationId xmlns:p14="http://schemas.microsoft.com/office/powerpoint/2010/main" val="1163432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BD177-8CD6-4C1F-8ED4-67B48EE52E76}" type="slidenum">
              <a:rPr lang="en-US" altLang="en-US" smtClean="0"/>
              <a:pPr/>
              <a:t>24</a:t>
            </a:fld>
            <a:endParaRPr lang="en-US" altLang="en-US" dirty="0"/>
          </a:p>
        </p:txBody>
      </p:sp>
    </p:spTree>
    <p:extLst>
      <p:ext uri="{BB962C8B-B14F-4D97-AF65-F5344CB8AC3E}">
        <p14:creationId xmlns:p14="http://schemas.microsoft.com/office/powerpoint/2010/main" val="34504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2</a:t>
            </a:fld>
            <a:endParaRPr lang="en-US" dirty="0"/>
          </a:p>
        </p:txBody>
      </p:sp>
    </p:spTree>
    <p:extLst>
      <p:ext uri="{BB962C8B-B14F-4D97-AF65-F5344CB8AC3E}">
        <p14:creationId xmlns:p14="http://schemas.microsoft.com/office/powerpoint/2010/main" val="2252492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3</a:t>
            </a:fld>
            <a:endParaRPr lang="en-US" dirty="0"/>
          </a:p>
        </p:txBody>
      </p:sp>
    </p:spTree>
    <p:extLst>
      <p:ext uri="{BB962C8B-B14F-4D97-AF65-F5344CB8AC3E}">
        <p14:creationId xmlns:p14="http://schemas.microsoft.com/office/powerpoint/2010/main" val="326849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4</a:t>
            </a:fld>
            <a:endParaRPr lang="en-US" dirty="0"/>
          </a:p>
        </p:txBody>
      </p:sp>
    </p:spTree>
    <p:extLst>
      <p:ext uri="{BB962C8B-B14F-4D97-AF65-F5344CB8AC3E}">
        <p14:creationId xmlns:p14="http://schemas.microsoft.com/office/powerpoint/2010/main" val="3239619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5</a:t>
            </a:fld>
            <a:endParaRPr lang="en-US" dirty="0"/>
          </a:p>
        </p:txBody>
      </p:sp>
    </p:spTree>
    <p:extLst>
      <p:ext uri="{BB962C8B-B14F-4D97-AF65-F5344CB8AC3E}">
        <p14:creationId xmlns:p14="http://schemas.microsoft.com/office/powerpoint/2010/main" val="463430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6</a:t>
            </a:fld>
            <a:endParaRPr lang="en-US" dirty="0"/>
          </a:p>
        </p:txBody>
      </p:sp>
    </p:spTree>
    <p:extLst>
      <p:ext uri="{BB962C8B-B14F-4D97-AF65-F5344CB8AC3E}">
        <p14:creationId xmlns:p14="http://schemas.microsoft.com/office/powerpoint/2010/main" val="408509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A34B4F6-FC25-4A39-9429-68F46393AD8F}" type="slidenum">
              <a:rPr lang="en-US" smtClean="0"/>
              <a:pPr>
                <a:defRPr/>
              </a:pPr>
              <a:t>7</a:t>
            </a:fld>
            <a:endParaRPr lang="en-US" dirty="0"/>
          </a:p>
        </p:txBody>
      </p:sp>
    </p:spTree>
    <p:extLst>
      <p:ext uri="{BB962C8B-B14F-4D97-AF65-F5344CB8AC3E}">
        <p14:creationId xmlns:p14="http://schemas.microsoft.com/office/powerpoint/2010/main" val="688508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4A34B4F6-FC25-4A39-9429-68F46393AD8F}" type="slidenum">
              <a:rPr lang="en-US" smtClean="0"/>
              <a:pPr>
                <a:defRPr/>
              </a:pPr>
              <a:t>8</a:t>
            </a:fld>
            <a:endParaRPr lang="en-US" dirty="0"/>
          </a:p>
        </p:txBody>
      </p:sp>
    </p:spTree>
    <p:extLst>
      <p:ext uri="{BB962C8B-B14F-4D97-AF65-F5344CB8AC3E}">
        <p14:creationId xmlns:p14="http://schemas.microsoft.com/office/powerpoint/2010/main" val="1070957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A34B4F6-FC25-4A39-9429-68F46393AD8F}" type="slidenum">
              <a:rPr lang="en-US" smtClean="0"/>
              <a:pPr>
                <a:defRPr/>
              </a:pPr>
              <a:t>9</a:t>
            </a:fld>
            <a:endParaRPr lang="en-US" dirty="0"/>
          </a:p>
        </p:txBody>
      </p:sp>
    </p:spTree>
    <p:extLst>
      <p:ext uri="{BB962C8B-B14F-4D97-AF65-F5344CB8AC3E}">
        <p14:creationId xmlns:p14="http://schemas.microsoft.com/office/powerpoint/2010/main" val="187572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53C4744D-947E-47BE-9D12-C9839B99760C}" type="datetimeFigureOut">
              <a:rPr lang="en-US"/>
              <a:pPr>
                <a:defRPr/>
              </a:pPr>
              <a:t>12/12/2019</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36025BD1-9EC6-4489-919C-EAA3F5316EF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17FB48-27D0-4179-AB4A-AD04C28DCAE7}"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03D41C-6F2D-4B94-9F2A-89384E19A78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E2E1B0-304D-4C66-96DB-7DB370DB7154}"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2B4AA5-B692-4DB8-B8FE-A1AACE338E9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C5EA6C-13F9-49E4-8FA1-AEF75210CD42}"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A3EFD4-90A9-441F-B8B4-E729575FE2D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85CB1B-3B58-45EE-BF0A-24849F2813A9}"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FA8114-FD77-4D9B-87A0-4CABB341985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AD879C89-FC8A-4320-8CED-36BD4B1C2D1A}" type="datetimeFigureOut">
              <a:rPr lang="en-US"/>
              <a:pPr>
                <a:defRPr/>
              </a:pPr>
              <a:t>12/12/2019</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A8224D63-D8C5-4CB1-A5C0-366F21513FB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D5CE7EE-1F00-4309-BC1D-DAD7CD52CE92}" type="datetimeFigureOut">
              <a:rPr lang="en-US"/>
              <a:pPr>
                <a:defRPr/>
              </a:pPr>
              <a:t>12/12/2019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33ADF-BCFB-4D8F-84F0-999D3143599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AFD5DFC-235F-4251-A1F4-C344F16B435D}" type="datetimeFigureOut">
              <a:rPr lang="en-US"/>
              <a:pPr>
                <a:defRPr/>
              </a:pPr>
              <a:t>12/12/2019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2553E7-9A61-419F-A744-08936C76452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1A1486-6E50-4651-801B-874C146B91E1}" type="datetimeFigureOut">
              <a:rPr lang="en-US"/>
              <a:pPr>
                <a:defRPr/>
              </a:pPr>
              <a:t>12/12/2019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FC836B-F27B-4B2F-B08B-C2A3EE138E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D549A5C4-13B8-4645-8154-B94F58E73B04}" type="datetimeFigureOut">
              <a:rPr lang="en-US"/>
              <a:pPr>
                <a:defRPr/>
              </a:pPr>
              <a:t>12/12/2019</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70D4878A-A716-413A-9866-5426E02D3DFE}"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01B271BF-D0F8-48ED-89A5-19DA70ED1824}" type="datetimeFigureOut">
              <a:rPr lang="en-US"/>
              <a:pPr>
                <a:defRPr/>
              </a:pPr>
              <a:t>12/12/2019</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B07859FC-56BB-47A1-8F87-83CA47D1A7C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04800"/>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818E3969-B63C-447F-974D-E9790570637B}" type="datetimeFigureOut">
              <a:rPr lang="en-US"/>
              <a:pPr>
                <a:defRPr/>
              </a:pPr>
              <a:t>12/12/2019</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80D39135-A0B8-44AA-90CD-8BA710FB5047}" type="slidenum">
              <a:rPr lang="en-US"/>
              <a:pPr>
                <a:defRPr/>
              </a:pPr>
              <a:t>‹#›</a:t>
            </a:fld>
            <a:endParaRPr lang="en-US" dirty="0"/>
          </a:p>
        </p:txBody>
      </p:sp>
      <p:sp>
        <p:nvSpPr>
          <p:cNvPr id="1073" name="Text Box 49"/>
          <p:cNvSpPr txBox="1">
            <a:spLocks noChangeArrowheads="1"/>
          </p:cNvSpPr>
          <p:nvPr userDrawn="1"/>
        </p:nvSpPr>
        <p:spPr bwMode="auto">
          <a:xfrm>
            <a:off x="2514600" y="6621463"/>
            <a:ext cx="4549775" cy="4730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a:p>
            <a:pPr>
              <a:spcBef>
                <a:spcPct val="50000"/>
              </a:spcBef>
            </a:pP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6608" y="284970"/>
            <a:ext cx="3578722" cy="5170646"/>
          </a:xfrm>
          <a:prstGeom prst="rect">
            <a:avLst/>
          </a:prstGeom>
          <a:solidFill>
            <a:srgbClr val="C8E1F3"/>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14</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Program Audit and Evaluation</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62" y="278543"/>
            <a:ext cx="4994075" cy="6303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951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D02DD489-2C71-124C-B46B-FD578454D555}"/>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sz="3600" dirty="0">
                <a:solidFill>
                  <a:srgbClr val="2F2B20"/>
                </a:solidFill>
              </a:rPr>
              <a:t>Characteristics of a Policy Analyst</a:t>
            </a:r>
          </a:p>
        </p:txBody>
      </p:sp>
      <p:sp>
        <p:nvSpPr>
          <p:cNvPr id="282627" name="Rectangle 3">
            <a:extLst>
              <a:ext uri="{FF2B5EF4-FFF2-40B4-BE49-F238E27FC236}">
                <a16:creationId xmlns:a16="http://schemas.microsoft.com/office/drawing/2014/main" id="{EE6C8F86-7E7C-7E42-A621-A7703059490B}"/>
              </a:ext>
            </a:extLst>
          </p:cNvPr>
          <p:cNvSpPr>
            <a:spLocks noGrp="1" noChangeArrowheads="1"/>
          </p:cNvSpPr>
          <p:nvPr>
            <p:ph type="body" idx="1"/>
          </p:nvPr>
        </p:nvSpPr>
        <p:spPr>
          <a:xfrm>
            <a:off x="1042988" y="2170114"/>
            <a:ext cx="7024687" cy="3662362"/>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1800" b="1" dirty="0">
                <a:solidFill>
                  <a:schemeClr val="tx1"/>
                </a:solidFill>
              </a:rPr>
              <a:t>Technical skills </a:t>
            </a:r>
            <a:r>
              <a:rPr lang="en-US" altLang="en-US" sz="1800" dirty="0">
                <a:solidFill>
                  <a:schemeClr val="tx1"/>
                </a:solidFill>
              </a:rPr>
              <a:t>– quantitative techniques not used in most analyses but should be understood by analyst.</a:t>
            </a:r>
          </a:p>
          <a:p>
            <a:pPr eaLnBrk="1" hangingPunct="1">
              <a:lnSpc>
                <a:spcPct val="90000"/>
              </a:lnSpc>
            </a:pPr>
            <a:endParaRPr lang="en-US" altLang="en-US" sz="1800" dirty="0">
              <a:solidFill>
                <a:schemeClr val="tx1"/>
              </a:solidFill>
            </a:endParaRPr>
          </a:p>
          <a:p>
            <a:pPr eaLnBrk="1" hangingPunct="1">
              <a:lnSpc>
                <a:spcPct val="90000"/>
              </a:lnSpc>
            </a:pPr>
            <a:r>
              <a:rPr lang="en-US" altLang="en-US" sz="1800" b="1" dirty="0">
                <a:solidFill>
                  <a:schemeClr val="tx1"/>
                </a:solidFill>
              </a:rPr>
              <a:t>Multidisciplinary</a:t>
            </a:r>
            <a:r>
              <a:rPr lang="en-US" altLang="en-US" sz="1800" dirty="0">
                <a:solidFill>
                  <a:schemeClr val="tx1"/>
                </a:solidFill>
              </a:rPr>
              <a:t> – knowledge from many different disciplines.</a:t>
            </a:r>
          </a:p>
          <a:p>
            <a:pPr eaLnBrk="1" hangingPunct="1">
              <a:lnSpc>
                <a:spcPct val="90000"/>
              </a:lnSpc>
            </a:pPr>
            <a:endParaRPr lang="en-US" altLang="en-US" sz="1800" dirty="0">
              <a:solidFill>
                <a:schemeClr val="tx1"/>
              </a:solidFill>
            </a:endParaRPr>
          </a:p>
          <a:p>
            <a:pPr eaLnBrk="1" hangingPunct="1">
              <a:lnSpc>
                <a:spcPct val="90000"/>
              </a:lnSpc>
            </a:pPr>
            <a:r>
              <a:rPr lang="en-US" altLang="en-US" sz="1800" b="1" dirty="0">
                <a:solidFill>
                  <a:schemeClr val="tx1"/>
                </a:solidFill>
              </a:rPr>
              <a:t>Creativity</a:t>
            </a:r>
            <a:r>
              <a:rPr lang="en-US" altLang="en-US" sz="1800" dirty="0">
                <a:solidFill>
                  <a:schemeClr val="tx1"/>
                </a:solidFill>
              </a:rPr>
              <a:t> – Analysts must be able to frame issues quickly into fundamental questions, explore related information from all conceivable sources, and provide at least some useful insights in very little time.</a:t>
            </a:r>
          </a:p>
        </p:txBody>
      </p:sp>
    </p:spTree>
    <p:extLst>
      <p:ext uri="{BB962C8B-B14F-4D97-AF65-F5344CB8AC3E}">
        <p14:creationId xmlns:p14="http://schemas.microsoft.com/office/powerpoint/2010/main" val="563421723"/>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D02DD489-2C71-124C-B46B-FD578454D555}"/>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sz="3600" dirty="0">
                <a:solidFill>
                  <a:srgbClr val="2F2B20"/>
                </a:solidFill>
              </a:rPr>
              <a:t>Characteristics of a Policy Analyst</a:t>
            </a:r>
          </a:p>
        </p:txBody>
      </p:sp>
      <p:sp>
        <p:nvSpPr>
          <p:cNvPr id="282627" name="Rectangle 3">
            <a:extLst>
              <a:ext uri="{FF2B5EF4-FFF2-40B4-BE49-F238E27FC236}">
                <a16:creationId xmlns:a16="http://schemas.microsoft.com/office/drawing/2014/main" id="{EE6C8F86-7E7C-7E42-A621-A7703059490B}"/>
              </a:ext>
            </a:extLst>
          </p:cNvPr>
          <p:cNvSpPr>
            <a:spLocks noGrp="1" noChangeArrowheads="1"/>
          </p:cNvSpPr>
          <p:nvPr>
            <p:ph type="body" idx="1"/>
          </p:nvPr>
        </p:nvSpPr>
        <p:spPr>
          <a:xfrm>
            <a:off x="1051455" y="2286000"/>
            <a:ext cx="6777037" cy="3736975"/>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1800" b="1" dirty="0">
                <a:solidFill>
                  <a:schemeClr val="tx1"/>
                </a:solidFill>
              </a:rPr>
              <a:t>Clarity</a:t>
            </a:r>
            <a:r>
              <a:rPr lang="en-US" altLang="en-US" sz="1800" dirty="0">
                <a:solidFill>
                  <a:schemeClr val="tx1"/>
                </a:solidFill>
              </a:rPr>
              <a:t> – The model must get the point across clearly and quickly.</a:t>
            </a:r>
          </a:p>
          <a:p>
            <a:pPr eaLnBrk="1" hangingPunct="1">
              <a:lnSpc>
                <a:spcPct val="90000"/>
              </a:lnSpc>
            </a:pPr>
            <a:endParaRPr lang="en-US" altLang="en-US" sz="1800" dirty="0">
              <a:solidFill>
                <a:schemeClr val="tx1"/>
              </a:solidFill>
            </a:endParaRPr>
          </a:p>
          <a:p>
            <a:pPr eaLnBrk="1" hangingPunct="1">
              <a:lnSpc>
                <a:spcPct val="90000"/>
              </a:lnSpc>
            </a:pPr>
            <a:r>
              <a:rPr lang="en-US" altLang="en-US" sz="1800" b="1" dirty="0">
                <a:solidFill>
                  <a:schemeClr val="tx1"/>
                </a:solidFill>
              </a:rPr>
              <a:t>Poise</a:t>
            </a:r>
            <a:r>
              <a:rPr lang="en-US" altLang="en-US" sz="1800" dirty="0">
                <a:solidFill>
                  <a:schemeClr val="tx1"/>
                </a:solidFill>
              </a:rPr>
              <a:t> – Policy analysis is part of an adversarial process.  Instant analysis and intense debate is the rule.</a:t>
            </a:r>
          </a:p>
          <a:p>
            <a:pPr eaLnBrk="1" hangingPunct="1">
              <a:lnSpc>
                <a:spcPct val="90000"/>
              </a:lnSpc>
            </a:pPr>
            <a:endParaRPr lang="en-US" altLang="en-US" sz="1800" dirty="0">
              <a:solidFill>
                <a:schemeClr val="tx1"/>
              </a:solidFill>
            </a:endParaRPr>
          </a:p>
          <a:p>
            <a:pPr eaLnBrk="1" hangingPunct="1">
              <a:lnSpc>
                <a:spcPct val="90000"/>
              </a:lnSpc>
            </a:pPr>
            <a:r>
              <a:rPr lang="en-US" altLang="en-US" sz="1800" b="1" dirty="0">
                <a:solidFill>
                  <a:schemeClr val="tx1"/>
                </a:solidFill>
              </a:rPr>
              <a:t>Expertise</a:t>
            </a:r>
            <a:r>
              <a:rPr lang="en-US" altLang="en-US" sz="1800" dirty="0">
                <a:solidFill>
                  <a:schemeClr val="tx1"/>
                </a:solidFill>
              </a:rPr>
              <a:t> – Analysts should understand the issue under consideration.  Competence affects credibility.</a:t>
            </a:r>
          </a:p>
          <a:p>
            <a:pPr eaLnBrk="1" hangingPunct="1">
              <a:lnSpc>
                <a:spcPct val="90000"/>
              </a:lnSpc>
            </a:pPr>
            <a:endParaRPr lang="en-US" altLang="en-US" sz="1800" dirty="0">
              <a:solidFill>
                <a:schemeClr val="tx1"/>
              </a:solidFill>
            </a:endParaRPr>
          </a:p>
          <a:p>
            <a:pPr eaLnBrk="1" hangingPunct="1">
              <a:lnSpc>
                <a:spcPct val="90000"/>
              </a:lnSpc>
            </a:pPr>
            <a:r>
              <a:rPr lang="en-US" altLang="en-US" sz="1800" b="1" dirty="0">
                <a:solidFill>
                  <a:schemeClr val="tx1"/>
                </a:solidFill>
              </a:rPr>
              <a:t>Political savvy </a:t>
            </a:r>
            <a:r>
              <a:rPr lang="en-US" altLang="en-US" sz="1800" dirty="0">
                <a:solidFill>
                  <a:schemeClr val="tx1"/>
                </a:solidFill>
              </a:rPr>
              <a:t>– Policy analysis must be politically sensitive.</a:t>
            </a:r>
          </a:p>
        </p:txBody>
      </p:sp>
    </p:spTree>
    <p:extLst>
      <p:ext uri="{BB962C8B-B14F-4D97-AF65-F5344CB8AC3E}">
        <p14:creationId xmlns:p14="http://schemas.microsoft.com/office/powerpoint/2010/main" val="1621001918"/>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705600" cy="1066800"/>
          </a:xfrm>
          <a:solidFill>
            <a:srgbClr val="BEDEF3"/>
          </a:solidFill>
        </p:spPr>
        <p:txBody>
          <a:bodyPr rtlCol="0">
            <a:normAutofit fontScale="90000"/>
          </a:bodyPr>
          <a:lstStyle/>
          <a:p>
            <a:pPr algn="ctr" fontAlgn="auto">
              <a:spcAft>
                <a:spcPts val="0"/>
              </a:spcAft>
              <a:defRPr/>
            </a:pPr>
            <a:r>
              <a:rPr lang="en-US" dirty="0">
                <a:solidFill>
                  <a:srgbClr val="2F2B20"/>
                </a:solidFill>
                <a:latin typeface="Candara" pitchFamily="34" charset="0"/>
              </a:rPr>
              <a:t>Program Evaluation &amp; Policy Analysis</a:t>
            </a:r>
            <a:endParaRPr lang="en-US" dirty="0">
              <a:solidFill>
                <a:srgbClr val="2F2B2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7079446"/>
              </p:ext>
            </p:extLst>
          </p:nvPr>
        </p:nvGraphicFramePr>
        <p:xfrm>
          <a:off x="1042988" y="1828800"/>
          <a:ext cx="6729412" cy="4003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685800"/>
            <a:ext cx="6777037" cy="1066800"/>
          </a:xfrm>
          <a:solidFill>
            <a:srgbClr val="BEDEF3"/>
          </a:solidFill>
        </p:spPr>
        <p:txBody>
          <a:bodyPr rtlCol="0">
            <a:normAutofit fontScale="90000"/>
          </a:bodyPr>
          <a:lstStyle/>
          <a:p>
            <a:pPr algn="ctr" fontAlgn="auto">
              <a:spcAft>
                <a:spcPts val="0"/>
              </a:spcAft>
              <a:defRPr/>
            </a:pPr>
            <a:r>
              <a:rPr lang="en-US" dirty="0">
                <a:solidFill>
                  <a:srgbClr val="2F2B20"/>
                </a:solidFill>
                <a:latin typeface="Candara" pitchFamily="34" charset="0"/>
              </a:rPr>
              <a:t>Program Evaluation &amp; Policy Analysis</a:t>
            </a:r>
            <a:endParaRPr lang="en-US" dirty="0">
              <a:solidFill>
                <a:srgbClr val="2F2B20"/>
              </a:solidFill>
            </a:endParaRPr>
          </a:p>
        </p:txBody>
      </p:sp>
      <p:sp>
        <p:nvSpPr>
          <p:cNvPr id="3" name="Content Placeholder 2">
            <a:extLst>
              <a:ext uri="{FF2B5EF4-FFF2-40B4-BE49-F238E27FC236}">
                <a16:creationId xmlns:a16="http://schemas.microsoft.com/office/drawing/2014/main" id="{9F0E05F7-0044-604F-A7AE-A34EB424C6F6}"/>
              </a:ext>
            </a:extLst>
          </p:cNvPr>
          <p:cNvSpPr>
            <a:spLocks noGrp="1"/>
          </p:cNvSpPr>
          <p:nvPr>
            <p:ph idx="1"/>
          </p:nvPr>
        </p:nvSpPr>
        <p:spPr>
          <a:xfrm>
            <a:off x="1066800" y="1786467"/>
            <a:ext cx="6777037" cy="3508375"/>
          </a:xfrm>
        </p:spPr>
        <p:txBody>
          <a:bodyPr/>
          <a:lstStyle/>
          <a:p>
            <a:r>
              <a:rPr lang="en-US" sz="1800" dirty="0">
                <a:solidFill>
                  <a:schemeClr val="tx1"/>
                </a:solidFill>
              </a:rPr>
              <a:t>Program evaluation is the use of social research methods to systematically investigate the effectiveness of social intervention programs.</a:t>
            </a:r>
          </a:p>
          <a:p>
            <a:endParaRPr lang="en-US" sz="1800" dirty="0">
              <a:solidFill>
                <a:schemeClr val="tx1"/>
              </a:solidFill>
            </a:endParaRPr>
          </a:p>
          <a:p>
            <a:r>
              <a:rPr lang="en-US" sz="1800" dirty="0">
                <a:solidFill>
                  <a:schemeClr val="tx1"/>
                </a:solidFill>
              </a:rPr>
              <a:t>The need for program evaluation is undiminished and may even be expected to grow.</a:t>
            </a:r>
          </a:p>
          <a:p>
            <a:pPr lvl="1"/>
            <a:r>
              <a:rPr lang="en-US" sz="1800" dirty="0">
                <a:solidFill>
                  <a:schemeClr val="tx1"/>
                </a:solidFill>
              </a:rPr>
              <a:t>Contemporary concern over the allocation of scarce resources makes it more essential than ever to evaluate the effectiveness of social interventions.</a:t>
            </a:r>
          </a:p>
          <a:p>
            <a:endParaRPr lang="en-US" sz="1800" dirty="0">
              <a:solidFill>
                <a:schemeClr val="tx1"/>
              </a:solidFill>
            </a:endParaRPr>
          </a:p>
        </p:txBody>
      </p:sp>
    </p:spTree>
    <p:extLst>
      <p:ext uri="{BB962C8B-B14F-4D97-AF65-F5344CB8AC3E}">
        <p14:creationId xmlns:p14="http://schemas.microsoft.com/office/powerpoint/2010/main" val="3781158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41082D7B-8065-0140-8FC5-ABF3EA6854FC}"/>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Evaluating Public Programs</a:t>
            </a:r>
          </a:p>
        </p:txBody>
      </p:sp>
      <p:sp>
        <p:nvSpPr>
          <p:cNvPr id="299011" name="Rectangle 3">
            <a:extLst>
              <a:ext uri="{FF2B5EF4-FFF2-40B4-BE49-F238E27FC236}">
                <a16:creationId xmlns:a16="http://schemas.microsoft.com/office/drawing/2014/main" id="{FA19A40B-992B-0446-8FBD-6878753385F6}"/>
              </a:ext>
            </a:extLst>
          </p:cNvPr>
          <p:cNvSpPr>
            <a:spLocks noGrp="1" noChangeArrowheads="1"/>
          </p:cNvSpPr>
          <p:nvPr>
            <p:ph type="body" idx="1"/>
          </p:nvPr>
        </p:nvSpPr>
        <p:spPr>
          <a:xfrm>
            <a:off x="1042988" y="2324100"/>
            <a:ext cx="7024687" cy="3508375"/>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en-US" sz="1800" dirty="0">
                <a:solidFill>
                  <a:schemeClr val="tx1"/>
                </a:solidFill>
              </a:rPr>
              <a:t>Program evaluation is a way of bringing to public decision-makers the available knowledge about a problem, about the relative effectiveness of past and current strategies for addressing or reducing that problem, and about the observed effectiveness of programs</a:t>
            </a:r>
            <a:r>
              <a:rPr lang="en-US" altLang="en-US" sz="1800" b="1" dirty="0">
                <a:solidFill>
                  <a:schemeClr val="tx1"/>
                </a:solidFill>
              </a:rPr>
              <a:t>.</a:t>
            </a:r>
          </a:p>
        </p:txBody>
      </p:sp>
    </p:spTree>
    <p:extLst>
      <p:ext uri="{BB962C8B-B14F-4D97-AF65-F5344CB8AC3E}">
        <p14:creationId xmlns:p14="http://schemas.microsoft.com/office/powerpoint/2010/main" val="2278945414"/>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41082D7B-8065-0140-8FC5-ABF3EA6854FC}"/>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Evaluating Public Programs</a:t>
            </a:r>
          </a:p>
        </p:txBody>
      </p:sp>
      <p:sp>
        <p:nvSpPr>
          <p:cNvPr id="299011" name="Rectangle 3">
            <a:extLst>
              <a:ext uri="{FF2B5EF4-FFF2-40B4-BE49-F238E27FC236}">
                <a16:creationId xmlns:a16="http://schemas.microsoft.com/office/drawing/2014/main" id="{FA19A40B-992B-0446-8FBD-6878753385F6}"/>
              </a:ext>
            </a:extLst>
          </p:cNvPr>
          <p:cNvSpPr>
            <a:spLocks noGrp="1" noChangeArrowheads="1"/>
          </p:cNvSpPr>
          <p:nvPr>
            <p:ph type="body" idx="1"/>
          </p:nvPr>
        </p:nvSpPr>
        <p:spPr>
          <a:xfrm>
            <a:off x="1042988" y="2324100"/>
            <a:ext cx="6777037" cy="3924300"/>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r>
              <a:rPr lang="en-US" sz="1800" dirty="0">
                <a:solidFill>
                  <a:schemeClr val="tx1"/>
                </a:solidFill>
              </a:rPr>
              <a:t>Evaluation must be tailored to the political and organizational context of the program to be evaluated.</a:t>
            </a:r>
          </a:p>
          <a:p>
            <a:r>
              <a:rPr lang="en-US" sz="1800" dirty="0">
                <a:solidFill>
                  <a:schemeClr val="tx1"/>
                </a:solidFill>
              </a:rPr>
              <a:t>The assessment should look into:</a:t>
            </a:r>
          </a:p>
          <a:p>
            <a:pPr lvl="1"/>
            <a:r>
              <a:rPr lang="en-US" sz="1800" dirty="0">
                <a:solidFill>
                  <a:schemeClr val="tx1"/>
                </a:solidFill>
              </a:rPr>
              <a:t>The need for the program</a:t>
            </a:r>
          </a:p>
          <a:p>
            <a:pPr lvl="1"/>
            <a:r>
              <a:rPr lang="en-US" sz="1800" dirty="0">
                <a:solidFill>
                  <a:schemeClr val="tx1"/>
                </a:solidFill>
              </a:rPr>
              <a:t>The design of the program</a:t>
            </a:r>
          </a:p>
          <a:p>
            <a:pPr lvl="1"/>
            <a:r>
              <a:rPr lang="en-US" sz="1800" dirty="0">
                <a:solidFill>
                  <a:schemeClr val="tx1"/>
                </a:solidFill>
              </a:rPr>
              <a:t>The program implementation and service delivery</a:t>
            </a:r>
          </a:p>
          <a:p>
            <a:pPr lvl="1"/>
            <a:r>
              <a:rPr lang="en-US" sz="1800" dirty="0">
                <a:solidFill>
                  <a:schemeClr val="tx1"/>
                </a:solidFill>
              </a:rPr>
              <a:t>The program impact or outcomes</a:t>
            </a:r>
          </a:p>
          <a:p>
            <a:pPr lvl="1"/>
            <a:r>
              <a:rPr lang="en-US" sz="1800" dirty="0">
                <a:solidFill>
                  <a:schemeClr val="tx1"/>
                </a:solidFill>
              </a:rPr>
              <a:t>Program efficiency</a:t>
            </a:r>
          </a:p>
          <a:p>
            <a:r>
              <a:rPr lang="en-US" sz="1800" dirty="0">
                <a:solidFill>
                  <a:schemeClr val="tx1"/>
                </a:solidFill>
              </a:rPr>
              <a:t>Accurate description of program performance and assessment against relevant standards or criteria.</a:t>
            </a:r>
          </a:p>
          <a:p>
            <a:pPr>
              <a:lnSpc>
                <a:spcPct val="90000"/>
              </a:lnSpc>
            </a:pPr>
            <a:endParaRPr lang="en-US" altLang="en-US" sz="1800" b="1" dirty="0">
              <a:solidFill>
                <a:schemeClr val="tx1"/>
              </a:solidFill>
            </a:endParaRPr>
          </a:p>
        </p:txBody>
      </p:sp>
    </p:spTree>
    <p:extLst>
      <p:ext uri="{BB962C8B-B14F-4D97-AF65-F5344CB8AC3E}">
        <p14:creationId xmlns:p14="http://schemas.microsoft.com/office/powerpoint/2010/main" val="1901810218"/>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41082D7B-8065-0140-8FC5-ABF3EA6854FC}"/>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latin typeface="Candara" pitchFamily="34" charset="0"/>
              </a:rPr>
              <a:t>Meeting the Need for Evaluation</a:t>
            </a:r>
          </a:p>
        </p:txBody>
      </p:sp>
      <p:sp>
        <p:nvSpPr>
          <p:cNvPr id="299011" name="Rectangle 3">
            <a:extLst>
              <a:ext uri="{FF2B5EF4-FFF2-40B4-BE49-F238E27FC236}">
                <a16:creationId xmlns:a16="http://schemas.microsoft.com/office/drawing/2014/main" id="{FA19A40B-992B-0446-8FBD-6878753385F6}"/>
              </a:ext>
            </a:extLst>
          </p:cNvPr>
          <p:cNvSpPr>
            <a:spLocks noGrp="1" noChangeArrowheads="1"/>
          </p:cNvSpPr>
          <p:nvPr>
            <p:ph type="body" idx="1"/>
          </p:nvPr>
        </p:nvSpPr>
        <p:spPr>
          <a:xfrm>
            <a:off x="1042988" y="2324100"/>
            <a:ext cx="7024687" cy="3508375"/>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r>
              <a:rPr lang="en-US" sz="1800" dirty="0">
                <a:solidFill>
                  <a:schemeClr val="tx1"/>
                </a:solidFill>
              </a:rPr>
              <a:t>Three basic questions</a:t>
            </a:r>
          </a:p>
          <a:p>
            <a:pPr lvl="1"/>
            <a:r>
              <a:rPr lang="en-US" sz="1800" dirty="0">
                <a:solidFill>
                  <a:schemeClr val="tx1"/>
                </a:solidFill>
              </a:rPr>
              <a:t>Can the results of the evaluation influence decisions about the program?</a:t>
            </a:r>
          </a:p>
          <a:p>
            <a:pPr lvl="1"/>
            <a:endParaRPr lang="en-US" sz="1800" dirty="0">
              <a:solidFill>
                <a:schemeClr val="tx1"/>
              </a:solidFill>
            </a:endParaRPr>
          </a:p>
          <a:p>
            <a:pPr lvl="1"/>
            <a:r>
              <a:rPr lang="en-US" sz="1800" dirty="0">
                <a:solidFill>
                  <a:schemeClr val="tx1"/>
                </a:solidFill>
              </a:rPr>
              <a:t>Can the evaluation be done in time to be useful?</a:t>
            </a:r>
          </a:p>
          <a:p>
            <a:pPr lvl="1"/>
            <a:endParaRPr lang="en-US" sz="1800" dirty="0">
              <a:solidFill>
                <a:schemeClr val="tx1"/>
              </a:solidFill>
            </a:endParaRPr>
          </a:p>
          <a:p>
            <a:pPr lvl="1"/>
            <a:r>
              <a:rPr lang="en-US" sz="1800" dirty="0">
                <a:solidFill>
                  <a:schemeClr val="tx1"/>
                </a:solidFill>
              </a:rPr>
              <a:t>Is the program significant enough to merit evaluation?</a:t>
            </a:r>
          </a:p>
          <a:p>
            <a:pPr>
              <a:lnSpc>
                <a:spcPct val="90000"/>
              </a:lnSpc>
            </a:pPr>
            <a:endParaRPr lang="en-US" altLang="en-US" sz="1800" b="1" dirty="0">
              <a:solidFill>
                <a:schemeClr val="tx1"/>
              </a:solidFill>
            </a:endParaRPr>
          </a:p>
        </p:txBody>
      </p:sp>
    </p:spTree>
    <p:extLst>
      <p:ext uri="{BB962C8B-B14F-4D97-AF65-F5344CB8AC3E}">
        <p14:creationId xmlns:p14="http://schemas.microsoft.com/office/powerpoint/2010/main" val="2545375129"/>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14FE51C1-5645-BA42-957A-864DB6D07D66}"/>
              </a:ext>
            </a:extLst>
          </p:cNvPr>
          <p:cNvSpPr>
            <a:spLocks noGrp="1" noChangeArrowheads="1"/>
          </p:cNvSpPr>
          <p:nvPr>
            <p:ph type="title"/>
          </p:nvPr>
        </p:nvSpPr>
        <p:spPr>
          <a:xfrm>
            <a:off x="1042988" y="533400"/>
            <a:ext cx="7024687" cy="1143000"/>
          </a:xfrm>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latin typeface="Candara" pitchFamily="34" charset="0"/>
              </a:rPr>
              <a:t>Administrative Purposes for Evaluation</a:t>
            </a:r>
          </a:p>
        </p:txBody>
      </p:sp>
      <p:sp>
        <p:nvSpPr>
          <p:cNvPr id="300035" name="Rectangle 3">
            <a:extLst>
              <a:ext uri="{FF2B5EF4-FFF2-40B4-BE49-F238E27FC236}">
                <a16:creationId xmlns:a16="http://schemas.microsoft.com/office/drawing/2014/main" id="{DA909618-E4CA-7E44-B58E-AA304E9C10CC}"/>
              </a:ext>
            </a:extLst>
          </p:cNvPr>
          <p:cNvSpPr>
            <a:spLocks noGrp="1" noChangeArrowheads="1"/>
          </p:cNvSpPr>
          <p:nvPr>
            <p:ph type="body" idx="1"/>
          </p:nvPr>
        </p:nvSpPr>
        <p:spPr>
          <a:xfrm>
            <a:off x="1051455" y="1693332"/>
            <a:ext cx="7016220" cy="4783667"/>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en-US" sz="1800" b="1" dirty="0">
                <a:solidFill>
                  <a:schemeClr val="tx1"/>
                </a:solidFill>
              </a:rPr>
              <a:t>Policy formulation </a:t>
            </a:r>
            <a:r>
              <a:rPr lang="en-US" altLang="en-US" sz="1800" dirty="0">
                <a:solidFill>
                  <a:schemeClr val="tx1"/>
                </a:solidFill>
              </a:rPr>
              <a:t>– to assess or justify the need for a new program and to design it optimally on the basis of past experience.</a:t>
            </a:r>
          </a:p>
          <a:p>
            <a:pPr>
              <a:lnSpc>
                <a:spcPct val="90000"/>
              </a:lnSpc>
            </a:pPr>
            <a:endParaRPr lang="en-US" altLang="en-US" sz="1800" dirty="0">
              <a:solidFill>
                <a:schemeClr val="tx1"/>
              </a:solidFill>
            </a:endParaRPr>
          </a:p>
          <a:p>
            <a:pPr lvl="1"/>
            <a:r>
              <a:rPr lang="en-US" altLang="en-US" sz="1800" dirty="0">
                <a:solidFill>
                  <a:schemeClr val="tx1"/>
                </a:solidFill>
              </a:rPr>
              <a:t>Information on the problem addressed by the program: how big is it? What is its frequency and direction? How is it changing?</a:t>
            </a:r>
          </a:p>
          <a:p>
            <a:pPr lvl="1"/>
            <a:endParaRPr lang="en-US" altLang="en-US" sz="1800" dirty="0">
              <a:solidFill>
                <a:schemeClr val="tx1"/>
              </a:solidFill>
            </a:endParaRPr>
          </a:p>
          <a:p>
            <a:pPr lvl="1"/>
            <a:r>
              <a:rPr lang="en-US" altLang="en-US" sz="1800" dirty="0">
                <a:solidFill>
                  <a:schemeClr val="tx1"/>
                </a:solidFill>
              </a:rPr>
              <a:t>Information on the results of past programs that dealt with the problem: were those programs feasible? Were they successful? What difficulties did they encounter?</a:t>
            </a:r>
          </a:p>
          <a:p>
            <a:pPr lvl="1"/>
            <a:endParaRPr lang="en-US" altLang="en-US" sz="1800" dirty="0">
              <a:solidFill>
                <a:schemeClr val="tx1"/>
              </a:solidFill>
            </a:endParaRPr>
          </a:p>
          <a:p>
            <a:pPr lvl="1"/>
            <a:r>
              <a:rPr lang="en-US" altLang="en-US" sz="1800" dirty="0">
                <a:solidFill>
                  <a:schemeClr val="tx1"/>
                </a:solidFill>
              </a:rPr>
              <a:t>Information allowing the selection of one program over another: what are the comparative costs and benefits? What kinds of growth records were experienced?</a:t>
            </a:r>
          </a:p>
        </p:txBody>
      </p:sp>
    </p:spTree>
    <p:extLst>
      <p:ext uri="{BB962C8B-B14F-4D97-AF65-F5344CB8AC3E}">
        <p14:creationId xmlns:p14="http://schemas.microsoft.com/office/powerpoint/2010/main" val="1683400484"/>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a:extLst>
              <a:ext uri="{FF2B5EF4-FFF2-40B4-BE49-F238E27FC236}">
                <a16:creationId xmlns:a16="http://schemas.microsoft.com/office/drawing/2014/main" id="{D79F18D4-3421-194E-842C-DB62E006AC36}"/>
              </a:ext>
            </a:extLst>
          </p:cNvPr>
          <p:cNvSpPr>
            <a:spLocks noGrp="1" noChangeArrowheads="1"/>
          </p:cNvSpPr>
          <p:nvPr>
            <p:ph type="title"/>
          </p:nvPr>
        </p:nvSpPr>
        <p:spPr>
          <a:xfrm>
            <a:off x="1042988" y="454025"/>
            <a:ext cx="7024687" cy="1143000"/>
          </a:xfrm>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latin typeface="Candara" pitchFamily="34" charset="0"/>
              </a:rPr>
              <a:t>Administrative Purposes for Evaluation</a:t>
            </a:r>
          </a:p>
        </p:txBody>
      </p:sp>
      <p:sp>
        <p:nvSpPr>
          <p:cNvPr id="301059" name="Rectangle 3">
            <a:extLst>
              <a:ext uri="{FF2B5EF4-FFF2-40B4-BE49-F238E27FC236}">
                <a16:creationId xmlns:a16="http://schemas.microsoft.com/office/drawing/2014/main" id="{EB5EEB4A-67CA-994E-A065-A587DC7786F0}"/>
              </a:ext>
            </a:extLst>
          </p:cNvPr>
          <p:cNvSpPr>
            <a:spLocks noGrp="1" noChangeArrowheads="1"/>
          </p:cNvSpPr>
          <p:nvPr>
            <p:ph type="body" idx="1"/>
          </p:nvPr>
        </p:nvSpPr>
        <p:spPr>
          <a:xfrm>
            <a:off x="1042988" y="1597026"/>
            <a:ext cx="7024687" cy="4956174"/>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en-US" sz="1800" b="1" dirty="0">
                <a:solidFill>
                  <a:schemeClr val="tx1"/>
                </a:solidFill>
              </a:rPr>
              <a:t>Policy execution </a:t>
            </a:r>
            <a:r>
              <a:rPr lang="en-US" altLang="en-US" sz="1800" dirty="0">
                <a:solidFill>
                  <a:schemeClr val="tx1"/>
                </a:solidFill>
              </a:rPr>
              <a:t>– to ensure that a program is implemented in the most cost-effective and technically competent way.</a:t>
            </a:r>
          </a:p>
          <a:p>
            <a:pPr>
              <a:lnSpc>
                <a:spcPct val="90000"/>
              </a:lnSpc>
            </a:pPr>
            <a:endParaRPr lang="en-US" altLang="en-US" sz="1800" dirty="0">
              <a:solidFill>
                <a:schemeClr val="tx1"/>
              </a:solidFill>
            </a:endParaRPr>
          </a:p>
          <a:p>
            <a:pPr lvl="1"/>
            <a:r>
              <a:rPr lang="en-US" altLang="en-US" sz="1800" dirty="0">
                <a:solidFill>
                  <a:schemeClr val="tx1"/>
                </a:solidFill>
              </a:rPr>
              <a:t>Information on program implementation: how operational is the program? How similar is it across sites? Does it conform to the policies and expectations formulated? How much does it cost? How do stakeholders feel about it? Are there delivery problems or error, fraud, and abuse?</a:t>
            </a:r>
          </a:p>
          <a:p>
            <a:pPr lvl="1"/>
            <a:endParaRPr lang="en-US" altLang="en-US" sz="1800" dirty="0">
              <a:solidFill>
                <a:schemeClr val="tx1"/>
              </a:solidFill>
            </a:endParaRPr>
          </a:p>
          <a:p>
            <a:pPr lvl="1" eaLnBrk="1" hangingPunct="1">
              <a:lnSpc>
                <a:spcPct val="90000"/>
              </a:lnSpc>
            </a:pPr>
            <a:r>
              <a:rPr lang="en-US" altLang="en-US" sz="1800" dirty="0">
                <a:solidFill>
                  <a:schemeClr val="tx1"/>
                </a:solidFill>
              </a:rPr>
              <a:t>Information on program management: what degree of control exists over expenditures? What are the qualifications and credentials of the personnel? What is the allocation of resources? How is program information used in decision making?</a:t>
            </a:r>
          </a:p>
          <a:p>
            <a:pPr lvl="1"/>
            <a:endParaRPr lang="en-US" altLang="en-US" sz="1800" dirty="0">
              <a:solidFill>
                <a:schemeClr val="tx1"/>
              </a:solidFill>
            </a:endParaRPr>
          </a:p>
        </p:txBody>
      </p:sp>
    </p:spTree>
    <p:extLst>
      <p:ext uri="{BB962C8B-B14F-4D97-AF65-F5344CB8AC3E}">
        <p14:creationId xmlns:p14="http://schemas.microsoft.com/office/powerpoint/2010/main" val="3030121576"/>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FEC9A43E-12C3-C34C-B14F-831397F8D2A6}"/>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latin typeface="Candara" pitchFamily="34" charset="0"/>
              </a:rPr>
              <a:t>Administrative Purposes for Evaluation</a:t>
            </a:r>
          </a:p>
        </p:txBody>
      </p:sp>
      <p:sp>
        <p:nvSpPr>
          <p:cNvPr id="303107" name="Rectangle 3">
            <a:extLst>
              <a:ext uri="{FF2B5EF4-FFF2-40B4-BE49-F238E27FC236}">
                <a16:creationId xmlns:a16="http://schemas.microsoft.com/office/drawing/2014/main" id="{C20649E0-A573-5449-BA95-5CE1A2B744E9}"/>
              </a:ext>
            </a:extLst>
          </p:cNvPr>
          <p:cNvSpPr>
            <a:spLocks noGrp="1" noChangeArrowheads="1"/>
          </p:cNvSpPr>
          <p:nvPr>
            <p:ph type="body" idx="1"/>
          </p:nvPr>
        </p:nvSpPr>
        <p:spPr>
          <a:xfrm>
            <a:off x="1042988" y="2324100"/>
            <a:ext cx="6777037" cy="4305300"/>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en-US" sz="1800" b="1" dirty="0">
                <a:solidFill>
                  <a:schemeClr val="tx1"/>
                </a:solidFill>
              </a:rPr>
              <a:t>Accountability in public decision making </a:t>
            </a:r>
            <a:r>
              <a:rPr lang="en-US" altLang="en-US" sz="1800" dirty="0">
                <a:solidFill>
                  <a:schemeClr val="tx1"/>
                </a:solidFill>
              </a:rPr>
              <a:t>– to determine the effectiveness of an operating program and the need for its continuation, modification, or termination.</a:t>
            </a:r>
          </a:p>
          <a:p>
            <a:pPr>
              <a:lnSpc>
                <a:spcPct val="90000"/>
              </a:lnSpc>
            </a:pPr>
            <a:endParaRPr lang="en-US" altLang="en-US" sz="1800" dirty="0">
              <a:solidFill>
                <a:schemeClr val="tx1"/>
              </a:solidFill>
            </a:endParaRPr>
          </a:p>
          <a:p>
            <a:pPr lvl="1"/>
            <a:r>
              <a:rPr lang="en-US" altLang="en-US" sz="1800" dirty="0">
                <a:solidFill>
                  <a:schemeClr val="tx1"/>
                </a:solidFill>
              </a:rPr>
              <a:t>Information on program outcomes or effects: what happened as a result of program implementation?</a:t>
            </a:r>
          </a:p>
          <a:p>
            <a:pPr lvl="1"/>
            <a:endParaRPr lang="en-US" altLang="en-US" sz="1800" dirty="0">
              <a:solidFill>
                <a:schemeClr val="tx1"/>
              </a:solidFill>
            </a:endParaRPr>
          </a:p>
          <a:p>
            <a:pPr lvl="1"/>
            <a:r>
              <a:rPr lang="en-US" altLang="en-US" sz="1800" dirty="0">
                <a:solidFill>
                  <a:schemeClr val="tx1"/>
                </a:solidFill>
              </a:rPr>
              <a:t>Information on the degree to which the program made or is making a difference: what change in the problem or threat has occurred that can be directly attributed to the program?</a:t>
            </a:r>
          </a:p>
          <a:p>
            <a:pPr lvl="1"/>
            <a:endParaRPr lang="en-US" altLang="en-US" sz="1800" dirty="0">
              <a:solidFill>
                <a:schemeClr val="tx1"/>
              </a:solidFill>
            </a:endParaRPr>
          </a:p>
          <a:p>
            <a:pPr lvl="1"/>
            <a:r>
              <a:rPr lang="en-US" altLang="en-US" sz="1800" dirty="0">
                <a:solidFill>
                  <a:schemeClr val="tx1"/>
                </a:solidFill>
              </a:rPr>
              <a:t>Information on the unexpected (and expected) effects of the program.</a:t>
            </a:r>
          </a:p>
        </p:txBody>
      </p:sp>
    </p:spTree>
    <p:extLst>
      <p:ext uri="{BB962C8B-B14F-4D97-AF65-F5344CB8AC3E}">
        <p14:creationId xmlns:p14="http://schemas.microsoft.com/office/powerpoint/2010/main" val="2189461476"/>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66800" y="838200"/>
            <a:ext cx="6705600" cy="838200"/>
          </a:xfrm>
          <a:solidFill>
            <a:srgbClr val="BEDEF3"/>
          </a:solidFill>
        </p:spPr>
        <p:txBody>
          <a:bodyPr/>
          <a:lstStyle/>
          <a:p>
            <a:pPr algn="ctr"/>
            <a:r>
              <a:rPr lang="en-US" dirty="0">
                <a:solidFill>
                  <a:srgbClr val="2F2B20"/>
                </a:solidFill>
              </a:rPr>
              <a:t>The Audit</a:t>
            </a:r>
          </a:p>
        </p:txBody>
      </p:sp>
      <p:sp>
        <p:nvSpPr>
          <p:cNvPr id="3" name="Content Placeholder 2"/>
          <p:cNvSpPr>
            <a:spLocks noGrp="1"/>
          </p:cNvSpPr>
          <p:nvPr>
            <p:ph idx="1"/>
          </p:nvPr>
        </p:nvSpPr>
        <p:spPr>
          <a:xfrm>
            <a:off x="1042988" y="1828800"/>
            <a:ext cx="6729412" cy="4003675"/>
          </a:xfrm>
          <a:solidFill>
            <a:schemeClr val="bg2">
              <a:lumMod val="60000"/>
              <a:lumOff val="40000"/>
            </a:schemeClr>
          </a:solidFill>
          <a:ln>
            <a:solidFill>
              <a:srgbClr val="CC9900"/>
            </a:solidFill>
          </a:ln>
        </p:spPr>
        <p:txBody>
          <a:bodyPr rtlCol="0">
            <a:normAutofit/>
          </a:bodyPr>
          <a:lstStyle/>
          <a:p>
            <a:pPr marL="411480" indent="-342900" fontAlgn="auto">
              <a:spcAft>
                <a:spcPts val="0"/>
              </a:spcAft>
              <a:buFont typeface="Arial" pitchFamily="34" charset="0"/>
              <a:buChar char="•"/>
              <a:defRPr/>
            </a:pPr>
            <a:r>
              <a:rPr lang="en-US" sz="1600" dirty="0">
                <a:solidFill>
                  <a:schemeClr val="tx1"/>
                </a:solidFill>
              </a:rPr>
              <a:t>The audit is any independent examination or objective assessment of an organization.  </a:t>
            </a:r>
          </a:p>
          <a:p>
            <a:pPr marL="411480" indent="-342900" fontAlgn="auto">
              <a:spcAft>
                <a:spcPts val="0"/>
              </a:spcAft>
              <a:buFont typeface="Arial" pitchFamily="34" charset="0"/>
              <a:buChar char="•"/>
              <a:defRPr/>
            </a:pPr>
            <a:r>
              <a:rPr lang="en-US" sz="1600" dirty="0">
                <a:solidFill>
                  <a:schemeClr val="tx1"/>
                </a:solidFill>
              </a:rPr>
              <a:t>In all cases and audit connotes comparison with some standard.</a:t>
            </a:r>
          </a:p>
          <a:p>
            <a:pPr marL="411480" indent="-342900" fontAlgn="auto">
              <a:spcAft>
                <a:spcPts val="0"/>
              </a:spcAft>
              <a:buFont typeface="Arial" pitchFamily="34" charset="0"/>
              <a:buChar char="•"/>
              <a:defRPr/>
            </a:pPr>
            <a:r>
              <a:rPr lang="en-US" sz="1600" dirty="0">
                <a:solidFill>
                  <a:schemeClr val="tx1"/>
                </a:solidFill>
              </a:rPr>
              <a:t>In public administration, the audit refers to two very common activities:</a:t>
            </a:r>
          </a:p>
        </p:txBody>
      </p:sp>
      <p:sp>
        <p:nvSpPr>
          <p:cNvPr id="6" name="TextBox 5"/>
          <p:cNvSpPr txBox="1"/>
          <p:nvPr/>
        </p:nvSpPr>
        <p:spPr>
          <a:xfrm>
            <a:off x="2286000" y="3352800"/>
            <a:ext cx="5029200" cy="2758202"/>
          </a:xfrm>
          <a:prstGeom prst="roundRect">
            <a:avLst/>
          </a:prstGeom>
          <a:solidFill>
            <a:srgbClr val="41100B"/>
          </a:solidFill>
          <a:ln>
            <a:solidFill>
              <a:schemeClr val="accent2">
                <a:lumMod val="75000"/>
              </a:schemeClr>
            </a:solidFill>
          </a:ln>
          <a:scene3d>
            <a:camera prst="orthographicFront"/>
            <a:lightRig rig="threePt" dir="t"/>
          </a:scene3d>
          <a:sp3d>
            <a:bevelT w="152400" h="50800" prst="softRound"/>
          </a:sp3d>
        </p:spPr>
        <p:txBody>
          <a:bodyPr wrap="square">
            <a:spAutoFit/>
          </a:bodyPr>
          <a:lstStyle/>
          <a:p>
            <a:pPr marL="708660" lvl="1" indent="-342900" fontAlgn="auto">
              <a:spcBef>
                <a:spcPts val="0"/>
              </a:spcBef>
              <a:spcAft>
                <a:spcPts val="0"/>
              </a:spcAft>
              <a:buFont typeface="Arial" pitchFamily="34" charset="0"/>
              <a:buChar char="•"/>
              <a:defRPr/>
            </a:pPr>
            <a:r>
              <a:rPr lang="en-US" sz="1400" dirty="0">
                <a:solidFill>
                  <a:schemeClr val="accent2">
                    <a:lumMod val="40000"/>
                    <a:lumOff val="60000"/>
                  </a:schemeClr>
                </a:solidFill>
                <a:latin typeface="+mn-lt"/>
                <a:cs typeface="+mn-cs"/>
              </a:rPr>
              <a:t>It examines a financial report to determine whether it accurately represents expenditures, deductions, and other legal requirements.</a:t>
            </a:r>
          </a:p>
          <a:p>
            <a:pPr marL="708660" lvl="1" indent="-342900" fontAlgn="auto">
              <a:spcBef>
                <a:spcPts val="0"/>
              </a:spcBef>
              <a:spcAft>
                <a:spcPts val="0"/>
              </a:spcAft>
              <a:defRPr/>
            </a:pPr>
            <a:endParaRPr lang="en-US" sz="1400" dirty="0">
              <a:solidFill>
                <a:schemeClr val="accent2">
                  <a:lumMod val="40000"/>
                  <a:lumOff val="60000"/>
                </a:schemeClr>
              </a:solidFill>
              <a:latin typeface="+mn-lt"/>
              <a:cs typeface="+mn-cs"/>
            </a:endParaRPr>
          </a:p>
          <a:p>
            <a:pPr marL="708660" lvl="1" indent="-342900" fontAlgn="auto">
              <a:spcBef>
                <a:spcPts val="0"/>
              </a:spcBef>
              <a:spcAft>
                <a:spcPts val="0"/>
              </a:spcAft>
              <a:buFont typeface="Arial" pitchFamily="34" charset="0"/>
              <a:buChar char="•"/>
              <a:defRPr/>
            </a:pPr>
            <a:r>
              <a:rPr lang="en-US" sz="1400" dirty="0">
                <a:solidFill>
                  <a:schemeClr val="accent2">
                    <a:lumMod val="40000"/>
                    <a:lumOff val="60000"/>
                  </a:schemeClr>
                </a:solidFill>
                <a:latin typeface="+mn-lt"/>
                <a:cs typeface="+mn-cs"/>
              </a:rPr>
              <a:t>It is the final phase of a government budgetary process.  It reviews the operations of an agency to see whether it has spent its funds in accordance with the laws in an efficient manner.</a:t>
            </a:r>
          </a:p>
          <a:p>
            <a:pPr marL="708660" lvl="1" indent="-342900" fontAlgn="auto">
              <a:spcBef>
                <a:spcPts val="0"/>
              </a:spcBef>
              <a:spcAft>
                <a:spcPts val="0"/>
              </a:spcAft>
              <a:defRPr/>
            </a:pPr>
            <a:endParaRPr lang="en-US" sz="1600" dirty="0">
              <a:solidFill>
                <a:schemeClr val="accent2">
                  <a:lumMod val="75000"/>
                </a:schemeClr>
              </a:solidFill>
              <a:latin typeface="Calibri" pitchFamily="34" charset="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solidFill>
                  <a:srgbClr val="2F2B20"/>
                </a:solidFill>
              </a:rPr>
              <a:t>Evaluation Metrics?</a:t>
            </a:r>
          </a:p>
        </p:txBody>
      </p:sp>
      <p:sp>
        <p:nvSpPr>
          <p:cNvPr id="6" name="Content Placeholder 5"/>
          <p:cNvSpPr>
            <a:spLocks noGrp="1"/>
          </p:cNvSpPr>
          <p:nvPr>
            <p:ph idx="1"/>
          </p:nvPr>
        </p:nvSpPr>
        <p:spPr/>
        <p:txBody>
          <a:bodyPr/>
          <a:lstStyle/>
          <a:p>
            <a:pPr marL="0" indent="0">
              <a:buNone/>
            </a:pPr>
            <a:r>
              <a:rPr lang="en-US" sz="1600" dirty="0">
                <a:solidFill>
                  <a:srgbClr val="000000"/>
                </a:solidFill>
              </a:rPr>
              <a:t>It all comes down to measureable results (performance) and gathering evidence to show outcomes and impacts.</a:t>
            </a:r>
          </a:p>
          <a:p>
            <a:pPr marL="0" indent="0">
              <a:buNone/>
            </a:pPr>
            <a:endParaRPr lang="en-US" sz="1600" b="1" dirty="0">
              <a:solidFill>
                <a:srgbClr val="000000"/>
              </a:solidFill>
            </a:endParaRPr>
          </a:p>
          <a:p>
            <a:pPr marL="0" indent="0">
              <a:buNone/>
            </a:pPr>
            <a:r>
              <a:rPr lang="en-US" sz="1600" b="1" dirty="0">
                <a:solidFill>
                  <a:srgbClr val="000000"/>
                </a:solidFill>
              </a:rPr>
              <a:t>4 Key questions:</a:t>
            </a:r>
          </a:p>
          <a:p>
            <a:endParaRPr lang="en-US" sz="1600" dirty="0">
              <a:solidFill>
                <a:srgbClr val="000000"/>
              </a:solidFill>
            </a:endParaRPr>
          </a:p>
          <a:p>
            <a:pPr marL="412750" indent="-342900">
              <a:buFont typeface="+mj-lt"/>
              <a:buAutoNum type="arabicPeriod"/>
            </a:pPr>
            <a:r>
              <a:rPr lang="en-US" sz="1600" dirty="0">
                <a:solidFill>
                  <a:srgbClr val="000000"/>
                </a:solidFill>
              </a:rPr>
              <a:t>Is the organization doing the right things (activities and resource allocation)</a:t>
            </a:r>
          </a:p>
          <a:p>
            <a:pPr marL="412750" indent="-342900">
              <a:buFont typeface="+mj-lt"/>
              <a:buAutoNum type="arabicPeriod"/>
            </a:pPr>
            <a:r>
              <a:rPr lang="en-US" sz="1600" dirty="0">
                <a:solidFill>
                  <a:srgbClr val="000000"/>
                </a:solidFill>
              </a:rPr>
              <a:t>Is the organization doing things right? (outputs by activities)</a:t>
            </a:r>
          </a:p>
          <a:p>
            <a:pPr marL="412750" indent="-342900">
              <a:buFont typeface="+mj-lt"/>
              <a:buAutoNum type="arabicPeriod"/>
            </a:pPr>
            <a:r>
              <a:rPr lang="en-US" sz="1600" dirty="0">
                <a:solidFill>
                  <a:srgbClr val="000000"/>
                </a:solidFill>
              </a:rPr>
              <a:t>Have the outputs made a difference? (outcomes </a:t>
            </a:r>
            <a:r>
              <a:rPr lang="en-US" sz="1600" dirty="0" err="1">
                <a:solidFill>
                  <a:srgbClr val="000000"/>
                </a:solidFill>
              </a:rPr>
              <a:t>vs</a:t>
            </a:r>
            <a:r>
              <a:rPr lang="en-US" sz="1600" dirty="0">
                <a:solidFill>
                  <a:srgbClr val="000000"/>
                </a:solidFill>
              </a:rPr>
              <a:t> outputs–internal environment)</a:t>
            </a:r>
          </a:p>
          <a:p>
            <a:pPr marL="412750" indent="-342900">
              <a:buFont typeface="+mj-lt"/>
              <a:buAutoNum type="arabicPeriod"/>
            </a:pPr>
            <a:r>
              <a:rPr lang="en-US" sz="1600" dirty="0">
                <a:solidFill>
                  <a:srgbClr val="000000"/>
                </a:solidFill>
              </a:rPr>
              <a:t>Have the outcomes had impact? (external environment)</a:t>
            </a:r>
          </a:p>
          <a:p>
            <a:pPr marL="0" indent="0">
              <a:buNone/>
            </a:pPr>
            <a:endParaRPr lang="en-US" sz="1600" dirty="0"/>
          </a:p>
          <a:p>
            <a:pPr marL="0" indent="0">
              <a:buNone/>
            </a:pPr>
            <a:endParaRPr lang="en-US" sz="1600" dirty="0"/>
          </a:p>
          <a:p>
            <a:pPr marL="0" indent="0">
              <a:buNone/>
            </a:pPr>
            <a:r>
              <a:rPr lang="en-US" sz="1600" dirty="0"/>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2102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br>
              <a:rPr lang="en-US" altLang="en-US" sz="2800" dirty="0">
                <a:solidFill>
                  <a:srgbClr val="2F2B20"/>
                </a:solidFill>
              </a:rPr>
            </a:br>
            <a:r>
              <a:rPr lang="en-US" altLang="en-US" sz="2800" dirty="0">
                <a:solidFill>
                  <a:srgbClr val="2F2B20"/>
                </a:solidFill>
              </a:rPr>
              <a:t> </a:t>
            </a:r>
            <a:r>
              <a:rPr lang="en-US" altLang="en-US" sz="2800" i="1" dirty="0">
                <a:solidFill>
                  <a:srgbClr val="2F2B20"/>
                </a:solidFill>
                <a:cs typeface="Times New Roman" panose="02020603050405020304" pitchFamily="18" charset="0"/>
              </a:rPr>
              <a:t>Budget and Performance Integration</a:t>
            </a:r>
            <a:r>
              <a:rPr lang="en-US" altLang="en-US" dirty="0">
                <a:solidFill>
                  <a:srgbClr val="2F2B20"/>
                </a:solidFill>
              </a:rPr>
              <a:t> </a:t>
            </a:r>
            <a:br>
              <a:rPr lang="en-US" altLang="en-US" dirty="0">
                <a:solidFill>
                  <a:srgbClr val="2F2B20"/>
                </a:solidFill>
              </a:rPr>
            </a:br>
            <a:r>
              <a:rPr lang="en-US" altLang="en-US" sz="2800" dirty="0">
                <a:solidFill>
                  <a:srgbClr val="2F2B20"/>
                </a:solidFill>
              </a:rPr>
              <a:t>“</a:t>
            </a:r>
            <a:r>
              <a:rPr lang="en-US" altLang="en-US" sz="2400" dirty="0">
                <a:solidFill>
                  <a:srgbClr val="2F2B20"/>
                </a:solidFill>
              </a:rPr>
              <a:t>Breathing life into the promise of GPRA”</a:t>
            </a:r>
          </a:p>
        </p:txBody>
      </p:sp>
      <p:sp>
        <p:nvSpPr>
          <p:cNvPr id="18435" name="Rectangle 3" descr="Rectangle: Click to edit Master text styles&#10;Second level&#10;Third level&#10;Fourth level&#10;Fifth level"/>
          <p:cNvSpPr>
            <a:spLocks noGrp="1" noChangeArrowheads="1"/>
          </p:cNvSpPr>
          <p:nvPr>
            <p:ph sz="quarter" idx="13"/>
          </p:nvPr>
        </p:nvSpPr>
        <p:spPr/>
        <p:txBody>
          <a:bodyPr/>
          <a:lstStyle/>
          <a:p>
            <a:pPr marL="527050" indent="-457200" eaLnBrk="1" hangingPunct="1">
              <a:buClrTx/>
              <a:buFont typeface="+mj-lt"/>
              <a:buAutoNum type="arabicPeriod"/>
            </a:pPr>
            <a:r>
              <a:rPr lang="en-US" altLang="en-US" sz="2000" dirty="0">
                <a:solidFill>
                  <a:srgbClr val="000000"/>
                </a:solidFill>
              </a:rPr>
              <a:t>Define measurable results.</a:t>
            </a:r>
          </a:p>
          <a:p>
            <a:pPr marL="527050" indent="-457200" eaLnBrk="1" hangingPunct="1">
              <a:buClrTx/>
              <a:buFont typeface="+mj-lt"/>
              <a:buAutoNum type="arabicPeriod"/>
            </a:pPr>
            <a:r>
              <a:rPr lang="en-US" altLang="en-US" sz="2000" dirty="0">
                <a:solidFill>
                  <a:srgbClr val="000000"/>
                </a:solidFill>
              </a:rPr>
              <a:t>Monitor progress in achieving results.</a:t>
            </a:r>
          </a:p>
          <a:p>
            <a:pPr marL="527050" indent="-457200" eaLnBrk="1" hangingPunct="1">
              <a:buClrTx/>
              <a:buFont typeface="+mj-lt"/>
              <a:buAutoNum type="arabicPeriod"/>
            </a:pPr>
            <a:r>
              <a:rPr lang="en-US" altLang="en-US" sz="2000" dirty="0">
                <a:solidFill>
                  <a:srgbClr val="000000"/>
                </a:solidFill>
              </a:rPr>
              <a:t>Make management and resource decisions based on such progress.</a:t>
            </a:r>
          </a:p>
          <a:p>
            <a:pPr eaLnBrk="1" hangingPunct="1">
              <a:buFont typeface="Wingdings" panose="05000000000000000000" pitchFamily="2" charset="2"/>
              <a:buNone/>
            </a:pPr>
            <a:endParaRPr lang="en-US" altLang="en-US" sz="2000" dirty="0"/>
          </a:p>
          <a:p>
            <a:pPr eaLnBrk="1" hangingPunct="1">
              <a:buFont typeface="Wingdings" panose="05000000000000000000" pitchFamily="2" charset="2"/>
              <a:buNone/>
            </a:pPr>
            <a:endParaRPr lang="en-US" altLang="en-US" sz="2400" i="1" dirty="0"/>
          </a:p>
        </p:txBody>
      </p:sp>
      <p:sp>
        <p:nvSpPr>
          <p:cNvPr id="4" name="Content Placeholder 3"/>
          <p:cNvSpPr>
            <a:spLocks noGrp="1"/>
          </p:cNvSpPr>
          <p:nvPr>
            <p:ph sz="quarter" idx="14"/>
          </p:nvPr>
        </p:nvSpPr>
        <p:spPr>
          <a:xfrm>
            <a:off x="4267200" y="2286000"/>
            <a:ext cx="3886200" cy="3493008"/>
          </a:xfrm>
        </p:spPr>
        <p:txBody>
          <a:bodyPr/>
          <a:lstStyle/>
          <a:p>
            <a:r>
              <a:rPr lang="en-US" sz="1400" b="1" dirty="0">
                <a:solidFill>
                  <a:srgbClr val="000000"/>
                </a:solidFill>
              </a:rPr>
              <a:t>Strategic goals </a:t>
            </a:r>
            <a:r>
              <a:rPr lang="en-US" sz="1400" dirty="0">
                <a:solidFill>
                  <a:srgbClr val="000000"/>
                </a:solidFill>
              </a:rPr>
              <a:t>should reflect the broad, long-term outcomes the agency aspires to achieve by implementing its mission. Strategic goals communicate the agency efforts to address national problems, needs, challenges, and opportunities on behalf of the American people</a:t>
            </a:r>
            <a:endParaRPr lang="en-US" sz="1400" b="1" dirty="0">
              <a:solidFill>
                <a:srgbClr val="000000"/>
              </a:solidFill>
            </a:endParaRPr>
          </a:p>
          <a:p>
            <a:r>
              <a:rPr lang="en-US" sz="1400" b="1" dirty="0">
                <a:solidFill>
                  <a:srgbClr val="000000"/>
                </a:solidFill>
              </a:rPr>
              <a:t>Strategic objectives </a:t>
            </a:r>
            <a:r>
              <a:rPr lang="en-US" sz="1400" dirty="0">
                <a:solidFill>
                  <a:srgbClr val="000000"/>
                </a:solidFill>
              </a:rPr>
              <a:t>reflect the outcome or management impact the agency is trying to achieve and generally include the agency’s role. </a:t>
            </a:r>
          </a:p>
          <a:p>
            <a:r>
              <a:rPr lang="en-US" sz="1400" dirty="0">
                <a:solidFill>
                  <a:srgbClr val="000000"/>
                </a:solidFill>
              </a:rPr>
              <a:t>They express more specifically the results or direction the agency will work to achieve in order to make progress on its mission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solidFill>
                  <a:srgbClr val="2F2B20"/>
                </a:solidFill>
              </a:rPr>
              <a:t>OMB Guidance 230.1 </a:t>
            </a:r>
            <a:br>
              <a:rPr lang="en-US" sz="2800" dirty="0">
                <a:solidFill>
                  <a:srgbClr val="2F2B20"/>
                </a:solidFill>
              </a:rPr>
            </a:br>
            <a:r>
              <a:rPr lang="en-US" sz="2800" dirty="0">
                <a:solidFill>
                  <a:srgbClr val="2F2B20"/>
                </a:solidFill>
              </a:rPr>
              <a:t>What is an agency Strategic Plan?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000000"/>
                </a:solidFill>
              </a:rPr>
              <a:t>The GPRA Modernization Act (2010) aligns strategic planning with the beginning of each new term of an Administration, requiring every federal agency to produce a new Strategic Plan by the first Monday in February following the year in which the term of the president commences. </a:t>
            </a:r>
          </a:p>
          <a:p>
            <a:pPr marL="0" indent="0">
              <a:buNone/>
            </a:pPr>
            <a:endParaRPr lang="en-US" dirty="0">
              <a:solidFill>
                <a:srgbClr val="000000"/>
              </a:solidFill>
            </a:endParaRPr>
          </a:p>
          <a:p>
            <a:pPr marL="0" indent="0">
              <a:buNone/>
            </a:pPr>
            <a:r>
              <a:rPr lang="en-US" dirty="0">
                <a:solidFill>
                  <a:srgbClr val="000000"/>
                </a:solidFill>
              </a:rPr>
              <a:t>The Strategic Plan, therefore, presents the long-term objectives an agency hopes to accomplish at the beginning of each new term of an Administration by describing: </a:t>
            </a:r>
          </a:p>
          <a:p>
            <a:r>
              <a:rPr lang="en-US" dirty="0">
                <a:solidFill>
                  <a:srgbClr val="000000"/>
                </a:solidFill>
              </a:rPr>
              <a:t>general and long-term goals the agency aims to achieve </a:t>
            </a:r>
          </a:p>
          <a:p>
            <a:r>
              <a:rPr lang="en-US" dirty="0">
                <a:solidFill>
                  <a:srgbClr val="000000"/>
                </a:solidFill>
              </a:rPr>
              <a:t>what actions the agency will take to realize those goals</a:t>
            </a:r>
          </a:p>
          <a:p>
            <a:r>
              <a:rPr lang="en-US" dirty="0">
                <a:solidFill>
                  <a:srgbClr val="000000"/>
                </a:solidFill>
              </a:rPr>
              <a:t>how the agency will deal with challenges and risks that may hinder achieving results.</a:t>
            </a:r>
          </a:p>
        </p:txBody>
      </p:sp>
    </p:spTree>
    <p:extLst>
      <p:ext uri="{BB962C8B-B14F-4D97-AF65-F5344CB8AC3E}">
        <p14:creationId xmlns:p14="http://schemas.microsoft.com/office/powerpoint/2010/main" val="3363183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66800" y="838200"/>
            <a:ext cx="6705600" cy="838200"/>
          </a:xfrm>
          <a:solidFill>
            <a:srgbClr val="BEDEF3"/>
          </a:solidFill>
        </p:spPr>
        <p:txBody>
          <a:bodyPr anchor="ctr"/>
          <a:lstStyle/>
          <a:p>
            <a:pPr algn="ctr"/>
            <a:r>
              <a:rPr lang="en-US" dirty="0">
                <a:solidFill>
                  <a:srgbClr val="2F2B20"/>
                </a:solidFill>
                <a:latin typeface="Candara" pitchFamily="34" charset="0"/>
              </a:rPr>
              <a:t>Evaluations</a:t>
            </a:r>
          </a:p>
        </p:txBody>
      </p:sp>
      <p:sp>
        <p:nvSpPr>
          <p:cNvPr id="3" name="Content Placeholder 2"/>
          <p:cNvSpPr>
            <a:spLocks noGrp="1"/>
          </p:cNvSpPr>
          <p:nvPr>
            <p:ph idx="1"/>
          </p:nvPr>
        </p:nvSpPr>
        <p:spPr>
          <a:xfrm>
            <a:off x="1042988" y="1828800"/>
            <a:ext cx="6729412" cy="4003675"/>
          </a:xfrm>
          <a:solidFill>
            <a:schemeClr val="bg2">
              <a:lumMod val="60000"/>
              <a:lumOff val="40000"/>
            </a:schemeClr>
          </a:solidFill>
          <a:ln>
            <a:solidFill>
              <a:srgbClr val="CC9900"/>
            </a:solidFill>
          </a:ln>
        </p:spPr>
        <p:txBody>
          <a:bodyPr rtlCol="0">
            <a:normAutofit/>
          </a:bodyPr>
          <a:lstStyle/>
          <a:p>
            <a:pPr marL="354330" indent="-285750" fontAlgn="auto">
              <a:spcAft>
                <a:spcPts val="0"/>
              </a:spcAft>
              <a:defRPr/>
            </a:pPr>
            <a:endParaRPr lang="en-US" sz="1800" dirty="0">
              <a:solidFill>
                <a:schemeClr val="tx1"/>
              </a:solidFill>
            </a:endParaRPr>
          </a:p>
          <a:p>
            <a:pPr marL="354330" indent="-285750" fontAlgn="auto">
              <a:spcAft>
                <a:spcPts val="0"/>
              </a:spcAft>
              <a:defRPr/>
            </a:pPr>
            <a:endParaRPr lang="en-US" sz="1800" dirty="0">
              <a:solidFill>
                <a:schemeClr val="tx1"/>
              </a:solidFill>
            </a:endParaRPr>
          </a:p>
          <a:p>
            <a:pPr marL="354330" indent="-285750" fontAlgn="auto">
              <a:spcAft>
                <a:spcPts val="0"/>
              </a:spcAft>
              <a:defRPr/>
            </a:pPr>
            <a:r>
              <a:rPr lang="en-US" sz="1800" dirty="0">
                <a:solidFill>
                  <a:schemeClr val="tx1"/>
                </a:solidFill>
              </a:rPr>
              <a:t>Evaluations take place within the discipline or paradigm in which they are conducted.    </a:t>
            </a:r>
          </a:p>
          <a:p>
            <a:pPr marL="354330" indent="-285750" fontAlgn="auto">
              <a:spcAft>
                <a:spcPts val="0"/>
              </a:spcAft>
              <a:defRPr/>
            </a:pPr>
            <a:endParaRPr lang="en-US" sz="1800" dirty="0">
              <a:solidFill>
                <a:schemeClr val="tx1"/>
              </a:solidFill>
            </a:endParaRPr>
          </a:p>
          <a:p>
            <a:pPr marL="354330" indent="-285750" fontAlgn="auto">
              <a:spcAft>
                <a:spcPts val="0"/>
              </a:spcAft>
              <a:defRPr/>
            </a:pPr>
            <a:r>
              <a:rPr lang="en-US" sz="1800" dirty="0">
                <a:solidFill>
                  <a:schemeClr val="tx1"/>
                </a:solidFill>
              </a:rPr>
              <a:t>These paradigms can vary widely.</a:t>
            </a:r>
          </a:p>
          <a:p>
            <a:pPr marL="354330" indent="-285750" fontAlgn="auto">
              <a:spcAft>
                <a:spcPts val="0"/>
              </a:spcAft>
              <a:defRPr/>
            </a:pPr>
            <a:endParaRPr lang="en-US" sz="1800" dirty="0">
              <a:solidFill>
                <a:schemeClr val="tx1"/>
              </a:solidFill>
            </a:endParaRPr>
          </a:p>
          <a:p>
            <a:pPr marL="354330" indent="-285750" fontAlgn="auto">
              <a:spcAft>
                <a:spcPts val="0"/>
              </a:spcAft>
              <a:defRPr/>
            </a:pPr>
            <a:r>
              <a:rPr lang="en-US" sz="1800" dirty="0">
                <a:solidFill>
                  <a:schemeClr val="tx1"/>
                </a:solidFill>
              </a:rPr>
              <a:t>The standards, however, must reflect the fundamental questions that must be answered of any program.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2988" y="1027113"/>
            <a:ext cx="7024687" cy="496887"/>
          </a:xfrm>
        </p:spPr>
        <p:txBody>
          <a:bodyPr/>
          <a:lstStyle/>
          <a:p>
            <a:pPr algn="ctr"/>
            <a:r>
              <a:rPr lang="en-US" sz="2400" dirty="0">
                <a:solidFill>
                  <a:srgbClr val="2F2B20"/>
                </a:solidFill>
              </a:rPr>
              <a:t>Strategic Goals &amp; Objectives – GPRA Style </a:t>
            </a:r>
          </a:p>
        </p:txBody>
      </p:sp>
      <p:pic>
        <p:nvPicPr>
          <p:cNvPr id="2051"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643770" y="2324100"/>
            <a:ext cx="5575472" cy="35083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176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705600" cy="685800"/>
          </a:xfrm>
          <a:solidFill>
            <a:srgbClr val="BEDEF3"/>
          </a:solidFill>
        </p:spPr>
        <p:txBody>
          <a:bodyPr rtlCol="0">
            <a:normAutofit fontScale="90000"/>
          </a:bodyPr>
          <a:lstStyle/>
          <a:p>
            <a:pPr algn="ctr" fontAlgn="auto">
              <a:spcAft>
                <a:spcPts val="0"/>
              </a:spcAft>
              <a:defRPr/>
            </a:pPr>
            <a:r>
              <a:rPr lang="en-US" dirty="0">
                <a:solidFill>
                  <a:srgbClr val="2F2B20"/>
                </a:solidFill>
              </a:rPr>
              <a:t>What Auditors Do</a:t>
            </a:r>
          </a:p>
        </p:txBody>
      </p:sp>
      <p:sp>
        <p:nvSpPr>
          <p:cNvPr id="3" name="Content Placeholder 2"/>
          <p:cNvSpPr>
            <a:spLocks noGrp="1"/>
          </p:cNvSpPr>
          <p:nvPr>
            <p:ph idx="1"/>
          </p:nvPr>
        </p:nvSpPr>
        <p:spPr>
          <a:xfrm>
            <a:off x="1066800" y="1600200"/>
            <a:ext cx="6729413" cy="4003675"/>
          </a:xfrm>
          <a:solidFill>
            <a:schemeClr val="bg2">
              <a:lumMod val="60000"/>
              <a:lumOff val="40000"/>
            </a:schemeClr>
          </a:solidFill>
          <a:ln>
            <a:solidFill>
              <a:srgbClr val="CC9900"/>
            </a:solidFill>
          </a:ln>
        </p:spPr>
        <p:txBody>
          <a:bodyPr rtlCol="0">
            <a:normAutofit/>
          </a:bodyPr>
          <a:lstStyle/>
          <a:p>
            <a:pPr marL="354330" indent="-285750" fontAlgn="auto">
              <a:spcAft>
                <a:spcPts val="0"/>
              </a:spcAft>
              <a:defRPr/>
            </a:pPr>
            <a:r>
              <a:rPr lang="en-US" sz="1800" dirty="0">
                <a:solidFill>
                  <a:schemeClr val="tx1"/>
                </a:solidFill>
              </a:rPr>
              <a:t>Organizations have auditors whose basic task is to certify that financial accounts are correct.  </a:t>
            </a:r>
          </a:p>
          <a:p>
            <a:pPr marL="354330" indent="-285750" fontAlgn="auto">
              <a:spcAft>
                <a:spcPts val="0"/>
              </a:spcAft>
              <a:defRPr/>
            </a:pPr>
            <a:r>
              <a:rPr lang="en-US" sz="1800" dirty="0">
                <a:solidFill>
                  <a:schemeClr val="tx1"/>
                </a:solidFill>
              </a:rPr>
              <a:t>New applications of auditing have evolved beyond this traditional meaning. Thus it is possible to have:</a:t>
            </a:r>
          </a:p>
          <a:p>
            <a:pPr marL="365760" lvl="1" indent="0" fontAlgn="auto">
              <a:spcAft>
                <a:spcPts val="0"/>
              </a:spcAft>
              <a:buFont typeface="Arial" pitchFamily="34" charset="0"/>
              <a:buChar char="•"/>
              <a:defRPr/>
            </a:pPr>
            <a:endParaRPr lang="en-US" sz="1600" dirty="0">
              <a:solidFill>
                <a:schemeClr val="tx1"/>
              </a:solidFill>
              <a:latin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endParaRPr>
          </a:p>
        </p:txBody>
      </p:sp>
      <p:graphicFrame>
        <p:nvGraphicFramePr>
          <p:cNvPr id="4" name="Diagram 3"/>
          <p:cNvGraphicFramePr/>
          <p:nvPr/>
        </p:nvGraphicFramePr>
        <p:xfrm>
          <a:off x="1524000" y="2895600"/>
          <a:ext cx="60960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66800" y="838200"/>
            <a:ext cx="6705600" cy="838200"/>
          </a:xfrm>
          <a:solidFill>
            <a:srgbClr val="BEDEF3"/>
          </a:solidFill>
        </p:spPr>
        <p:txBody>
          <a:bodyPr/>
          <a:lstStyle/>
          <a:p>
            <a:pPr algn="ctr"/>
            <a:r>
              <a:rPr lang="en-US" sz="3600" dirty="0">
                <a:solidFill>
                  <a:srgbClr val="2F2B20"/>
                </a:solidFill>
              </a:rPr>
              <a:t>Auditing and Accounting</a:t>
            </a:r>
          </a:p>
        </p:txBody>
      </p:sp>
      <p:sp>
        <p:nvSpPr>
          <p:cNvPr id="3" name="Content Placeholder 2"/>
          <p:cNvSpPr>
            <a:spLocks noGrp="1"/>
          </p:cNvSpPr>
          <p:nvPr>
            <p:ph idx="1"/>
          </p:nvPr>
        </p:nvSpPr>
        <p:spPr>
          <a:xfrm>
            <a:off x="1042988" y="1828800"/>
            <a:ext cx="6729412" cy="4003675"/>
          </a:xfrm>
          <a:solidFill>
            <a:schemeClr val="bg2">
              <a:lumMod val="60000"/>
              <a:lumOff val="40000"/>
            </a:schemeClr>
          </a:solidFill>
          <a:ln>
            <a:solidFill>
              <a:srgbClr val="CC9900"/>
            </a:solidFill>
          </a:ln>
        </p:spPr>
        <p:txBody>
          <a:bodyPr rtlCol="0">
            <a:normAutofit/>
          </a:bodyPr>
          <a:lstStyle/>
          <a:p>
            <a:pPr marL="354330" indent="-285750" fontAlgn="auto">
              <a:spcAft>
                <a:spcPts val="0"/>
              </a:spcAft>
              <a:defRPr/>
            </a:pPr>
            <a:r>
              <a:rPr lang="en-US" sz="1800" dirty="0">
                <a:solidFill>
                  <a:schemeClr val="tx1"/>
                </a:solidFill>
              </a:rPr>
              <a:t>Auditing has become a major branch of the accounting profession. </a:t>
            </a:r>
          </a:p>
          <a:p>
            <a:pPr marL="354330" indent="-285750" fontAlgn="auto">
              <a:spcAft>
                <a:spcPts val="0"/>
              </a:spcAft>
              <a:defRPr/>
            </a:pPr>
            <a:endParaRPr lang="en-US" sz="1800" dirty="0">
              <a:solidFill>
                <a:schemeClr val="tx1"/>
              </a:solidFill>
            </a:endParaRPr>
          </a:p>
          <a:p>
            <a:pPr marL="354330" indent="-285750" fontAlgn="auto">
              <a:spcAft>
                <a:spcPts val="0"/>
              </a:spcAft>
              <a:defRPr/>
            </a:pPr>
            <a:r>
              <a:rPr lang="en-US" sz="1800" dirty="0">
                <a:solidFill>
                  <a:schemeClr val="tx1"/>
                </a:solidFill>
              </a:rPr>
              <a:t>Auditing remains the process of classifying, measuring, and interpreting financial transactions to provide management with information upon which to base economic decisions.  </a:t>
            </a:r>
          </a:p>
          <a:p>
            <a:pPr marL="354330" indent="-285750" fontAlgn="auto">
              <a:spcAft>
                <a:spcPts val="0"/>
              </a:spcAft>
              <a:defRPr/>
            </a:pPr>
            <a:endParaRPr lang="en-US" sz="1800" dirty="0">
              <a:solidFill>
                <a:schemeClr val="tx1"/>
              </a:solidFill>
            </a:endParaRPr>
          </a:p>
          <a:p>
            <a:pPr marL="354330" indent="-285750" fontAlgn="auto">
              <a:spcAft>
                <a:spcPts val="0"/>
              </a:spcAft>
              <a:defRPr/>
            </a:pPr>
            <a:r>
              <a:rPr lang="en-US" sz="1800" dirty="0">
                <a:solidFill>
                  <a:schemeClr val="tx1"/>
                </a:solidFill>
              </a:rPr>
              <a:t>Auditing continues to evolve with multiple applications that now include independent assessments of such things as environmental, social, and infrastructural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705600" cy="685800"/>
          </a:xfrm>
          <a:solidFill>
            <a:srgbClr val="BEDEF3"/>
          </a:solidFill>
        </p:spPr>
        <p:txBody>
          <a:bodyPr rtlCol="0">
            <a:normAutofit/>
          </a:bodyPr>
          <a:lstStyle/>
          <a:p>
            <a:pPr algn="ctr" fontAlgn="auto">
              <a:spcAft>
                <a:spcPts val="0"/>
              </a:spcAft>
              <a:defRPr/>
            </a:pPr>
            <a:r>
              <a:rPr lang="en-US" sz="2400" dirty="0">
                <a:solidFill>
                  <a:srgbClr val="2F2B20"/>
                </a:solidFill>
              </a:rPr>
              <a:t>Auditing in the Federal Sector</a:t>
            </a:r>
          </a:p>
        </p:txBody>
      </p:sp>
      <p:sp>
        <p:nvSpPr>
          <p:cNvPr id="3" name="Content Placeholder 2"/>
          <p:cNvSpPr>
            <a:spLocks noGrp="1"/>
          </p:cNvSpPr>
          <p:nvPr>
            <p:ph idx="1"/>
          </p:nvPr>
        </p:nvSpPr>
        <p:spPr>
          <a:xfrm>
            <a:off x="1066800" y="1524000"/>
            <a:ext cx="6729412" cy="4232275"/>
          </a:xfrm>
          <a:solidFill>
            <a:schemeClr val="bg2">
              <a:lumMod val="60000"/>
              <a:lumOff val="40000"/>
            </a:schemeClr>
          </a:solidFill>
          <a:ln>
            <a:solidFill>
              <a:srgbClr val="CC9900"/>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rPr>
              <a:t>Auditing the federal in the federal is the responsibility of the General Accounting Office.  Established in 1921, the GAO serves as a support agency to audit federal government expenditures and assist the Congress in its legislative oversight responsibilities.  A comprehensive audit program under the GAO should include the following 3 types of audits. </a:t>
            </a:r>
          </a:p>
        </p:txBody>
      </p:sp>
      <p:graphicFrame>
        <p:nvGraphicFramePr>
          <p:cNvPr id="5" name="Diagram 4"/>
          <p:cNvGraphicFramePr/>
          <p:nvPr/>
        </p:nvGraphicFramePr>
        <p:xfrm>
          <a:off x="1524000" y="3505200"/>
          <a:ext cx="60960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66800" y="838200"/>
            <a:ext cx="6705600" cy="838200"/>
          </a:xfrm>
          <a:solidFill>
            <a:srgbClr val="BEDEF3"/>
          </a:solidFill>
        </p:spPr>
        <p:txBody>
          <a:bodyPr/>
          <a:lstStyle/>
          <a:p>
            <a:pPr algn="ctr"/>
            <a:r>
              <a:rPr lang="en-US" sz="2800" dirty="0">
                <a:solidFill>
                  <a:srgbClr val="2F2B20"/>
                </a:solidFill>
                <a:latin typeface="Candara" pitchFamily="34" charset="0"/>
              </a:rPr>
              <a:t>Auditing Evolving &amp; Auditor Independence</a:t>
            </a:r>
          </a:p>
        </p:txBody>
      </p:sp>
      <p:sp>
        <p:nvSpPr>
          <p:cNvPr id="3" name="Content Placeholder 2"/>
          <p:cNvSpPr>
            <a:spLocks noGrp="1"/>
          </p:cNvSpPr>
          <p:nvPr>
            <p:ph idx="1"/>
          </p:nvPr>
        </p:nvSpPr>
        <p:spPr>
          <a:xfrm>
            <a:off x="1066800" y="1752600"/>
            <a:ext cx="6729413" cy="4003675"/>
          </a:xfrm>
          <a:solidFill>
            <a:schemeClr val="bg2">
              <a:lumMod val="60000"/>
              <a:lumOff val="40000"/>
            </a:schemeClr>
          </a:solidFill>
          <a:ln>
            <a:solidFill>
              <a:srgbClr val="CC9900"/>
            </a:solidFill>
          </a:ln>
        </p:spPr>
        <p:txBody>
          <a:bodyPr rtlCol="0">
            <a:normAutofit/>
          </a:bodyPr>
          <a:lstStyle/>
          <a:p>
            <a:pPr marL="354330" indent="-285750" fontAlgn="auto">
              <a:spcAft>
                <a:spcPts val="0"/>
              </a:spcAft>
              <a:defRPr/>
            </a:pPr>
            <a:r>
              <a:rPr lang="en-US" sz="1800" dirty="0">
                <a:solidFill>
                  <a:schemeClr val="tx1"/>
                </a:solidFill>
              </a:rPr>
              <a:t>Criteria have been developed to ensure that the auditor stands independent of the organizations they are auditing.</a:t>
            </a:r>
          </a:p>
          <a:p>
            <a:pPr marL="354330" indent="-285750" fontAlgn="auto">
              <a:spcAft>
                <a:spcPts val="0"/>
              </a:spcAft>
              <a:defRPr/>
            </a:pPr>
            <a:r>
              <a:rPr lang="en-US" sz="1800" dirty="0">
                <a:solidFill>
                  <a:schemeClr val="tx1"/>
                </a:solidFill>
              </a:rPr>
              <a:t>These criteria for auditors include a location in the bureaucracy outside of management, a high reporting line for the audit results.</a:t>
            </a:r>
          </a:p>
          <a:p>
            <a:pPr marL="354330" indent="-285750" fontAlgn="auto">
              <a:spcAft>
                <a:spcPts val="0"/>
              </a:spcAft>
              <a:defRPr/>
            </a:pPr>
            <a:r>
              <a:rPr lang="en-US" sz="1800" dirty="0">
                <a:solidFill>
                  <a:schemeClr val="tx1"/>
                </a:solidFill>
              </a:rPr>
              <a:t>In 1978 The Inspector General Act created 12 IGs to do internal audits and reviews of agency operations and processes. Currently there are over 70 IG offices in the federal government.</a:t>
            </a:r>
          </a:p>
          <a:p>
            <a:pPr marL="354330" indent="-285750" fontAlgn="auto">
              <a:spcAft>
                <a:spcPts val="0"/>
              </a:spcAft>
              <a:defRPr/>
            </a:pPr>
            <a:r>
              <a:rPr lang="en-US" sz="1800" dirty="0">
                <a:solidFill>
                  <a:schemeClr val="tx1"/>
                </a:solidFill>
              </a:rPr>
              <a:t>In 2004 – The GAO changed its name to Government Accountability Office.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705600" cy="1066800"/>
          </a:xfrm>
          <a:solidFill>
            <a:srgbClr val="BEDEF3"/>
          </a:solidFill>
        </p:spPr>
        <p:txBody>
          <a:bodyPr rtlCol="0">
            <a:normAutofit fontScale="90000"/>
          </a:bodyPr>
          <a:lstStyle/>
          <a:p>
            <a:pPr algn="ctr" fontAlgn="auto">
              <a:spcAft>
                <a:spcPts val="0"/>
              </a:spcAft>
              <a:defRPr/>
            </a:pPr>
            <a:r>
              <a:rPr lang="en-US" dirty="0">
                <a:solidFill>
                  <a:srgbClr val="2F2B20"/>
                </a:solidFill>
              </a:rPr>
              <a:t>Program Evaluation and Policy Analysis</a:t>
            </a:r>
          </a:p>
        </p:txBody>
      </p:sp>
      <p:sp>
        <p:nvSpPr>
          <p:cNvPr id="22530" name="Content Placeholder 2"/>
          <p:cNvSpPr>
            <a:spLocks noGrp="1"/>
          </p:cNvSpPr>
          <p:nvPr>
            <p:ph idx="1"/>
          </p:nvPr>
        </p:nvSpPr>
        <p:spPr>
          <a:xfrm>
            <a:off x="1042988" y="1828800"/>
            <a:ext cx="6729412" cy="4003675"/>
          </a:xfrm>
          <a:solidFill>
            <a:schemeClr val="bg2"/>
          </a:solidFill>
          <a:ln>
            <a:solidFill>
              <a:srgbClr val="CC9900"/>
            </a:solidFill>
          </a:ln>
        </p:spPr>
        <p:txBody>
          <a:bodyPr/>
          <a:lstStyle/>
          <a:p>
            <a:pPr marL="68263" indent="0">
              <a:buFont typeface="Wingdings 2" pitchFamily="18" charset="2"/>
              <a:buNone/>
            </a:pPr>
            <a:r>
              <a:rPr lang="en-US" sz="1800" dirty="0">
                <a:solidFill>
                  <a:schemeClr val="tx1"/>
                </a:solidFill>
              </a:rPr>
              <a:t>Program Evaluation and Policy Analysis are often confused.  They are not the same:</a:t>
            </a:r>
          </a:p>
          <a:p>
            <a:pPr marL="68263" indent="0">
              <a:buFont typeface="Wingdings 2" pitchFamily="18" charset="2"/>
              <a:buNone/>
            </a:pPr>
            <a:endParaRPr lang="en-US" sz="1800" dirty="0">
              <a:solidFill>
                <a:schemeClr val="tx1"/>
              </a:solidFill>
              <a:latin typeface="Calibri" pitchFamily="34" charset="0"/>
            </a:endParaRPr>
          </a:p>
        </p:txBody>
      </p:sp>
      <p:graphicFrame>
        <p:nvGraphicFramePr>
          <p:cNvPr id="5" name="Diagram 4"/>
          <p:cNvGraphicFramePr/>
          <p:nvPr>
            <p:extLst>
              <p:ext uri="{D42A27DB-BD31-4B8C-83A1-F6EECF244321}">
                <p14:modId xmlns:p14="http://schemas.microsoft.com/office/powerpoint/2010/main" val="522046785"/>
              </p:ext>
            </p:extLst>
          </p:nvPr>
        </p:nvGraphicFramePr>
        <p:xfrm>
          <a:off x="1524000" y="24384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D02DD489-2C71-124C-B46B-FD578454D555}"/>
              </a:ext>
            </a:extLst>
          </p:cNvPr>
          <p:cNvSpPr>
            <a:spLocks noGrp="1" noChangeArrowheads="1"/>
          </p:cNvSpPr>
          <p:nvPr>
            <p:ph type="title"/>
          </p:nvPr>
        </p:nvSpPr>
        <p:spPr>
          <a:xfrm>
            <a:off x="919162" y="609600"/>
            <a:ext cx="7024687" cy="1143000"/>
          </a:xfrm>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rPr>
              <a:t>The Politics of Policy Analysis</a:t>
            </a:r>
          </a:p>
        </p:txBody>
      </p:sp>
      <p:sp>
        <p:nvSpPr>
          <p:cNvPr id="282627" name="Rectangle 3">
            <a:extLst>
              <a:ext uri="{FF2B5EF4-FFF2-40B4-BE49-F238E27FC236}">
                <a16:creationId xmlns:a16="http://schemas.microsoft.com/office/drawing/2014/main" id="{EE6C8F86-7E7C-7E42-A621-A7703059490B}"/>
              </a:ext>
            </a:extLst>
          </p:cNvPr>
          <p:cNvSpPr>
            <a:spLocks noGrp="1" noChangeArrowheads="1"/>
          </p:cNvSpPr>
          <p:nvPr>
            <p:ph type="body" idx="1"/>
          </p:nvPr>
        </p:nvSpPr>
        <p:spPr>
          <a:xfrm>
            <a:off x="919162" y="1905000"/>
            <a:ext cx="6777037" cy="4495800"/>
          </a:xfrm>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marL="68263" indent="0">
              <a:buNone/>
            </a:pPr>
            <a:r>
              <a:rPr lang="en-US" altLang="en-US" sz="1800" dirty="0">
                <a:solidFill>
                  <a:schemeClr val="tx1"/>
                </a:solidFill>
              </a:rPr>
              <a:t>Policy analysis can be defined simply an estimate of what would happen if some governmental procedure were changed.</a:t>
            </a:r>
          </a:p>
          <a:p>
            <a:pPr marL="68263" indent="0">
              <a:buNone/>
            </a:pPr>
            <a:endParaRPr lang="en-US" altLang="en-US" sz="1800" dirty="0">
              <a:solidFill>
                <a:schemeClr val="tx1"/>
              </a:solidFill>
            </a:endParaRPr>
          </a:p>
          <a:p>
            <a:pPr marL="68263" indent="0">
              <a:buNone/>
            </a:pPr>
            <a:r>
              <a:rPr lang="en-US" altLang="en-US" sz="1800" dirty="0">
                <a:solidFill>
                  <a:schemeClr val="tx1"/>
                </a:solidFill>
              </a:rPr>
              <a:t>For the most part, policy analysis is a discretionary commodity.  </a:t>
            </a:r>
          </a:p>
          <a:p>
            <a:pPr marL="68263" indent="0">
              <a:buNone/>
            </a:pPr>
            <a:endParaRPr lang="en-US" altLang="en-US" sz="1800" dirty="0">
              <a:solidFill>
                <a:schemeClr val="tx1"/>
              </a:solidFill>
            </a:endParaRPr>
          </a:p>
          <a:p>
            <a:pPr marL="68263" indent="0">
              <a:buNone/>
            </a:pPr>
            <a:r>
              <a:rPr lang="en-US" altLang="en-US" sz="1800" dirty="0">
                <a:solidFill>
                  <a:schemeClr val="tx1"/>
                </a:solidFill>
              </a:rPr>
              <a:t>Some political executives like a lot of it. </a:t>
            </a:r>
          </a:p>
          <a:p>
            <a:pPr marL="68263" indent="0">
              <a:buNone/>
            </a:pPr>
            <a:endParaRPr lang="en-US" altLang="en-US" sz="1800" dirty="0">
              <a:solidFill>
                <a:schemeClr val="tx1"/>
              </a:solidFill>
            </a:endParaRPr>
          </a:p>
          <a:p>
            <a:pPr marL="68263" indent="0">
              <a:buNone/>
            </a:pPr>
            <a:r>
              <a:rPr lang="en-US" altLang="en-US" sz="1800" dirty="0">
                <a:solidFill>
                  <a:schemeClr val="tx1"/>
                </a:solidFill>
              </a:rPr>
              <a:t>The theoretical model of policy analysis uses review and evaluation of factual information provided by totally objective, apolitical, expert professionals to provide a firmer basis for political actions.</a:t>
            </a:r>
          </a:p>
          <a:p>
            <a:pPr marL="68263" indent="0">
              <a:buNone/>
            </a:pPr>
            <a:r>
              <a:rPr lang="en-US" altLang="en-US" sz="1800" dirty="0">
                <a:solidFill>
                  <a:schemeClr val="tx1"/>
                </a:solidFill>
              </a:rPr>
              <a:t> </a:t>
            </a:r>
          </a:p>
        </p:txBody>
      </p:sp>
    </p:spTree>
    <p:extLst>
      <p:ext uri="{BB962C8B-B14F-4D97-AF65-F5344CB8AC3E}">
        <p14:creationId xmlns:p14="http://schemas.microsoft.com/office/powerpoint/2010/main" val="3684190074"/>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D02DD489-2C71-124C-B46B-FD578454D555}"/>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ctr" fontAlgn="auto">
              <a:spcAft>
                <a:spcPts val="0"/>
              </a:spcAft>
            </a:pPr>
            <a:r>
              <a:rPr lang="en-US" altLang="en-US" dirty="0">
                <a:solidFill>
                  <a:srgbClr val="2F2B20"/>
                </a:solidFill>
              </a:rPr>
              <a:t>The Politics of Policy Analysis</a:t>
            </a:r>
          </a:p>
        </p:txBody>
      </p:sp>
      <p:sp>
        <p:nvSpPr>
          <p:cNvPr id="282627" name="Rectangle 3">
            <a:extLst>
              <a:ext uri="{FF2B5EF4-FFF2-40B4-BE49-F238E27FC236}">
                <a16:creationId xmlns:a16="http://schemas.microsoft.com/office/drawing/2014/main" id="{EE6C8F86-7E7C-7E42-A621-A7703059490B}"/>
              </a:ext>
            </a:extLst>
          </p:cNvPr>
          <p:cNvSpPr>
            <a:spLocks noGrp="1" noChangeArrowheads="1"/>
          </p:cNvSpPr>
          <p:nvPr>
            <p:ph type="body" idx="1"/>
          </p:nvPr>
        </p:nvSpPr>
        <p:spPr>
          <a:solidFill>
            <a:schemeClr val="bg2"/>
          </a:solidFill>
          <a:ln w="9525">
            <a:solidFill>
              <a:srgbClr val="CC9900"/>
            </a:solidFill>
            <a:miter lim="800000"/>
            <a:headEnd/>
            <a:tailEnd/>
          </a:ln>
        </p:spPr>
        <p:txBody>
          <a:bodyPr vert="horz" wrap="square" lIns="91440" tIns="45720" rIns="91440" bIns="45720" numCol="1" anchor="t" anchorCtr="0" compatLnSpc="1">
            <a:prstTxWarp prst="textNoShape">
              <a:avLst/>
            </a:prstTxWarp>
          </a:bodyPr>
          <a:lstStyle/>
          <a:p>
            <a:pPr marL="68263" indent="0" eaLnBrk="1" hangingPunct="1">
              <a:buNone/>
            </a:pPr>
            <a:r>
              <a:rPr lang="en-US" altLang="en-US" sz="1800" dirty="0">
                <a:solidFill>
                  <a:schemeClr val="tx1"/>
                </a:solidFill>
              </a:rPr>
              <a:t>After a decision is made, the time comes to close ranks, cease internal debate, and provide a united front on the wisdom of the decision, with the policy analysts prudently keeping their opinions to themselves.</a:t>
            </a:r>
          </a:p>
          <a:p>
            <a:pPr marL="68263" indent="0" eaLnBrk="1" hangingPunct="1">
              <a:buNone/>
            </a:pPr>
            <a:endParaRPr lang="en-US" altLang="en-US" sz="1800" dirty="0">
              <a:solidFill>
                <a:schemeClr val="tx1"/>
              </a:solidFill>
            </a:endParaRPr>
          </a:p>
          <a:p>
            <a:pPr marL="68263" indent="0" eaLnBrk="1" hangingPunct="1">
              <a:buNone/>
            </a:pPr>
            <a:r>
              <a:rPr lang="en-US" altLang="en-US" sz="1800" dirty="0">
                <a:solidFill>
                  <a:schemeClr val="tx1"/>
                </a:solidFill>
              </a:rPr>
              <a:t>There are two judges for the suitability of a politician’s decisions: the press and the public </a:t>
            </a:r>
          </a:p>
        </p:txBody>
      </p:sp>
    </p:spTree>
    <p:extLst>
      <p:ext uri="{BB962C8B-B14F-4D97-AF65-F5344CB8AC3E}">
        <p14:creationId xmlns:p14="http://schemas.microsoft.com/office/powerpoint/2010/main" val="3132228945"/>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341</TotalTime>
  <Words>1638</Words>
  <Application>Microsoft Office PowerPoint</Application>
  <PresentationFormat>On-screen Show (4:3)</PresentationFormat>
  <Paragraphs>181</Paragraphs>
  <Slides>24</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Candara</vt:lpstr>
      <vt:lpstr>Century Gothic</vt:lpstr>
      <vt:lpstr>Impact</vt:lpstr>
      <vt:lpstr>Wingdings</vt:lpstr>
      <vt:lpstr>Wingdings 2</vt:lpstr>
      <vt:lpstr>Austin</vt:lpstr>
      <vt:lpstr>PowerPoint Presentation</vt:lpstr>
      <vt:lpstr>The Audit</vt:lpstr>
      <vt:lpstr>What Auditors Do</vt:lpstr>
      <vt:lpstr>Auditing and Accounting</vt:lpstr>
      <vt:lpstr>Auditing in the Federal Sector</vt:lpstr>
      <vt:lpstr>Auditing Evolving &amp; Auditor Independence</vt:lpstr>
      <vt:lpstr>Program Evaluation and Policy Analysis</vt:lpstr>
      <vt:lpstr>The Politics of Policy Analysis</vt:lpstr>
      <vt:lpstr>The Politics of Policy Analysis</vt:lpstr>
      <vt:lpstr>Characteristics of a Policy Analyst</vt:lpstr>
      <vt:lpstr>Characteristics of a Policy Analyst</vt:lpstr>
      <vt:lpstr>Program Evaluation &amp; Policy Analysis</vt:lpstr>
      <vt:lpstr>Program Evaluation &amp; Policy Analysis</vt:lpstr>
      <vt:lpstr>Evaluating Public Programs</vt:lpstr>
      <vt:lpstr>Evaluating Public Programs</vt:lpstr>
      <vt:lpstr>Meeting the Need for Evaluation</vt:lpstr>
      <vt:lpstr>Administrative Purposes for Evaluation</vt:lpstr>
      <vt:lpstr>Administrative Purposes for Evaluation</vt:lpstr>
      <vt:lpstr>Administrative Purposes for Evaluation</vt:lpstr>
      <vt:lpstr>Evaluation Metrics?</vt:lpstr>
      <vt:lpstr>  Budget and Performance Integration  “Breathing life into the promise of GPRA”</vt:lpstr>
      <vt:lpstr>OMB Guidance 230.1  What is an agency Strategic Plan? </vt:lpstr>
      <vt:lpstr>Evaluations</vt:lpstr>
      <vt:lpstr>Strategic Goals &amp; Objectives – GPRA Style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76</cp:revision>
  <dcterms:created xsi:type="dcterms:W3CDTF">2012-01-17T16:56:38Z</dcterms:created>
  <dcterms:modified xsi:type="dcterms:W3CDTF">2019-12-12T06:36:14Z</dcterms:modified>
</cp:coreProperties>
</file>