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75" r:id="rId2"/>
    <p:sldId id="259" r:id="rId3"/>
    <p:sldId id="612" r:id="rId4"/>
    <p:sldId id="603" r:id="rId5"/>
    <p:sldId id="604" r:id="rId6"/>
    <p:sldId id="605" r:id="rId7"/>
    <p:sldId id="606" r:id="rId8"/>
    <p:sldId id="613" r:id="rId9"/>
    <p:sldId id="614" r:id="rId10"/>
    <p:sldId id="260" r:id="rId11"/>
    <p:sldId id="619" r:id="rId12"/>
    <p:sldId id="261" r:id="rId13"/>
    <p:sldId id="262" r:id="rId14"/>
    <p:sldId id="266" r:id="rId15"/>
    <p:sldId id="269" r:id="rId16"/>
    <p:sldId id="264" r:id="rId17"/>
    <p:sldId id="267" r:id="rId18"/>
    <p:sldId id="615" r:id="rId19"/>
    <p:sldId id="268" r:id="rId20"/>
    <p:sldId id="27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EF3"/>
    <a:srgbClr val="FFEEB9"/>
    <a:srgbClr val="681417"/>
    <a:srgbClr val="59302D"/>
    <a:srgbClr val="85333F"/>
    <a:srgbClr val="FFE48F"/>
    <a:srgbClr val="77313B"/>
    <a:srgbClr val="8D391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396" autoAdjust="0"/>
  </p:normalViewPr>
  <p:slideViewPr>
    <p:cSldViewPr>
      <p:cViewPr varScale="1">
        <p:scale>
          <a:sx n="57" d="100"/>
          <a:sy n="57" d="100"/>
        </p:scale>
        <p:origin x="17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A3E1F-DAA9-436A-9FB2-1EEA7D1852B0}" type="doc">
      <dgm:prSet loTypeId="urn:microsoft.com/office/officeart/2005/8/layout/hList3" loCatId="list" qsTypeId="urn:microsoft.com/office/officeart/2005/8/quickstyle/simple1#24" qsCatId="simple" csTypeId="urn:microsoft.com/office/officeart/2005/8/colors/accent1_2#27" csCatId="accent1" phldr="1"/>
      <dgm:spPr/>
      <dgm:t>
        <a:bodyPr/>
        <a:lstStyle/>
        <a:p>
          <a:endParaRPr lang="en-US"/>
        </a:p>
      </dgm:t>
    </dgm:pt>
    <dgm:pt modelId="{09C30EA8-B749-4C29-8BB2-346776597500}">
      <dgm:prSet phldrT="[Text]" custT="1"/>
      <dgm:spPr>
        <a:solidFill>
          <a:srgbClr val="8D3917"/>
        </a:solidFill>
        <a:scene3d>
          <a:camera prst="orthographicFront"/>
          <a:lightRig rig="threePt" dir="t"/>
        </a:scene3d>
        <a:sp3d>
          <a:bevelT w="152400" h="50800" prst="softRound"/>
        </a:sp3d>
      </dgm:spPr>
      <dgm:t>
        <a:bodyPr/>
        <a:lstStyle/>
        <a:p>
          <a:r>
            <a:rPr lang="en-US" sz="3600" dirty="0">
              <a:ln>
                <a:solidFill>
                  <a:schemeClr val="accent2">
                    <a:lumMod val="75000"/>
                  </a:schemeClr>
                </a:solidFill>
              </a:ln>
            </a:rPr>
            <a:t>The Case for and Against AA</a:t>
          </a:r>
        </a:p>
      </dgm:t>
    </dgm:pt>
    <dgm:pt modelId="{A8A2080B-A1D4-40DB-B8B9-1850FD56F7ED}" type="parTrans" cxnId="{92C723FA-04A2-4579-BA26-1874609D0FD4}">
      <dgm:prSet/>
      <dgm:spPr/>
      <dgm:t>
        <a:bodyPr/>
        <a:lstStyle/>
        <a:p>
          <a:endParaRPr lang="en-US"/>
        </a:p>
      </dgm:t>
    </dgm:pt>
    <dgm:pt modelId="{8F0C6E0C-5DFD-439C-97BB-4E7106EDA7F3}" type="sibTrans" cxnId="{92C723FA-04A2-4579-BA26-1874609D0FD4}">
      <dgm:prSet/>
      <dgm:spPr/>
      <dgm:t>
        <a:bodyPr/>
        <a:lstStyle/>
        <a:p>
          <a:endParaRPr lang="en-US"/>
        </a:p>
      </dgm:t>
    </dgm:pt>
    <dgm:pt modelId="{DBFED6E5-D5CC-4AEC-8271-E57E64DB745B}">
      <dgm:prSet phldrT="[Text]"/>
      <dgm:spPr>
        <a:solidFill>
          <a:schemeClr val="accent5">
            <a:lumMod val="50000"/>
          </a:schemeClr>
        </a:solidFill>
        <a:scene3d>
          <a:camera prst="orthographicFront"/>
          <a:lightRig rig="threePt" dir="t"/>
        </a:scene3d>
        <a:sp3d>
          <a:bevelT w="152400" h="50800" prst="softRound"/>
        </a:sp3d>
      </dgm:spPr>
      <dgm:t>
        <a:bodyPr/>
        <a:lstStyle/>
        <a:p>
          <a:pPr algn="l"/>
          <a:r>
            <a:rPr lang="en-US" dirty="0"/>
            <a:t>Proponents say that AA, by bringing all segments of society into the mainstream elevates the moral consciousness of society. They claim that AA is not about hiring the unqualified,  or quotas and preferences.</a:t>
          </a:r>
        </a:p>
      </dgm:t>
    </dgm:pt>
    <dgm:pt modelId="{7C5014E8-F841-4C53-9B0A-31B6419D67B3}" type="parTrans" cxnId="{BB2AFE60-107E-46E4-ADA6-15BF155355B0}">
      <dgm:prSet/>
      <dgm:spPr/>
      <dgm:t>
        <a:bodyPr/>
        <a:lstStyle/>
        <a:p>
          <a:endParaRPr lang="en-US"/>
        </a:p>
      </dgm:t>
    </dgm:pt>
    <dgm:pt modelId="{5171667E-D5AC-43FA-94D4-C6837B0EE6A9}" type="sibTrans" cxnId="{BB2AFE60-107E-46E4-ADA6-15BF155355B0}">
      <dgm:prSet/>
      <dgm:spPr/>
      <dgm:t>
        <a:bodyPr/>
        <a:lstStyle/>
        <a:p>
          <a:endParaRPr lang="en-US"/>
        </a:p>
      </dgm:t>
    </dgm:pt>
    <dgm:pt modelId="{CE82A62E-3B6A-4862-983B-5615C127D367}">
      <dgm:prSet phldrT="[Text]"/>
      <dgm:spPr>
        <a:solidFill>
          <a:srgbClr val="8D3917"/>
        </a:solidFill>
        <a:scene3d>
          <a:camera prst="orthographicFront"/>
          <a:lightRig rig="threePt" dir="t"/>
        </a:scene3d>
        <a:sp3d>
          <a:bevelT w="152400" h="50800" prst="softRound"/>
        </a:sp3d>
      </dgm:spPr>
      <dgm:t>
        <a:bodyPr/>
        <a:lstStyle/>
        <a:p>
          <a:pPr algn="l"/>
          <a:r>
            <a:rPr lang="en-US" dirty="0"/>
            <a:t>Opponents say that “reverse discrimination trammels the rights of white males,” and that merit principles get set aside.  Some argue that compensatory benefits should be based on class not race.</a:t>
          </a:r>
        </a:p>
        <a:p>
          <a:pPr algn="l"/>
          <a:r>
            <a:rPr lang="en-US" dirty="0"/>
            <a:t>      </a:t>
          </a:r>
        </a:p>
      </dgm:t>
    </dgm:pt>
    <dgm:pt modelId="{0F72AB99-FFF6-4272-BE47-3B6DF04EE6A0}" type="parTrans" cxnId="{294D0631-4D9F-4D26-A6F8-D74D4D47538F}">
      <dgm:prSet/>
      <dgm:spPr/>
      <dgm:t>
        <a:bodyPr/>
        <a:lstStyle/>
        <a:p>
          <a:endParaRPr lang="en-US"/>
        </a:p>
      </dgm:t>
    </dgm:pt>
    <dgm:pt modelId="{AC021E56-BAF9-411E-BCDB-DE6AACB948E5}" type="sibTrans" cxnId="{294D0631-4D9F-4D26-A6F8-D74D4D47538F}">
      <dgm:prSet/>
      <dgm:spPr/>
      <dgm:t>
        <a:bodyPr/>
        <a:lstStyle/>
        <a:p>
          <a:endParaRPr lang="en-US"/>
        </a:p>
      </dgm:t>
    </dgm:pt>
    <dgm:pt modelId="{92409E1B-8AC8-4FB2-A77B-1D01B8869687}">
      <dgm:prSet/>
      <dgm:spPr>
        <a:solidFill>
          <a:srgbClr val="77313B"/>
        </a:solidFill>
        <a:scene3d>
          <a:camera prst="orthographicFront"/>
          <a:lightRig rig="threePt" dir="t"/>
        </a:scene3d>
        <a:sp3d>
          <a:bevelT w="152400" h="50800" prst="softRound"/>
        </a:sp3d>
      </dgm:spPr>
      <dgm:t>
        <a:bodyPr/>
        <a:lstStyle/>
        <a:p>
          <a:pPr algn="l"/>
          <a:r>
            <a:rPr lang="en-US" dirty="0"/>
            <a:t>Several states have reversed their AA policies following California’s Proposition 209, which prohibited public institutions from considering race, sex, or ethnicity in hiring. </a:t>
          </a:r>
        </a:p>
      </dgm:t>
    </dgm:pt>
    <dgm:pt modelId="{A8124B25-93A8-44C8-AA7A-33C5918E23F8}" type="parTrans" cxnId="{36F9937D-A7F9-4C1C-9742-9DAE583FA897}">
      <dgm:prSet/>
      <dgm:spPr/>
      <dgm:t>
        <a:bodyPr/>
        <a:lstStyle/>
        <a:p>
          <a:endParaRPr lang="en-US"/>
        </a:p>
      </dgm:t>
    </dgm:pt>
    <dgm:pt modelId="{EFE14456-6680-4989-A116-41383304AB9D}" type="sibTrans" cxnId="{36F9937D-A7F9-4C1C-9742-9DAE583FA897}">
      <dgm:prSet/>
      <dgm:spPr/>
      <dgm:t>
        <a:bodyPr/>
        <a:lstStyle/>
        <a:p>
          <a:endParaRPr lang="en-US"/>
        </a:p>
      </dgm:t>
    </dgm:pt>
    <dgm:pt modelId="{E543B243-6C5F-4D7F-A6E9-191DDC47D607}" type="pres">
      <dgm:prSet presAssocID="{BA2A3E1F-DAA9-436A-9FB2-1EEA7D1852B0}" presName="composite" presStyleCnt="0">
        <dgm:presLayoutVars>
          <dgm:chMax val="1"/>
          <dgm:dir/>
          <dgm:resizeHandles val="exact"/>
        </dgm:presLayoutVars>
      </dgm:prSet>
      <dgm:spPr/>
    </dgm:pt>
    <dgm:pt modelId="{18B33159-7E3C-44C7-B96A-EF43AA8FB589}" type="pres">
      <dgm:prSet presAssocID="{09C30EA8-B749-4C29-8BB2-346776597500}" presName="roof" presStyleLbl="dkBgShp" presStyleIdx="0" presStyleCnt="2"/>
      <dgm:spPr/>
    </dgm:pt>
    <dgm:pt modelId="{BAE393D7-8A33-4BA0-9443-068628EC95B5}" type="pres">
      <dgm:prSet presAssocID="{09C30EA8-B749-4C29-8BB2-346776597500}" presName="pillars" presStyleCnt="0"/>
      <dgm:spPr/>
    </dgm:pt>
    <dgm:pt modelId="{DC0ABD1C-085D-422D-926C-76DCEFEFD4C1}" type="pres">
      <dgm:prSet presAssocID="{09C30EA8-B749-4C29-8BB2-346776597500}" presName="pillar1" presStyleLbl="node1" presStyleIdx="0" presStyleCnt="3">
        <dgm:presLayoutVars>
          <dgm:bulletEnabled val="1"/>
        </dgm:presLayoutVars>
      </dgm:prSet>
      <dgm:spPr/>
    </dgm:pt>
    <dgm:pt modelId="{8F9EC7C5-5C2B-431E-9AD1-E232FA9BFE46}" type="pres">
      <dgm:prSet presAssocID="{CE82A62E-3B6A-4862-983B-5615C127D367}" presName="pillarX" presStyleLbl="node1" presStyleIdx="1" presStyleCnt="3">
        <dgm:presLayoutVars>
          <dgm:bulletEnabled val="1"/>
        </dgm:presLayoutVars>
      </dgm:prSet>
      <dgm:spPr/>
    </dgm:pt>
    <dgm:pt modelId="{82892335-116A-4A07-8609-31F2BE8F7A91}" type="pres">
      <dgm:prSet presAssocID="{92409E1B-8AC8-4FB2-A77B-1D01B8869687}" presName="pillarX" presStyleLbl="node1" presStyleIdx="2" presStyleCnt="3">
        <dgm:presLayoutVars>
          <dgm:bulletEnabled val="1"/>
        </dgm:presLayoutVars>
      </dgm:prSet>
      <dgm:spPr/>
    </dgm:pt>
    <dgm:pt modelId="{6498A692-B550-4CD7-BD73-8C92241CEC9A}" type="pres">
      <dgm:prSet presAssocID="{09C30EA8-B749-4C29-8BB2-346776597500}" presName="base" presStyleLbl="dkBgShp" presStyleIdx="1" presStyleCnt="2"/>
      <dgm:spPr/>
    </dgm:pt>
  </dgm:ptLst>
  <dgm:cxnLst>
    <dgm:cxn modelId="{DA00202C-D0AD-4396-90CB-E915335EEF20}" type="presOf" srcId="{92409E1B-8AC8-4FB2-A77B-1D01B8869687}" destId="{82892335-116A-4A07-8609-31F2BE8F7A91}" srcOrd="0" destOrd="0" presId="urn:microsoft.com/office/officeart/2005/8/layout/hList3"/>
    <dgm:cxn modelId="{294D0631-4D9F-4D26-A6F8-D74D4D47538F}" srcId="{09C30EA8-B749-4C29-8BB2-346776597500}" destId="{CE82A62E-3B6A-4862-983B-5615C127D367}" srcOrd="1" destOrd="0" parTransId="{0F72AB99-FFF6-4272-BE47-3B6DF04EE6A0}" sibTransId="{AC021E56-BAF9-411E-BCDB-DE6AACB948E5}"/>
    <dgm:cxn modelId="{BB2AFE60-107E-46E4-ADA6-15BF155355B0}" srcId="{09C30EA8-B749-4C29-8BB2-346776597500}" destId="{DBFED6E5-D5CC-4AEC-8271-E57E64DB745B}" srcOrd="0" destOrd="0" parTransId="{7C5014E8-F841-4C53-9B0A-31B6419D67B3}" sibTransId="{5171667E-D5AC-43FA-94D4-C6837B0EE6A9}"/>
    <dgm:cxn modelId="{5DBB8449-9CAC-410C-9FA9-08BCD6D2EA05}" type="presOf" srcId="{09C30EA8-B749-4C29-8BB2-346776597500}" destId="{18B33159-7E3C-44C7-B96A-EF43AA8FB589}" srcOrd="0" destOrd="0" presId="urn:microsoft.com/office/officeart/2005/8/layout/hList3"/>
    <dgm:cxn modelId="{CA00654A-BE8D-4C46-9D0C-358502C9DA95}" type="presOf" srcId="{DBFED6E5-D5CC-4AEC-8271-E57E64DB745B}" destId="{DC0ABD1C-085D-422D-926C-76DCEFEFD4C1}" srcOrd="0" destOrd="0" presId="urn:microsoft.com/office/officeart/2005/8/layout/hList3"/>
    <dgm:cxn modelId="{36F9937D-A7F9-4C1C-9742-9DAE583FA897}" srcId="{09C30EA8-B749-4C29-8BB2-346776597500}" destId="{92409E1B-8AC8-4FB2-A77B-1D01B8869687}" srcOrd="2" destOrd="0" parTransId="{A8124B25-93A8-44C8-AA7A-33C5918E23F8}" sibTransId="{EFE14456-6680-4989-A116-41383304AB9D}"/>
    <dgm:cxn modelId="{1B0A898B-D334-4FB7-BB62-04974A038231}" type="presOf" srcId="{CE82A62E-3B6A-4862-983B-5615C127D367}" destId="{8F9EC7C5-5C2B-431E-9AD1-E232FA9BFE46}" srcOrd="0" destOrd="0" presId="urn:microsoft.com/office/officeart/2005/8/layout/hList3"/>
    <dgm:cxn modelId="{ACCAA2C0-6D78-470B-97A6-DC2FDA2BD245}" type="presOf" srcId="{BA2A3E1F-DAA9-436A-9FB2-1EEA7D1852B0}" destId="{E543B243-6C5F-4D7F-A6E9-191DDC47D607}" srcOrd="0" destOrd="0" presId="urn:microsoft.com/office/officeart/2005/8/layout/hList3"/>
    <dgm:cxn modelId="{92C723FA-04A2-4579-BA26-1874609D0FD4}" srcId="{BA2A3E1F-DAA9-436A-9FB2-1EEA7D1852B0}" destId="{09C30EA8-B749-4C29-8BB2-346776597500}" srcOrd="0" destOrd="0" parTransId="{A8A2080B-A1D4-40DB-B8B9-1850FD56F7ED}" sibTransId="{8F0C6E0C-5DFD-439C-97BB-4E7106EDA7F3}"/>
    <dgm:cxn modelId="{9A60A53B-F22B-4FFA-8B8C-E7D5659B044D}" type="presParOf" srcId="{E543B243-6C5F-4D7F-A6E9-191DDC47D607}" destId="{18B33159-7E3C-44C7-B96A-EF43AA8FB589}" srcOrd="0" destOrd="0" presId="urn:microsoft.com/office/officeart/2005/8/layout/hList3"/>
    <dgm:cxn modelId="{86CE730A-5F3D-48B4-A13E-597AA7DABE82}" type="presParOf" srcId="{E543B243-6C5F-4D7F-A6E9-191DDC47D607}" destId="{BAE393D7-8A33-4BA0-9443-068628EC95B5}" srcOrd="1" destOrd="0" presId="urn:microsoft.com/office/officeart/2005/8/layout/hList3"/>
    <dgm:cxn modelId="{3CA395DC-BCF1-4113-B681-3F6BEE0D72B7}" type="presParOf" srcId="{BAE393D7-8A33-4BA0-9443-068628EC95B5}" destId="{DC0ABD1C-085D-422D-926C-76DCEFEFD4C1}" srcOrd="0" destOrd="0" presId="urn:microsoft.com/office/officeart/2005/8/layout/hList3"/>
    <dgm:cxn modelId="{4C362622-DAB8-45E4-B65D-832793749039}" type="presParOf" srcId="{BAE393D7-8A33-4BA0-9443-068628EC95B5}" destId="{8F9EC7C5-5C2B-431E-9AD1-E232FA9BFE46}" srcOrd="1" destOrd="0" presId="urn:microsoft.com/office/officeart/2005/8/layout/hList3"/>
    <dgm:cxn modelId="{D69C4E20-B1DA-4B2F-B787-469D333A249C}" type="presParOf" srcId="{BAE393D7-8A33-4BA0-9443-068628EC95B5}" destId="{82892335-116A-4A07-8609-31F2BE8F7A91}" srcOrd="2" destOrd="0" presId="urn:microsoft.com/office/officeart/2005/8/layout/hList3"/>
    <dgm:cxn modelId="{40CAFF4B-5A79-4C41-B777-104BC6F62660}" type="presParOf" srcId="{E543B243-6C5F-4D7F-A6E9-191DDC47D607}" destId="{6498A692-B550-4CD7-BD73-8C92241CEC9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71E96E-EDF4-4E36-9B91-991DE0000D60}" type="doc">
      <dgm:prSet loTypeId="urn:microsoft.com/office/officeart/2005/8/layout/radial4" loCatId="relationship" qsTypeId="urn:microsoft.com/office/officeart/2005/8/quickstyle/simple1#25" qsCatId="simple" csTypeId="urn:microsoft.com/office/officeart/2005/8/colors/accent1_2#28" csCatId="accent1" phldr="1"/>
      <dgm:spPr/>
      <dgm:t>
        <a:bodyPr/>
        <a:lstStyle/>
        <a:p>
          <a:endParaRPr lang="en-US"/>
        </a:p>
      </dgm:t>
    </dgm:pt>
    <dgm:pt modelId="{AFBE480F-2B94-4B5D-95A7-42A073B9E2AA}">
      <dgm:prSet phldrT="[Text]"/>
      <dgm:spPr>
        <a:solidFill>
          <a:srgbClr val="681417"/>
        </a:solidFill>
        <a:ln>
          <a:solidFill>
            <a:schemeClr val="accent2">
              <a:lumMod val="75000"/>
            </a:schemeClr>
          </a:solidFill>
        </a:ln>
        <a:scene3d>
          <a:camera prst="orthographicFront"/>
          <a:lightRig rig="threePt" dir="t"/>
        </a:scene3d>
        <a:sp3d>
          <a:bevelT prst="angle"/>
        </a:sp3d>
      </dgm:spPr>
      <dgm:t>
        <a:bodyPr/>
        <a:lstStyle/>
        <a:p>
          <a:r>
            <a:rPr lang="en-US" b="1" dirty="0">
              <a:ln>
                <a:solidFill>
                  <a:schemeClr val="accent2">
                    <a:lumMod val="75000"/>
                  </a:schemeClr>
                </a:solidFill>
              </a:ln>
            </a:rPr>
            <a:t>Categories of Non-Racial Discriminatio</a:t>
          </a:r>
          <a:r>
            <a:rPr lang="en-US" dirty="0">
              <a:ln>
                <a:solidFill>
                  <a:schemeClr val="accent2">
                    <a:lumMod val="75000"/>
                  </a:schemeClr>
                </a:solidFill>
              </a:ln>
            </a:rPr>
            <a:t>n</a:t>
          </a:r>
        </a:p>
      </dgm:t>
    </dgm:pt>
    <dgm:pt modelId="{D1537866-C0F8-4DCF-8963-2FF9E75AC071}" type="parTrans" cxnId="{EFBABE41-C748-4147-A0F9-871A29EB1917}">
      <dgm:prSet/>
      <dgm:spPr/>
      <dgm:t>
        <a:bodyPr/>
        <a:lstStyle/>
        <a:p>
          <a:endParaRPr lang="en-US"/>
        </a:p>
      </dgm:t>
    </dgm:pt>
    <dgm:pt modelId="{786F3E9A-9599-4C8A-9B67-25382D5E4F83}" type="sibTrans" cxnId="{EFBABE41-C748-4147-A0F9-871A29EB1917}">
      <dgm:prSet/>
      <dgm:spPr/>
      <dgm:t>
        <a:bodyPr/>
        <a:lstStyle/>
        <a:p>
          <a:endParaRPr lang="en-US"/>
        </a:p>
      </dgm:t>
    </dgm:pt>
    <dgm:pt modelId="{DBA49630-00C4-4677-9112-9BC802048A7C}">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Sexual Orientation</a:t>
          </a:r>
        </a:p>
      </dgm:t>
    </dgm:pt>
    <dgm:pt modelId="{5B3ECEBD-3E8A-466F-BE86-B336B28EB53B}" type="parTrans" cxnId="{A97F77DD-C75A-4148-8CF1-5915F0A7A675}">
      <dgm:prSet/>
      <dgm:spPr>
        <a:solidFill>
          <a:schemeClr val="accent6">
            <a:lumMod val="75000"/>
          </a:schemeClr>
        </a:solidFill>
        <a:ln>
          <a:solidFill>
            <a:schemeClr val="accent2">
              <a:lumMod val="75000"/>
            </a:schemeClr>
          </a:solidFill>
        </a:ln>
      </dgm:spPr>
      <dgm:t>
        <a:bodyPr/>
        <a:lstStyle/>
        <a:p>
          <a:endParaRPr lang="en-US"/>
        </a:p>
      </dgm:t>
    </dgm:pt>
    <dgm:pt modelId="{C597FBA4-0EE8-4CAA-9315-8AC8869C20F5}" type="sibTrans" cxnId="{A97F77DD-C75A-4148-8CF1-5915F0A7A675}">
      <dgm:prSet/>
      <dgm:spPr/>
      <dgm:t>
        <a:bodyPr/>
        <a:lstStyle/>
        <a:p>
          <a:endParaRPr lang="en-US"/>
        </a:p>
      </dgm:t>
    </dgm:pt>
    <dgm:pt modelId="{8F812BF7-5D0B-461A-9AC5-13459FF76E03}">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Sexual Harassment</a:t>
          </a:r>
        </a:p>
      </dgm:t>
    </dgm:pt>
    <dgm:pt modelId="{B7455BA8-7A88-4673-BA24-D61F1501FEE5}" type="parTrans" cxnId="{0E7FFB06-C793-4F89-B35D-3603CD187B83}">
      <dgm:prSet/>
      <dgm:spPr>
        <a:solidFill>
          <a:schemeClr val="accent6">
            <a:lumMod val="75000"/>
          </a:schemeClr>
        </a:solidFill>
        <a:ln>
          <a:solidFill>
            <a:schemeClr val="accent2">
              <a:lumMod val="75000"/>
            </a:schemeClr>
          </a:solidFill>
        </a:ln>
      </dgm:spPr>
      <dgm:t>
        <a:bodyPr/>
        <a:lstStyle/>
        <a:p>
          <a:endParaRPr lang="en-US"/>
        </a:p>
      </dgm:t>
    </dgm:pt>
    <dgm:pt modelId="{8EA57A06-A535-434A-8F45-77635FCDB2A2}" type="sibTrans" cxnId="{0E7FFB06-C793-4F89-B35D-3603CD187B83}">
      <dgm:prSet/>
      <dgm:spPr/>
      <dgm:t>
        <a:bodyPr/>
        <a:lstStyle/>
        <a:p>
          <a:endParaRPr lang="en-US"/>
        </a:p>
      </dgm:t>
    </dgm:pt>
    <dgm:pt modelId="{48043EAE-B2AD-48C1-BECF-AF9D265981E5}">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Age Discrimination</a:t>
          </a:r>
        </a:p>
      </dgm:t>
    </dgm:pt>
    <dgm:pt modelId="{F24C2512-2016-4D3B-A489-EFDCEB1DB50B}" type="parTrans" cxnId="{E5B79096-8727-4BB7-A532-9B622BF617E3}">
      <dgm:prSet/>
      <dgm:spPr>
        <a:solidFill>
          <a:schemeClr val="accent6">
            <a:lumMod val="75000"/>
          </a:schemeClr>
        </a:solidFill>
        <a:ln>
          <a:solidFill>
            <a:schemeClr val="accent2">
              <a:lumMod val="75000"/>
            </a:schemeClr>
          </a:solidFill>
        </a:ln>
      </dgm:spPr>
      <dgm:t>
        <a:bodyPr/>
        <a:lstStyle/>
        <a:p>
          <a:endParaRPr lang="en-US"/>
        </a:p>
      </dgm:t>
    </dgm:pt>
    <dgm:pt modelId="{78F27AE8-47B0-47C6-986A-72A02637FC1C}" type="sibTrans" cxnId="{E5B79096-8727-4BB7-A532-9B622BF617E3}">
      <dgm:prSet/>
      <dgm:spPr/>
      <dgm:t>
        <a:bodyPr/>
        <a:lstStyle/>
        <a:p>
          <a:endParaRPr lang="en-US"/>
        </a:p>
      </dgm:t>
    </dgm:pt>
    <dgm:pt modelId="{A0912AEC-CC56-4BB3-8804-BC23D638E31C}">
      <dgm:prSe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Pregnancy</a:t>
          </a:r>
        </a:p>
        <a:p>
          <a:r>
            <a:rPr lang="en-US" dirty="0"/>
            <a:t>Discrimination</a:t>
          </a:r>
        </a:p>
      </dgm:t>
    </dgm:pt>
    <dgm:pt modelId="{3BD5C953-5C2B-434B-A7FF-E14A53682194}" type="parTrans" cxnId="{46D58477-AD76-4FE8-8585-496528183CF0}">
      <dgm:prSet/>
      <dgm:spPr>
        <a:solidFill>
          <a:schemeClr val="accent6">
            <a:lumMod val="75000"/>
          </a:schemeClr>
        </a:solidFill>
        <a:ln>
          <a:solidFill>
            <a:schemeClr val="accent2">
              <a:lumMod val="75000"/>
            </a:schemeClr>
          </a:solidFill>
        </a:ln>
      </dgm:spPr>
      <dgm:t>
        <a:bodyPr/>
        <a:lstStyle/>
        <a:p>
          <a:endParaRPr lang="en-US"/>
        </a:p>
      </dgm:t>
    </dgm:pt>
    <dgm:pt modelId="{DFE5286E-57AF-4912-B17F-BE51C8DD0F56}" type="sibTrans" cxnId="{46D58477-AD76-4FE8-8585-496528183CF0}">
      <dgm:prSet/>
      <dgm:spPr/>
      <dgm:t>
        <a:bodyPr/>
        <a:lstStyle/>
        <a:p>
          <a:endParaRPr lang="en-US"/>
        </a:p>
      </dgm:t>
    </dgm:pt>
    <dgm:pt modelId="{9A4887F2-35DD-4D2E-9CD2-F28EF5C6BFB7}">
      <dgm:prSe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Disabilities Discrimination</a:t>
          </a:r>
        </a:p>
      </dgm:t>
    </dgm:pt>
    <dgm:pt modelId="{651CBBD9-BF9C-4C52-AE52-82E90A723A36}" type="parTrans" cxnId="{E995A321-A8FB-420C-9432-18E65A08A34F}">
      <dgm:prSet/>
      <dgm:spPr>
        <a:solidFill>
          <a:schemeClr val="accent6">
            <a:lumMod val="75000"/>
          </a:schemeClr>
        </a:solidFill>
        <a:ln>
          <a:solidFill>
            <a:schemeClr val="tx2">
              <a:lumMod val="50000"/>
            </a:schemeClr>
          </a:solidFill>
        </a:ln>
      </dgm:spPr>
      <dgm:t>
        <a:bodyPr/>
        <a:lstStyle/>
        <a:p>
          <a:endParaRPr lang="en-US"/>
        </a:p>
      </dgm:t>
    </dgm:pt>
    <dgm:pt modelId="{BDFBA877-35EF-43C4-A740-08FB46E23D4E}" type="sibTrans" cxnId="{E995A321-A8FB-420C-9432-18E65A08A34F}">
      <dgm:prSet/>
      <dgm:spPr/>
      <dgm:t>
        <a:bodyPr/>
        <a:lstStyle/>
        <a:p>
          <a:endParaRPr lang="en-US"/>
        </a:p>
      </dgm:t>
    </dgm:pt>
    <dgm:pt modelId="{F4FCD05D-9837-4387-A034-7418809C3C37}" type="pres">
      <dgm:prSet presAssocID="{7F71E96E-EDF4-4E36-9B91-991DE0000D60}" presName="cycle" presStyleCnt="0">
        <dgm:presLayoutVars>
          <dgm:chMax val="1"/>
          <dgm:dir/>
          <dgm:animLvl val="ctr"/>
          <dgm:resizeHandles val="exact"/>
        </dgm:presLayoutVars>
      </dgm:prSet>
      <dgm:spPr/>
    </dgm:pt>
    <dgm:pt modelId="{9C150490-0524-4250-B1DE-D5E31385A429}" type="pres">
      <dgm:prSet presAssocID="{AFBE480F-2B94-4B5D-95A7-42A073B9E2AA}" presName="centerShape" presStyleLbl="node0" presStyleIdx="0" presStyleCnt="1" custLinFactNeighborX="-449" custLinFactNeighborY="-151"/>
      <dgm:spPr/>
    </dgm:pt>
    <dgm:pt modelId="{46B1D753-2A0A-4C60-B0FE-49707DD405C6}" type="pres">
      <dgm:prSet presAssocID="{651CBBD9-BF9C-4C52-AE52-82E90A723A36}" presName="parTrans" presStyleLbl="bgSibTrans2D1" presStyleIdx="0" presStyleCnt="5" custLinFactNeighborX="-444" custLinFactNeighborY="-13483"/>
      <dgm:spPr/>
    </dgm:pt>
    <dgm:pt modelId="{38CE2BC6-1F2C-4D91-AB64-2BB966C0569B}" type="pres">
      <dgm:prSet presAssocID="{9A4887F2-35DD-4D2E-9CD2-F28EF5C6BFB7}" presName="node" presStyleLbl="node1" presStyleIdx="0" presStyleCnt="5">
        <dgm:presLayoutVars>
          <dgm:bulletEnabled val="1"/>
        </dgm:presLayoutVars>
      </dgm:prSet>
      <dgm:spPr/>
    </dgm:pt>
    <dgm:pt modelId="{C8FF7E0C-133B-44EE-ADDF-6AD7DAE046BF}" type="pres">
      <dgm:prSet presAssocID="{5B3ECEBD-3E8A-466F-BE86-B336B28EB53B}" presName="parTrans" presStyleLbl="bgSibTrans2D1" presStyleIdx="1" presStyleCnt="5" custLinFactNeighborX="-1503" custLinFactNeighborY="-1761"/>
      <dgm:spPr/>
    </dgm:pt>
    <dgm:pt modelId="{1B5CD2D4-C838-4034-8DD4-62AC2CA38C84}" type="pres">
      <dgm:prSet presAssocID="{DBA49630-00C4-4677-9112-9BC802048A7C}" presName="node" presStyleLbl="node1" presStyleIdx="1" presStyleCnt="5">
        <dgm:presLayoutVars>
          <dgm:bulletEnabled val="1"/>
        </dgm:presLayoutVars>
      </dgm:prSet>
      <dgm:spPr/>
    </dgm:pt>
    <dgm:pt modelId="{CADE5CFA-DC35-46CF-AA4C-30AB64D4C289}" type="pres">
      <dgm:prSet presAssocID="{B7455BA8-7A88-4673-BA24-D61F1501FEE5}" presName="parTrans" presStyleLbl="bgSibTrans2D1" presStyleIdx="2" presStyleCnt="5" custLinFactNeighborX="1378" custLinFactNeighborY="-64472"/>
      <dgm:spPr/>
    </dgm:pt>
    <dgm:pt modelId="{12B5E758-1BE6-438B-A8CA-30F2DEB47CA9}" type="pres">
      <dgm:prSet presAssocID="{8F812BF7-5D0B-461A-9AC5-13459FF76E03}" presName="node" presStyleLbl="node1" presStyleIdx="2" presStyleCnt="5" custRadScaleRad="100056" custRadScaleInc="2806">
        <dgm:presLayoutVars>
          <dgm:bulletEnabled val="1"/>
        </dgm:presLayoutVars>
      </dgm:prSet>
      <dgm:spPr/>
    </dgm:pt>
    <dgm:pt modelId="{AEEC0F07-6B92-4889-ADED-A7B2A6F6A6FD}" type="pres">
      <dgm:prSet presAssocID="{3BD5C953-5C2B-434B-A7FF-E14A53682194}" presName="parTrans" presStyleLbl="bgSibTrans2D1" presStyleIdx="3" presStyleCnt="5" custLinFactNeighborX="3291" custLinFactNeighborY="-1761"/>
      <dgm:spPr/>
    </dgm:pt>
    <dgm:pt modelId="{E471A9C9-B57A-44A4-A3F8-D2CC15B89DC0}" type="pres">
      <dgm:prSet presAssocID="{A0912AEC-CC56-4BB3-8804-BC23D638E31C}" presName="node" presStyleLbl="node1" presStyleIdx="3" presStyleCnt="5">
        <dgm:presLayoutVars>
          <dgm:bulletEnabled val="1"/>
        </dgm:presLayoutVars>
      </dgm:prSet>
      <dgm:spPr/>
    </dgm:pt>
    <dgm:pt modelId="{6D90C046-8558-4278-99EE-77D621748F8E}" type="pres">
      <dgm:prSet presAssocID="{F24C2512-2016-4D3B-A489-EFDCEB1DB50B}" presName="parTrans" presStyleLbl="bgSibTrans2D1" presStyleIdx="4" presStyleCnt="5"/>
      <dgm:spPr/>
    </dgm:pt>
    <dgm:pt modelId="{D7B65578-4011-46FD-8AFD-615318B7CD4A}" type="pres">
      <dgm:prSet presAssocID="{48043EAE-B2AD-48C1-BECF-AF9D265981E5}" presName="node" presStyleLbl="node1" presStyleIdx="4" presStyleCnt="5">
        <dgm:presLayoutVars>
          <dgm:bulletEnabled val="1"/>
        </dgm:presLayoutVars>
      </dgm:prSet>
      <dgm:spPr/>
    </dgm:pt>
  </dgm:ptLst>
  <dgm:cxnLst>
    <dgm:cxn modelId="{0E7FFB06-C793-4F89-B35D-3603CD187B83}" srcId="{AFBE480F-2B94-4B5D-95A7-42A073B9E2AA}" destId="{8F812BF7-5D0B-461A-9AC5-13459FF76E03}" srcOrd="2" destOrd="0" parTransId="{B7455BA8-7A88-4673-BA24-D61F1501FEE5}" sibTransId="{8EA57A06-A535-434A-8F45-77635FCDB2A2}"/>
    <dgm:cxn modelId="{E995A321-A8FB-420C-9432-18E65A08A34F}" srcId="{AFBE480F-2B94-4B5D-95A7-42A073B9E2AA}" destId="{9A4887F2-35DD-4D2E-9CD2-F28EF5C6BFB7}" srcOrd="0" destOrd="0" parTransId="{651CBBD9-BF9C-4C52-AE52-82E90A723A36}" sibTransId="{BDFBA877-35EF-43C4-A740-08FB46E23D4E}"/>
    <dgm:cxn modelId="{6AAFA061-8C4D-4F86-A7BB-A6532F25E714}" type="presOf" srcId="{5B3ECEBD-3E8A-466F-BE86-B336B28EB53B}" destId="{C8FF7E0C-133B-44EE-ADDF-6AD7DAE046BF}" srcOrd="0" destOrd="0" presId="urn:microsoft.com/office/officeart/2005/8/layout/radial4"/>
    <dgm:cxn modelId="{EFBABE41-C748-4147-A0F9-871A29EB1917}" srcId="{7F71E96E-EDF4-4E36-9B91-991DE0000D60}" destId="{AFBE480F-2B94-4B5D-95A7-42A073B9E2AA}" srcOrd="0" destOrd="0" parTransId="{D1537866-C0F8-4DCF-8963-2FF9E75AC071}" sibTransId="{786F3E9A-9599-4C8A-9B67-25382D5E4F83}"/>
    <dgm:cxn modelId="{46D58477-AD76-4FE8-8585-496528183CF0}" srcId="{AFBE480F-2B94-4B5D-95A7-42A073B9E2AA}" destId="{A0912AEC-CC56-4BB3-8804-BC23D638E31C}" srcOrd="3" destOrd="0" parTransId="{3BD5C953-5C2B-434B-A7FF-E14A53682194}" sibTransId="{DFE5286E-57AF-4912-B17F-BE51C8DD0F56}"/>
    <dgm:cxn modelId="{C8037D5A-472C-4376-954B-DFAB1DFE63C0}" type="presOf" srcId="{3BD5C953-5C2B-434B-A7FF-E14A53682194}" destId="{AEEC0F07-6B92-4889-ADED-A7B2A6F6A6FD}" srcOrd="0" destOrd="0" presId="urn:microsoft.com/office/officeart/2005/8/layout/radial4"/>
    <dgm:cxn modelId="{3D212E93-4359-458D-8686-FD5424FC0E56}" type="presOf" srcId="{48043EAE-B2AD-48C1-BECF-AF9D265981E5}" destId="{D7B65578-4011-46FD-8AFD-615318B7CD4A}" srcOrd="0" destOrd="0" presId="urn:microsoft.com/office/officeart/2005/8/layout/radial4"/>
    <dgm:cxn modelId="{A2F5B294-FD61-4F4A-A2CD-AC78E8F6337D}" type="presOf" srcId="{B7455BA8-7A88-4673-BA24-D61F1501FEE5}" destId="{CADE5CFA-DC35-46CF-AA4C-30AB64D4C289}" srcOrd="0" destOrd="0" presId="urn:microsoft.com/office/officeart/2005/8/layout/radial4"/>
    <dgm:cxn modelId="{43DC9495-2F4E-4AE8-BF0D-49E4395EC909}" type="presOf" srcId="{DBA49630-00C4-4677-9112-9BC802048A7C}" destId="{1B5CD2D4-C838-4034-8DD4-62AC2CA38C84}" srcOrd="0" destOrd="0" presId="urn:microsoft.com/office/officeart/2005/8/layout/radial4"/>
    <dgm:cxn modelId="{E5B79096-8727-4BB7-A532-9B622BF617E3}" srcId="{AFBE480F-2B94-4B5D-95A7-42A073B9E2AA}" destId="{48043EAE-B2AD-48C1-BECF-AF9D265981E5}" srcOrd="4" destOrd="0" parTransId="{F24C2512-2016-4D3B-A489-EFDCEB1DB50B}" sibTransId="{78F27AE8-47B0-47C6-986A-72A02637FC1C}"/>
    <dgm:cxn modelId="{CBE6DF96-C6B1-42FB-95F7-3B815A8E53C1}" type="presOf" srcId="{F24C2512-2016-4D3B-A489-EFDCEB1DB50B}" destId="{6D90C046-8558-4278-99EE-77D621748F8E}" srcOrd="0" destOrd="0" presId="urn:microsoft.com/office/officeart/2005/8/layout/radial4"/>
    <dgm:cxn modelId="{532CC9B1-AB0F-4B95-8DCD-1966C86255DC}" type="presOf" srcId="{8F812BF7-5D0B-461A-9AC5-13459FF76E03}" destId="{12B5E758-1BE6-438B-A8CA-30F2DEB47CA9}" srcOrd="0" destOrd="0" presId="urn:microsoft.com/office/officeart/2005/8/layout/radial4"/>
    <dgm:cxn modelId="{BC1A34B5-095F-4504-98DA-FECA0302D822}" type="presOf" srcId="{7F71E96E-EDF4-4E36-9B91-991DE0000D60}" destId="{F4FCD05D-9837-4387-A034-7418809C3C37}" srcOrd="0" destOrd="0" presId="urn:microsoft.com/office/officeart/2005/8/layout/radial4"/>
    <dgm:cxn modelId="{4F6D77C8-35F5-47D3-B357-877E925C21F4}" type="presOf" srcId="{9A4887F2-35DD-4D2E-9CD2-F28EF5C6BFB7}" destId="{38CE2BC6-1F2C-4D91-AB64-2BB966C0569B}" srcOrd="0" destOrd="0" presId="urn:microsoft.com/office/officeart/2005/8/layout/radial4"/>
    <dgm:cxn modelId="{03916FD8-44F8-43FA-BBC0-23F529885AB5}" type="presOf" srcId="{AFBE480F-2B94-4B5D-95A7-42A073B9E2AA}" destId="{9C150490-0524-4250-B1DE-D5E31385A429}" srcOrd="0" destOrd="0" presId="urn:microsoft.com/office/officeart/2005/8/layout/radial4"/>
    <dgm:cxn modelId="{16DD00D9-DA56-4C13-8AA7-578F1C5D7D6B}" type="presOf" srcId="{651CBBD9-BF9C-4C52-AE52-82E90A723A36}" destId="{46B1D753-2A0A-4C60-B0FE-49707DD405C6}" srcOrd="0" destOrd="0" presId="urn:microsoft.com/office/officeart/2005/8/layout/radial4"/>
    <dgm:cxn modelId="{A97F77DD-C75A-4148-8CF1-5915F0A7A675}" srcId="{AFBE480F-2B94-4B5D-95A7-42A073B9E2AA}" destId="{DBA49630-00C4-4677-9112-9BC802048A7C}" srcOrd="1" destOrd="0" parTransId="{5B3ECEBD-3E8A-466F-BE86-B336B28EB53B}" sibTransId="{C597FBA4-0EE8-4CAA-9315-8AC8869C20F5}"/>
    <dgm:cxn modelId="{985466F2-6886-4000-8358-66296DE37E8C}" type="presOf" srcId="{A0912AEC-CC56-4BB3-8804-BC23D638E31C}" destId="{E471A9C9-B57A-44A4-A3F8-D2CC15B89DC0}" srcOrd="0" destOrd="0" presId="urn:microsoft.com/office/officeart/2005/8/layout/radial4"/>
    <dgm:cxn modelId="{CE9BEF64-3D02-4104-9957-4C01EDCD74B5}" type="presParOf" srcId="{F4FCD05D-9837-4387-A034-7418809C3C37}" destId="{9C150490-0524-4250-B1DE-D5E31385A429}" srcOrd="0" destOrd="0" presId="urn:microsoft.com/office/officeart/2005/8/layout/radial4"/>
    <dgm:cxn modelId="{456015A1-0B07-4D06-AE29-FBB01CE98363}" type="presParOf" srcId="{F4FCD05D-9837-4387-A034-7418809C3C37}" destId="{46B1D753-2A0A-4C60-B0FE-49707DD405C6}" srcOrd="1" destOrd="0" presId="urn:microsoft.com/office/officeart/2005/8/layout/radial4"/>
    <dgm:cxn modelId="{421816B6-5F1D-4AB8-9D5E-8EE78D1C5441}" type="presParOf" srcId="{F4FCD05D-9837-4387-A034-7418809C3C37}" destId="{38CE2BC6-1F2C-4D91-AB64-2BB966C0569B}" srcOrd="2" destOrd="0" presId="urn:microsoft.com/office/officeart/2005/8/layout/radial4"/>
    <dgm:cxn modelId="{E5213AF3-AC9A-4DE4-9C31-E5591B65DBEB}" type="presParOf" srcId="{F4FCD05D-9837-4387-A034-7418809C3C37}" destId="{C8FF7E0C-133B-44EE-ADDF-6AD7DAE046BF}" srcOrd="3" destOrd="0" presId="urn:microsoft.com/office/officeart/2005/8/layout/radial4"/>
    <dgm:cxn modelId="{C9E38459-88C6-4A80-AF40-F9D4668E8AE2}" type="presParOf" srcId="{F4FCD05D-9837-4387-A034-7418809C3C37}" destId="{1B5CD2D4-C838-4034-8DD4-62AC2CA38C84}" srcOrd="4" destOrd="0" presId="urn:microsoft.com/office/officeart/2005/8/layout/radial4"/>
    <dgm:cxn modelId="{31CC4E1A-E2AF-4ADA-80CE-4835CFA663CE}" type="presParOf" srcId="{F4FCD05D-9837-4387-A034-7418809C3C37}" destId="{CADE5CFA-DC35-46CF-AA4C-30AB64D4C289}" srcOrd="5" destOrd="0" presId="urn:microsoft.com/office/officeart/2005/8/layout/radial4"/>
    <dgm:cxn modelId="{51300B91-AC49-48A9-AB8E-892A8A1E32B7}" type="presParOf" srcId="{F4FCD05D-9837-4387-A034-7418809C3C37}" destId="{12B5E758-1BE6-438B-A8CA-30F2DEB47CA9}" srcOrd="6" destOrd="0" presId="urn:microsoft.com/office/officeart/2005/8/layout/radial4"/>
    <dgm:cxn modelId="{479C03E6-93BC-4FA5-8E67-35C0F26E8311}" type="presParOf" srcId="{F4FCD05D-9837-4387-A034-7418809C3C37}" destId="{AEEC0F07-6B92-4889-ADED-A7B2A6F6A6FD}" srcOrd="7" destOrd="0" presId="urn:microsoft.com/office/officeart/2005/8/layout/radial4"/>
    <dgm:cxn modelId="{AB4822BB-2187-470C-990A-44C463CAA58A}" type="presParOf" srcId="{F4FCD05D-9837-4387-A034-7418809C3C37}" destId="{E471A9C9-B57A-44A4-A3F8-D2CC15B89DC0}" srcOrd="8" destOrd="0" presId="urn:microsoft.com/office/officeart/2005/8/layout/radial4"/>
    <dgm:cxn modelId="{B0CE6632-249B-4DCE-9921-6CA31ECBC43F}" type="presParOf" srcId="{F4FCD05D-9837-4387-A034-7418809C3C37}" destId="{6D90C046-8558-4278-99EE-77D621748F8E}" srcOrd="9" destOrd="0" presId="urn:microsoft.com/office/officeart/2005/8/layout/radial4"/>
    <dgm:cxn modelId="{6A4AAC07-DF77-4BF0-BA50-51E834A3E521}" type="presParOf" srcId="{F4FCD05D-9837-4387-A034-7418809C3C37}" destId="{D7B65578-4011-46FD-8AFD-615318B7CD4A}" srcOrd="10" destOrd="0" presId="urn:microsoft.com/office/officeart/2005/8/layout/radial4"/>
  </dgm:cxnLst>
  <dgm:bg>
    <a:solidFill>
      <a:schemeClr val="bg1">
        <a:lumMod val="7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59-7E3C-44C7-B96A-EF43AA8FB589}">
      <dsp:nvSpPr>
        <dsp:cNvPr id="0" name=""/>
        <dsp:cNvSpPr/>
      </dsp:nvSpPr>
      <dsp:spPr>
        <a:xfrm>
          <a:off x="0" y="0"/>
          <a:ext cx="6777037" cy="1109662"/>
        </a:xfrm>
        <a:prstGeom prst="rect">
          <a:avLst/>
        </a:prstGeom>
        <a:solidFill>
          <a:srgbClr val="8D3917"/>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ln>
                <a:solidFill>
                  <a:schemeClr val="accent2">
                    <a:lumMod val="75000"/>
                  </a:schemeClr>
                </a:solidFill>
              </a:ln>
            </a:rPr>
            <a:t>The Case for and Against AA</a:t>
          </a:r>
        </a:p>
      </dsp:txBody>
      <dsp:txXfrm>
        <a:off x="0" y="0"/>
        <a:ext cx="6777037" cy="1109662"/>
      </dsp:txXfrm>
    </dsp:sp>
    <dsp:sp modelId="{DC0ABD1C-085D-422D-926C-76DCEFEFD4C1}">
      <dsp:nvSpPr>
        <dsp:cNvPr id="0" name=""/>
        <dsp:cNvSpPr/>
      </dsp:nvSpPr>
      <dsp:spPr>
        <a:xfrm>
          <a:off x="3309" y="1109662"/>
          <a:ext cx="2256806" cy="2330291"/>
        </a:xfrm>
        <a:prstGeom prst="rect">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Proponents say that AA, by bringing all segments of society into the mainstream elevates the moral consciousness of society. They claim that AA is not about hiring the unqualified,  or quotas and preferences.</a:t>
          </a:r>
        </a:p>
      </dsp:txBody>
      <dsp:txXfrm>
        <a:off x="3309" y="1109662"/>
        <a:ext cx="2256806" cy="2330291"/>
      </dsp:txXfrm>
    </dsp:sp>
    <dsp:sp modelId="{8F9EC7C5-5C2B-431E-9AD1-E232FA9BFE46}">
      <dsp:nvSpPr>
        <dsp:cNvPr id="0" name=""/>
        <dsp:cNvSpPr/>
      </dsp:nvSpPr>
      <dsp:spPr>
        <a:xfrm>
          <a:off x="2260115" y="1109662"/>
          <a:ext cx="2256806" cy="2330291"/>
        </a:xfrm>
        <a:prstGeom prst="rect">
          <a:avLst/>
        </a:prstGeom>
        <a:solidFill>
          <a:srgbClr val="8D3917"/>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Opponents say that “reverse discrimination trammels the rights of white males,” and that merit principles get set aside.  Some argue that compensatory benefits should be based on class not race.</a:t>
          </a:r>
        </a:p>
        <a:p>
          <a:pPr marL="0" lvl="0" indent="0" algn="l" defTabSz="622300">
            <a:lnSpc>
              <a:spcPct val="90000"/>
            </a:lnSpc>
            <a:spcBef>
              <a:spcPct val="0"/>
            </a:spcBef>
            <a:spcAft>
              <a:spcPct val="35000"/>
            </a:spcAft>
            <a:buNone/>
          </a:pPr>
          <a:r>
            <a:rPr lang="en-US" sz="1400" kern="1200" dirty="0"/>
            <a:t>      </a:t>
          </a:r>
        </a:p>
      </dsp:txBody>
      <dsp:txXfrm>
        <a:off x="2260115" y="1109662"/>
        <a:ext cx="2256806" cy="2330291"/>
      </dsp:txXfrm>
    </dsp:sp>
    <dsp:sp modelId="{82892335-116A-4A07-8609-31F2BE8F7A91}">
      <dsp:nvSpPr>
        <dsp:cNvPr id="0" name=""/>
        <dsp:cNvSpPr/>
      </dsp:nvSpPr>
      <dsp:spPr>
        <a:xfrm>
          <a:off x="4516921" y="1109662"/>
          <a:ext cx="2256806" cy="2330291"/>
        </a:xfrm>
        <a:prstGeom prst="rect">
          <a:avLst/>
        </a:prstGeom>
        <a:solidFill>
          <a:srgbClr val="77313B"/>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Several states have reversed their AA policies following California’s Proposition 209, which prohibited public institutions from considering race, sex, or ethnicity in hiring. </a:t>
          </a:r>
        </a:p>
      </dsp:txBody>
      <dsp:txXfrm>
        <a:off x="4516921" y="1109662"/>
        <a:ext cx="2256806" cy="2330291"/>
      </dsp:txXfrm>
    </dsp:sp>
    <dsp:sp modelId="{6498A692-B550-4CD7-BD73-8C92241CEC9A}">
      <dsp:nvSpPr>
        <dsp:cNvPr id="0" name=""/>
        <dsp:cNvSpPr/>
      </dsp:nvSpPr>
      <dsp:spPr>
        <a:xfrm>
          <a:off x="0" y="3439953"/>
          <a:ext cx="6777037" cy="2589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50490-0524-4250-B1DE-D5E31385A429}">
      <dsp:nvSpPr>
        <dsp:cNvPr id="0" name=""/>
        <dsp:cNvSpPr/>
      </dsp:nvSpPr>
      <dsp:spPr>
        <a:xfrm>
          <a:off x="2438395" y="1600193"/>
          <a:ext cx="1187827" cy="1187827"/>
        </a:xfrm>
        <a:prstGeom prst="ellipse">
          <a:avLst/>
        </a:prstGeom>
        <a:solidFill>
          <a:srgbClr val="681417"/>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ln>
                <a:solidFill>
                  <a:schemeClr val="accent2">
                    <a:lumMod val="75000"/>
                  </a:schemeClr>
                </a:solidFill>
              </a:ln>
            </a:rPr>
            <a:t>Categories of Non-Racial Discriminatio</a:t>
          </a:r>
          <a:r>
            <a:rPr lang="en-US" sz="900" kern="1200" dirty="0">
              <a:ln>
                <a:solidFill>
                  <a:schemeClr val="accent2">
                    <a:lumMod val="75000"/>
                  </a:schemeClr>
                </a:solidFill>
              </a:ln>
            </a:rPr>
            <a:t>n</a:t>
          </a:r>
        </a:p>
      </dsp:txBody>
      <dsp:txXfrm>
        <a:off x="2612348" y="1774146"/>
        <a:ext cx="839921" cy="839921"/>
      </dsp:txXfrm>
    </dsp:sp>
    <dsp:sp modelId="{46B1D753-2A0A-4C60-B0FE-49707DD405C6}">
      <dsp:nvSpPr>
        <dsp:cNvPr id="0" name=""/>
        <dsp:cNvSpPr/>
      </dsp:nvSpPr>
      <dsp:spPr>
        <a:xfrm rot="10789524">
          <a:off x="1295917" y="1982836"/>
          <a:ext cx="1075136" cy="338530"/>
        </a:xfrm>
        <a:prstGeom prst="leftArrow">
          <a:avLst>
            <a:gd name="adj1" fmla="val 60000"/>
            <a:gd name="adj2" fmla="val 50000"/>
          </a:avLst>
        </a:prstGeom>
        <a:solidFill>
          <a:schemeClr val="accent6">
            <a:lumMod val="75000"/>
          </a:schemeClr>
        </a:solidFill>
        <a:ln>
          <a:solidFill>
            <a:schemeClr val="tx2">
              <a:lumMod val="50000"/>
            </a:schemeClr>
          </a:solidFill>
        </a:ln>
        <a:effectLst/>
      </dsp:spPr>
      <dsp:style>
        <a:lnRef idx="0">
          <a:scrgbClr r="0" g="0" b="0"/>
        </a:lnRef>
        <a:fillRef idx="1">
          <a:scrgbClr r="0" g="0" b="0"/>
        </a:fillRef>
        <a:effectRef idx="0">
          <a:scrgbClr r="0" g="0" b="0"/>
        </a:effectRef>
        <a:fontRef idx="minor">
          <a:schemeClr val="lt1"/>
        </a:fontRef>
      </dsp:style>
    </dsp:sp>
    <dsp:sp modelId="{38CE2BC6-1F2C-4D91-AB64-2BB966C0569B}">
      <dsp:nvSpPr>
        <dsp:cNvPr id="0" name=""/>
        <dsp:cNvSpPr/>
      </dsp:nvSpPr>
      <dsp:spPr>
        <a:xfrm>
          <a:off x="736475" y="1748009"/>
          <a:ext cx="1128435" cy="902748"/>
        </a:xfrm>
        <a:prstGeom prst="roundRect">
          <a:avLst>
            <a:gd name="adj" fmla="val 10000"/>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t>Disabilities Discrimination</a:t>
          </a:r>
        </a:p>
      </dsp:txBody>
      <dsp:txXfrm>
        <a:off x="762916" y="1774450"/>
        <a:ext cx="1075553" cy="849866"/>
      </dsp:txXfrm>
    </dsp:sp>
    <dsp:sp modelId="{C8FF7E0C-133B-44EE-ADDF-6AD7DAE046BF}">
      <dsp:nvSpPr>
        <dsp:cNvPr id="0" name=""/>
        <dsp:cNvSpPr/>
      </dsp:nvSpPr>
      <dsp:spPr>
        <a:xfrm rot="13514612">
          <a:off x="1637104" y="1170647"/>
          <a:ext cx="1075960" cy="338530"/>
        </a:xfrm>
        <a:prstGeom prst="leftArrow">
          <a:avLst>
            <a:gd name="adj1" fmla="val 60000"/>
            <a:gd name="adj2" fmla="val 50000"/>
          </a:avLst>
        </a:prstGeom>
        <a:solidFill>
          <a:schemeClr val="accent6">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1B5CD2D4-C838-4034-8DD4-62AC2CA38C84}">
      <dsp:nvSpPr>
        <dsp:cNvPr id="0" name=""/>
        <dsp:cNvSpPr/>
      </dsp:nvSpPr>
      <dsp:spPr>
        <a:xfrm>
          <a:off x="1248249" y="512477"/>
          <a:ext cx="1128435" cy="902748"/>
        </a:xfrm>
        <a:prstGeom prst="roundRect">
          <a:avLst>
            <a:gd name="adj" fmla="val 10000"/>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t>Sexual Orientation</a:t>
          </a:r>
        </a:p>
      </dsp:txBody>
      <dsp:txXfrm>
        <a:off x="1274690" y="538918"/>
        <a:ext cx="1075553" cy="849866"/>
      </dsp:txXfrm>
    </dsp:sp>
    <dsp:sp modelId="{CADE5CFA-DC35-46CF-AA4C-30AB64D4C289}">
      <dsp:nvSpPr>
        <dsp:cNvPr id="0" name=""/>
        <dsp:cNvSpPr/>
      </dsp:nvSpPr>
      <dsp:spPr>
        <a:xfrm rot="16291730">
          <a:off x="2536189" y="606768"/>
          <a:ext cx="1086220" cy="338530"/>
        </a:xfrm>
        <a:prstGeom prst="leftArrow">
          <a:avLst>
            <a:gd name="adj1" fmla="val 60000"/>
            <a:gd name="adj2" fmla="val 50000"/>
          </a:avLst>
        </a:prstGeom>
        <a:solidFill>
          <a:schemeClr val="accent6">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12B5E758-1BE6-438B-A8CA-30F2DEB47CA9}">
      <dsp:nvSpPr>
        <dsp:cNvPr id="0" name=""/>
        <dsp:cNvSpPr/>
      </dsp:nvSpPr>
      <dsp:spPr>
        <a:xfrm>
          <a:off x="2514603" y="0"/>
          <a:ext cx="1128435" cy="902748"/>
        </a:xfrm>
        <a:prstGeom prst="roundRect">
          <a:avLst>
            <a:gd name="adj" fmla="val 10000"/>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t>Sexual Harassment</a:t>
          </a:r>
        </a:p>
      </dsp:txBody>
      <dsp:txXfrm>
        <a:off x="2541044" y="26441"/>
        <a:ext cx="1075553" cy="849866"/>
      </dsp:txXfrm>
    </dsp:sp>
    <dsp:sp modelId="{AEEC0F07-6B92-4889-ADED-A7B2A6F6A6FD}">
      <dsp:nvSpPr>
        <dsp:cNvPr id="0" name=""/>
        <dsp:cNvSpPr/>
      </dsp:nvSpPr>
      <dsp:spPr>
        <a:xfrm rot="18929047">
          <a:off x="3380044" y="1173172"/>
          <a:ext cx="1096974" cy="338530"/>
        </a:xfrm>
        <a:prstGeom prst="leftArrow">
          <a:avLst>
            <a:gd name="adj1" fmla="val 60000"/>
            <a:gd name="adj2" fmla="val 50000"/>
          </a:avLst>
        </a:prstGeom>
        <a:solidFill>
          <a:schemeClr val="accent6">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E471A9C9-B57A-44A4-A3F8-D2CC15B89DC0}">
      <dsp:nvSpPr>
        <dsp:cNvPr id="0" name=""/>
        <dsp:cNvSpPr/>
      </dsp:nvSpPr>
      <dsp:spPr>
        <a:xfrm>
          <a:off x="3719314" y="512477"/>
          <a:ext cx="1128435" cy="902748"/>
        </a:xfrm>
        <a:prstGeom prst="roundRect">
          <a:avLst>
            <a:gd name="adj" fmla="val 10000"/>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t>Pregnancy</a:t>
          </a:r>
        </a:p>
        <a:p>
          <a:pPr marL="0" lvl="0" indent="0" algn="ctr" defTabSz="533400">
            <a:lnSpc>
              <a:spcPct val="90000"/>
            </a:lnSpc>
            <a:spcBef>
              <a:spcPct val="0"/>
            </a:spcBef>
            <a:spcAft>
              <a:spcPct val="35000"/>
            </a:spcAft>
            <a:buNone/>
          </a:pPr>
          <a:r>
            <a:rPr lang="en-US" sz="1200" kern="1200" dirty="0"/>
            <a:t>Discrimination</a:t>
          </a:r>
        </a:p>
      </dsp:txBody>
      <dsp:txXfrm>
        <a:off x="3745755" y="538918"/>
        <a:ext cx="1075553" cy="849866"/>
      </dsp:txXfrm>
    </dsp:sp>
    <dsp:sp modelId="{6D90C046-8558-4278-99EE-77D621748F8E}">
      <dsp:nvSpPr>
        <dsp:cNvPr id="0" name=""/>
        <dsp:cNvSpPr/>
      </dsp:nvSpPr>
      <dsp:spPr>
        <a:xfrm rot="10290">
          <a:off x="3690517" y="2028465"/>
          <a:ext cx="1104791" cy="338530"/>
        </a:xfrm>
        <a:prstGeom prst="leftArrow">
          <a:avLst>
            <a:gd name="adj1" fmla="val 60000"/>
            <a:gd name="adj2" fmla="val 50000"/>
          </a:avLst>
        </a:prstGeom>
        <a:solidFill>
          <a:schemeClr val="accent6">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D7B65578-4011-46FD-8AFD-615318B7CD4A}">
      <dsp:nvSpPr>
        <dsp:cNvPr id="0" name=""/>
        <dsp:cNvSpPr/>
      </dsp:nvSpPr>
      <dsp:spPr>
        <a:xfrm>
          <a:off x="4231088" y="1748009"/>
          <a:ext cx="1128435" cy="902748"/>
        </a:xfrm>
        <a:prstGeom prst="roundRect">
          <a:avLst>
            <a:gd name="adj" fmla="val 10000"/>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t>Age Discrimination</a:t>
          </a:r>
        </a:p>
      </dsp:txBody>
      <dsp:txXfrm>
        <a:off x="4257529" y="1774450"/>
        <a:ext cx="1075553" cy="849866"/>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B390EB2-AA05-4903-997C-9E050C1D7EBE}"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AD2DC42-F238-4D30-918C-B8C4ED5A7056}" type="slidenum">
              <a:rPr lang="en-US"/>
              <a:pPr>
                <a:defRPr/>
              </a:pPr>
              <a:t>‹#›</a:t>
            </a:fld>
            <a:endParaRPr lang="en-US" dirty="0"/>
          </a:p>
        </p:txBody>
      </p:sp>
    </p:spTree>
    <p:extLst>
      <p:ext uri="{BB962C8B-B14F-4D97-AF65-F5344CB8AC3E}">
        <p14:creationId xmlns:p14="http://schemas.microsoft.com/office/powerpoint/2010/main" val="29118467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kern="1200" dirty="0">
                <a:solidFill>
                  <a:schemeClr val="tx1"/>
                </a:solidFill>
                <a:effectLst/>
                <a:latin typeface="+mn-lt"/>
                <a:ea typeface="+mn-ea"/>
                <a:cs typeface="+mn-cs"/>
              </a:rPr>
              <a:t>In today’s increasingly divisive world, issues of inequity are at the center of policy debates and public frustration regarding a variety of social problems. Widening income gaps, unequal access to health and education resources, and tensions between racial and social groups are at the forefront of conversations, in particular for the public agencies looking to resolve them</a:t>
            </a: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555878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solidFill>
                  <a:schemeClr val="tx1"/>
                </a:solidFill>
                <a:cs typeface="Calibri" pitchFamily="34" charset="0"/>
              </a:rPr>
              <a:t>Yet, affirmative action programs do necessarily put white males at a disadvantage.</a:t>
            </a:r>
          </a:p>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11</a:t>
            </a:fld>
            <a:endParaRPr lang="en-US" dirty="0"/>
          </a:p>
        </p:txBody>
      </p:sp>
    </p:spTree>
    <p:extLst>
      <p:ext uri="{BB962C8B-B14F-4D97-AF65-F5344CB8AC3E}">
        <p14:creationId xmlns:p14="http://schemas.microsoft.com/office/powerpoint/2010/main" val="1973639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12</a:t>
            </a:fld>
            <a:endParaRPr lang="en-US" dirty="0"/>
          </a:p>
        </p:txBody>
      </p:sp>
    </p:spTree>
    <p:extLst>
      <p:ext uri="{BB962C8B-B14F-4D97-AF65-F5344CB8AC3E}">
        <p14:creationId xmlns:p14="http://schemas.microsoft.com/office/powerpoint/2010/main" val="1424062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chemeClr val="tx1"/>
                </a:solidFill>
                <a:cs typeface="Calibri" pitchFamily="34" charset="0"/>
              </a:rPr>
              <a:t>While the politics of AA continue to be adjudicated in the courts, scholars of public administration are aware of </a:t>
            </a:r>
            <a:r>
              <a:rPr lang="en-US" sz="1200" dirty="0" err="1">
                <a:solidFill>
                  <a:schemeClr val="tx1"/>
                </a:solidFill>
                <a:cs typeface="Calibri" pitchFamily="34" charset="0"/>
              </a:rPr>
              <a:t>Krislov’s</a:t>
            </a:r>
            <a:r>
              <a:rPr lang="en-US" sz="1200" dirty="0">
                <a:solidFill>
                  <a:schemeClr val="tx1"/>
                </a:solidFill>
                <a:cs typeface="Calibri" pitchFamily="34" charset="0"/>
              </a:rPr>
              <a:t> notion of “representative bureaucracy”—the idea that all social groups have a right to participate in their governing institutions. Perhaps a contemporary manifestation of this notion is the chaos that ensued after Hurricane Katrina. Many argued that public administrators failed to provide equal protection under the law to minorities in the aftermath of Katrina.</a:t>
            </a:r>
          </a:p>
          <a:p>
            <a:endParaRPr lang="en-US" dirty="0"/>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13</a:t>
            </a:fld>
            <a:endParaRPr lang="en-US" dirty="0"/>
          </a:p>
        </p:txBody>
      </p:sp>
    </p:spTree>
    <p:extLst>
      <p:ext uri="{BB962C8B-B14F-4D97-AF65-F5344CB8AC3E}">
        <p14:creationId xmlns:p14="http://schemas.microsoft.com/office/powerpoint/2010/main" val="2292840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solidFill>
                  <a:schemeClr val="tx1"/>
                </a:solidFill>
                <a:cs typeface="Calibri" pitchFamily="34" charset="0"/>
              </a:rPr>
              <a:t>How can any bureaucracy have legitimacy and public credibility if it does not represent all sectors of its society?</a:t>
            </a:r>
          </a:p>
          <a:p>
            <a:endParaRPr lang="en-US" dirty="0"/>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14</a:t>
            </a:fld>
            <a:endParaRPr lang="en-US" dirty="0"/>
          </a:p>
        </p:txBody>
      </p:sp>
    </p:spTree>
    <p:extLst>
      <p:ext uri="{BB962C8B-B14F-4D97-AF65-F5344CB8AC3E}">
        <p14:creationId xmlns:p14="http://schemas.microsoft.com/office/powerpoint/2010/main" val="3238871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15</a:t>
            </a:fld>
            <a:endParaRPr lang="en-US" dirty="0"/>
          </a:p>
        </p:txBody>
      </p:sp>
    </p:spTree>
    <p:extLst>
      <p:ext uri="{BB962C8B-B14F-4D97-AF65-F5344CB8AC3E}">
        <p14:creationId xmlns:p14="http://schemas.microsoft.com/office/powerpoint/2010/main" val="4055078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16</a:t>
            </a:fld>
            <a:endParaRPr lang="en-US" dirty="0"/>
          </a:p>
        </p:txBody>
      </p:sp>
    </p:spTree>
    <p:extLst>
      <p:ext uri="{BB962C8B-B14F-4D97-AF65-F5344CB8AC3E}">
        <p14:creationId xmlns:p14="http://schemas.microsoft.com/office/powerpoint/2010/main" val="838274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17</a:t>
            </a:fld>
            <a:endParaRPr lang="en-US" dirty="0"/>
          </a:p>
        </p:txBody>
      </p:sp>
    </p:spTree>
    <p:extLst>
      <p:ext uri="{BB962C8B-B14F-4D97-AF65-F5344CB8AC3E}">
        <p14:creationId xmlns:p14="http://schemas.microsoft.com/office/powerpoint/2010/main" val="60723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18</a:t>
            </a:fld>
            <a:endParaRPr lang="en-US" dirty="0"/>
          </a:p>
        </p:txBody>
      </p:sp>
    </p:spTree>
    <p:extLst>
      <p:ext uri="{BB962C8B-B14F-4D97-AF65-F5344CB8AC3E}">
        <p14:creationId xmlns:p14="http://schemas.microsoft.com/office/powerpoint/2010/main" val="388361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19</a:t>
            </a:fld>
            <a:endParaRPr lang="en-US" dirty="0"/>
          </a:p>
        </p:txBody>
      </p:sp>
    </p:spTree>
    <p:extLst>
      <p:ext uri="{BB962C8B-B14F-4D97-AF65-F5344CB8AC3E}">
        <p14:creationId xmlns:p14="http://schemas.microsoft.com/office/powerpoint/2010/main" val="759550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20</a:t>
            </a:fld>
            <a:endParaRPr lang="en-US" dirty="0"/>
          </a:p>
        </p:txBody>
      </p:sp>
    </p:spTree>
    <p:extLst>
      <p:ext uri="{BB962C8B-B14F-4D97-AF65-F5344CB8AC3E}">
        <p14:creationId xmlns:p14="http://schemas.microsoft.com/office/powerpoint/2010/main" val="3120213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4330" indent="-285750" fontAlgn="auto">
              <a:spcAft>
                <a:spcPts val="0"/>
              </a:spcAft>
              <a:defRPr/>
            </a:pPr>
            <a:r>
              <a:rPr lang="en-US" sz="1200" dirty="0">
                <a:solidFill>
                  <a:schemeClr val="tx1"/>
                </a:solidFill>
                <a:cs typeface="Calibri" pitchFamily="34" charset="0"/>
              </a:rPr>
              <a:t>In the US “social equity” means fairness, egalitarianism, protection of rights, and equal treatment in the delivery of services.  </a:t>
            </a:r>
          </a:p>
          <a:p>
            <a:pPr marL="354330" indent="-285750" fontAlgn="auto">
              <a:spcAft>
                <a:spcPts val="0"/>
              </a:spcAft>
              <a:defRPr/>
            </a:pPr>
            <a:endParaRPr lang="en-US" sz="1200" dirty="0">
              <a:solidFill>
                <a:schemeClr val="tx1"/>
              </a:solidFill>
              <a:cs typeface="Calibri" pitchFamily="34" charset="0"/>
            </a:endParaRPr>
          </a:p>
          <a:p>
            <a:pPr marL="354330" indent="-285750" fontAlgn="auto">
              <a:spcAft>
                <a:spcPts val="0"/>
              </a:spcAft>
              <a:defRPr/>
            </a:pPr>
            <a:r>
              <a:rPr lang="en-US" sz="1200" dirty="0">
                <a:solidFill>
                  <a:schemeClr val="tx1"/>
                </a:solidFill>
                <a:cs typeface="Calibri" pitchFamily="34" charset="0"/>
              </a:rPr>
              <a:t>Although the US aspires to social equity in principle, it has not always been able to achieve it in practice.</a:t>
            </a:r>
          </a:p>
          <a:p>
            <a:pPr marL="354330" indent="-285750" fontAlgn="auto">
              <a:spcAft>
                <a:spcPts val="0"/>
              </a:spcAft>
              <a:defRPr/>
            </a:pPr>
            <a:endParaRPr lang="en-US" sz="1200" dirty="0">
              <a:solidFill>
                <a:schemeClr val="tx1"/>
              </a:solidFill>
              <a:cs typeface="Calibri" pitchFamily="34" charset="0"/>
            </a:endParaRPr>
          </a:p>
          <a:p>
            <a:pPr marL="354330" indent="-285750" fontAlgn="auto">
              <a:spcAft>
                <a:spcPts val="0"/>
              </a:spcAft>
              <a:defRPr/>
            </a:pPr>
            <a:r>
              <a:rPr lang="en-US" sz="1200" dirty="0">
                <a:solidFill>
                  <a:schemeClr val="tx1"/>
                </a:solidFill>
                <a:cs typeface="Calibri" pitchFamily="34" charset="0"/>
              </a:rPr>
              <a:t>In the nineteenth century “social Darwinism” inhibited the growth of social equity, through its concepts of survival of the fittest, and natural selection.</a:t>
            </a:r>
          </a:p>
          <a:p>
            <a:endParaRPr lang="en-US" dirty="0"/>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2</a:t>
            </a:fld>
            <a:endParaRPr lang="en-US" dirty="0"/>
          </a:p>
        </p:txBody>
      </p:sp>
    </p:spTree>
    <p:extLst>
      <p:ext uri="{BB962C8B-B14F-4D97-AF65-F5344CB8AC3E}">
        <p14:creationId xmlns:p14="http://schemas.microsoft.com/office/powerpoint/2010/main" val="239539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ltLang="en-US" sz="1200" dirty="0"/>
              <a:t>Jean-Jacques Rousseau – “It is precisely because the force of circumstances tends always to destroy equality that the force of legislation must always tend to maintain it.”</a:t>
            </a:r>
          </a:p>
          <a:p>
            <a:pPr eaLnBrk="1" hangingPunct="1"/>
            <a:r>
              <a:rPr lang="en-US" altLang="en-US" sz="1200" dirty="0"/>
              <a:t>Government organizations have a special obligation to be fair – to pursue social equity both with their employees and the public – because they represent the citizenry.</a:t>
            </a:r>
          </a:p>
          <a:p>
            <a:endParaRPr lang="en-US" dirty="0"/>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3</a:t>
            </a:fld>
            <a:endParaRPr lang="en-US" dirty="0"/>
          </a:p>
        </p:txBody>
      </p:sp>
    </p:spTree>
    <p:extLst>
      <p:ext uri="{BB962C8B-B14F-4D97-AF65-F5344CB8AC3E}">
        <p14:creationId xmlns:p14="http://schemas.microsoft.com/office/powerpoint/2010/main" val="2237682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Equality is an American ideal.  In 1776 the Declaration of Independence proclaimed that “all men are create equal.” Derived from natural rights which cannot be taken away.  John Locke.</a:t>
            </a:r>
          </a:p>
          <a:p>
            <a:pPr eaLnBrk="1" hangingPunct="1"/>
            <a:r>
              <a:rPr lang="en-US" altLang="en-US" dirty="0"/>
              <a:t>But, both the Declaration and Constitution denied rights to large segments of the population.</a:t>
            </a:r>
          </a:p>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4</a:t>
            </a:fld>
            <a:endParaRPr lang="en-US" dirty="0"/>
          </a:p>
        </p:txBody>
      </p:sp>
    </p:spTree>
    <p:extLst>
      <p:ext uri="{BB962C8B-B14F-4D97-AF65-F5344CB8AC3E}">
        <p14:creationId xmlns:p14="http://schemas.microsoft.com/office/powerpoint/2010/main" val="211826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en-US" dirty="0"/>
              <a:t>Physical characteristics</a:t>
            </a:r>
          </a:p>
          <a:p>
            <a:pPr lvl="1"/>
            <a:r>
              <a:rPr lang="en-US" altLang="en-US" dirty="0"/>
              <a:t>More controversially, emotions and aptitudes.</a:t>
            </a:r>
          </a:p>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5</a:t>
            </a:fld>
            <a:endParaRPr lang="en-US" dirty="0"/>
          </a:p>
        </p:txBody>
      </p:sp>
    </p:spTree>
    <p:extLst>
      <p:ext uri="{BB962C8B-B14F-4D97-AF65-F5344CB8AC3E}">
        <p14:creationId xmlns:p14="http://schemas.microsoft.com/office/powerpoint/2010/main" val="2438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7</a:t>
            </a:fld>
            <a:endParaRPr lang="en-US" dirty="0"/>
          </a:p>
        </p:txBody>
      </p:sp>
    </p:spTree>
    <p:extLst>
      <p:ext uri="{BB962C8B-B14F-4D97-AF65-F5344CB8AC3E}">
        <p14:creationId xmlns:p14="http://schemas.microsoft.com/office/powerpoint/2010/main" val="2355920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solidFill>
                  <a:schemeClr val="tx1"/>
                </a:solidFill>
                <a:cs typeface="Calibri" pitchFamily="34" charset="0"/>
              </a:rPr>
              <a:t>Generally, it applies to a set of employment procedures and practices that effectively prevent any individual from being adversely excluded from employment opportunities on the basis of race, color, sex, religion, age, national origin, or other factors that cannot lawfully be used to make employment decisions.</a:t>
            </a:r>
          </a:p>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8</a:t>
            </a:fld>
            <a:endParaRPr lang="en-US" dirty="0"/>
          </a:p>
        </p:txBody>
      </p:sp>
    </p:spTree>
    <p:extLst>
      <p:ext uri="{BB962C8B-B14F-4D97-AF65-F5344CB8AC3E}">
        <p14:creationId xmlns:p14="http://schemas.microsoft.com/office/powerpoint/2010/main" val="43466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solidFill>
                  <a:schemeClr val="tx1"/>
                </a:solidFill>
                <a:cs typeface="Calibri" pitchFamily="34" charset="0"/>
              </a:rPr>
              <a:t>Generally, it applies to a set of employment procedures and practices that effectively prevent any individual from being adversely excluded from employment opportunities on the basis of race, color, sex, religion, age, national origin, or other factors that cannot lawfully be used to make employment decisions.</a:t>
            </a:r>
          </a:p>
          <a:p>
            <a:endParaRPr lang="en-US" dirty="0"/>
          </a:p>
        </p:txBody>
      </p:sp>
      <p:sp>
        <p:nvSpPr>
          <p:cNvPr id="4" name="Slide Number Placeholder 3"/>
          <p:cNvSpPr>
            <a:spLocks noGrp="1"/>
          </p:cNvSpPr>
          <p:nvPr>
            <p:ph type="sldNum" sz="quarter" idx="5"/>
          </p:nvPr>
        </p:nvSpPr>
        <p:spPr/>
        <p:txBody>
          <a:bodyPr/>
          <a:lstStyle/>
          <a:p>
            <a:pPr>
              <a:defRPr/>
            </a:pPr>
            <a:fld id="{EAD2DC42-F238-4D30-918C-B8C4ED5A7056}" type="slidenum">
              <a:rPr lang="en-US" smtClean="0"/>
              <a:pPr>
                <a:defRPr/>
              </a:pPr>
              <a:t>9</a:t>
            </a:fld>
            <a:endParaRPr lang="en-US" dirty="0"/>
          </a:p>
        </p:txBody>
      </p:sp>
    </p:spTree>
    <p:extLst>
      <p:ext uri="{BB962C8B-B14F-4D97-AF65-F5344CB8AC3E}">
        <p14:creationId xmlns:p14="http://schemas.microsoft.com/office/powerpoint/2010/main" val="2893232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lnSpc>
                <a:spcPct val="90000"/>
              </a:lnSpc>
            </a:pPr>
            <a:r>
              <a:rPr lang="en-US" altLang="en-US" dirty="0"/>
              <a:t>Kennedy Administration – Executive Order 10925 of March 6, 1961 required that “affirmative action” be used to implement the policy of nondiscrimination in employment by the federal government and its contractors.</a:t>
            </a:r>
          </a:p>
          <a:p>
            <a:pPr lvl="1" eaLnBrk="1" hangingPunct="1">
              <a:lnSpc>
                <a:spcPct val="90000"/>
              </a:lnSpc>
            </a:pPr>
            <a:r>
              <a:rPr lang="en-US" altLang="en-US" dirty="0"/>
              <a:t>Meant initially the removal of artificial employment barriers for women and minorities.</a:t>
            </a:r>
          </a:p>
          <a:p>
            <a:pPr marL="354330" indent="-285750" fontAlgn="auto">
              <a:spcAft>
                <a:spcPts val="0"/>
              </a:spcAft>
              <a:defRPr/>
            </a:pPr>
            <a:r>
              <a:rPr lang="en-US" sz="1200" b="1" dirty="0">
                <a:solidFill>
                  <a:schemeClr val="tx1"/>
                </a:solidFill>
                <a:cs typeface="Calibri" pitchFamily="34" charset="0"/>
              </a:rPr>
              <a:t>Affirmative Action (AA)</a:t>
            </a:r>
            <a:r>
              <a:rPr lang="en-US" sz="1200" dirty="0">
                <a:solidFill>
                  <a:schemeClr val="tx1"/>
                </a:solidFill>
                <a:cs typeface="Calibri" pitchFamily="34" charset="0"/>
              </a:rPr>
              <a:t> President Kennedy’s Executive Order 10925, 1961, first used the term, which meant removal of artificial barriers to employment for minorities and women in the federal service.</a:t>
            </a:r>
          </a:p>
          <a:p>
            <a:pPr marL="354330" indent="-285750" fontAlgn="auto">
              <a:spcAft>
                <a:spcPts val="0"/>
              </a:spcAft>
              <a:defRPr/>
            </a:pPr>
            <a:r>
              <a:rPr lang="en-US" sz="1200" dirty="0">
                <a:solidFill>
                  <a:schemeClr val="tx1"/>
                </a:solidFill>
                <a:cs typeface="Calibri" pitchFamily="34" charset="0"/>
              </a:rPr>
              <a:t> In the 1970s federal courts issued specific goals and timetables for minority hiring and compensatory opportunities for disadvantaged groups.  By the 1990s support for AA dwindled. </a:t>
            </a:r>
          </a:p>
          <a:p>
            <a:endParaRPr lang="en-US" dirty="0"/>
          </a:p>
          <a:p>
            <a:pPr eaLnBrk="1" hangingPunct="1">
              <a:lnSpc>
                <a:spcPct val="90000"/>
              </a:lnSpc>
            </a:pPr>
            <a:r>
              <a:rPr lang="en-US" altLang="en-US" dirty="0"/>
              <a:t>Johnson Administration.</a:t>
            </a:r>
          </a:p>
          <a:p>
            <a:pPr lvl="1" eaLnBrk="1" hangingPunct="1">
              <a:lnSpc>
                <a:spcPct val="90000"/>
              </a:lnSpc>
            </a:pPr>
            <a:r>
              <a:rPr lang="en-US" altLang="en-US" dirty="0"/>
              <a:t>Civil Rights Act of 1964 – It shall be the policy of the United States to ensure equal employment opportunities for Federal employees.</a:t>
            </a:r>
          </a:p>
          <a:p>
            <a:pPr lvl="1" eaLnBrk="1" hangingPunct="1">
              <a:lnSpc>
                <a:spcPct val="90000"/>
              </a:lnSpc>
            </a:pPr>
            <a:r>
              <a:rPr lang="en-US" altLang="en-US" dirty="0"/>
              <a:t>Equal Employment Opportunity Commission to combat discrimination in the private sector. Civil Service Commission for the public sector</a:t>
            </a:r>
          </a:p>
          <a:p>
            <a:pPr lvl="1" eaLnBrk="1" hangingPunct="1">
              <a:lnSpc>
                <a:spcPct val="90000"/>
              </a:lnSpc>
            </a:pPr>
            <a:endParaRPr lang="en-US" dirty="0"/>
          </a:p>
          <a:p>
            <a:pPr eaLnBrk="1" hangingPunct="1"/>
            <a:r>
              <a:rPr lang="en-US" altLang="en-US" dirty="0"/>
              <a:t>Nixon Administration – Executive order requiring agency heads to “establish and maintain an affirmative action program of equal employment opportunity.”</a:t>
            </a:r>
          </a:p>
          <a:p>
            <a:pPr lvl="1" eaLnBrk="1" hangingPunct="1"/>
            <a:r>
              <a:rPr lang="en-US" altLang="en-US" dirty="0"/>
              <a:t>Federal courts began to equate affirmative action with goals and timetables for minority hiring.</a:t>
            </a:r>
          </a:p>
          <a:p>
            <a:pPr lvl="1" eaLnBrk="1" hangingPunct="1">
              <a:lnSpc>
                <a:spcPct val="90000"/>
              </a:lnSpc>
            </a:pPr>
            <a:endParaRPr lang="en-US" dirty="0"/>
          </a:p>
        </p:txBody>
      </p:sp>
      <p:sp>
        <p:nvSpPr>
          <p:cNvPr id="4" name="Slide Number Placeholder 3"/>
          <p:cNvSpPr>
            <a:spLocks noGrp="1"/>
          </p:cNvSpPr>
          <p:nvPr>
            <p:ph type="sldNum" sz="quarter" idx="10"/>
          </p:nvPr>
        </p:nvSpPr>
        <p:spPr/>
        <p:txBody>
          <a:bodyPr/>
          <a:lstStyle/>
          <a:p>
            <a:pPr>
              <a:defRPr/>
            </a:pPr>
            <a:fld id="{EAD2DC42-F238-4D30-918C-B8C4ED5A7056}" type="slidenum">
              <a:rPr lang="en-US" smtClean="0"/>
              <a:pPr>
                <a:defRPr/>
              </a:pPr>
              <a:t>10</a:t>
            </a:fld>
            <a:endParaRPr lang="en-US" dirty="0"/>
          </a:p>
        </p:txBody>
      </p:sp>
    </p:spTree>
    <p:extLst>
      <p:ext uri="{BB962C8B-B14F-4D97-AF65-F5344CB8AC3E}">
        <p14:creationId xmlns:p14="http://schemas.microsoft.com/office/powerpoint/2010/main" val="3282794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8D3D4A1A-9EF9-462D-801F-C076515E5728}" type="datetimeFigureOut">
              <a:rPr lang="en-US"/>
              <a:pPr>
                <a:defRPr/>
              </a:pPr>
              <a:t>12/12/2019</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290EDEA3-12F6-45BF-9325-6B91A57C182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31400CA-30EF-4948-BF5D-DD5707E6EE2E}"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197AA-E0EC-40A3-91E3-A1C10D84A6B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5B68F9-6E20-46E2-AFAA-66AD89B9BC5A}"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C99F09-E38C-41EF-9D64-5EFC65239D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BF19389-8127-4C2B-89AF-1678C6D59F08}"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798F36-3093-429E-AAF3-39FB4779293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5DA41FF-7D93-42A8-A269-E8B2514100EC}"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4DD541-BB3A-4129-BDD0-F7D8B31388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3CA9CAB9-37F5-40F5-8D51-E115C42D5350}" type="datetimeFigureOut">
              <a:rPr lang="en-US"/>
              <a:pPr>
                <a:defRPr/>
              </a:pPr>
              <a:t>12/12/2019</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0A8596D1-0844-45C8-9183-3CB3131D7D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3B9B5F4-DB1E-409F-A773-6E774786A8BB}" type="datetimeFigureOut">
              <a:rPr lang="en-US"/>
              <a:pPr>
                <a:defRPr/>
              </a:pPr>
              <a:t>12/12/2019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DBF6EA-8E60-4EC7-A5CA-77DD5FC6655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716C888-6723-436C-ADB3-F834EF378FDF}" type="datetimeFigureOut">
              <a:rPr lang="en-US"/>
              <a:pPr>
                <a:defRPr/>
              </a:pPr>
              <a:t>12/12/2019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99B687-A2C5-4ECE-AAF4-6C8F8EA30AA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A05E3C-6257-4B07-B453-4CFC9D80899D}" type="datetimeFigureOut">
              <a:rPr lang="en-US"/>
              <a:pPr>
                <a:defRPr/>
              </a:pPr>
              <a:t>12/12/2019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798BDA-170B-4273-B441-AC604F95E6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684547B7-3A39-43C5-B1F7-C465EBAE3A7F}" type="datetimeFigureOut">
              <a:rPr lang="en-US"/>
              <a:pPr>
                <a:defRPr/>
              </a:pPr>
              <a:t>12/12/2019</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BCBF0C9B-67E2-4B35-8CD9-8F38814D3EB7}"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BD73FF67-0090-4184-A3A0-23DF1C6D92B1}" type="datetimeFigureOut">
              <a:rPr lang="en-US"/>
              <a:pPr>
                <a:defRPr/>
              </a:pPr>
              <a:t>12/12/2019</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2F9547F3-E184-48E8-996E-A76A752A37F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BAC863EA-CC01-4B37-893E-94E1AF5104DF}" type="datetimeFigureOut">
              <a:rPr lang="en-US"/>
              <a:pPr>
                <a:defRPr/>
              </a:pPr>
              <a:t>12/12/2019</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4A92EE37-1B60-47AF-9383-79FF78658260}" type="slidenum">
              <a:rPr lang="en-US"/>
              <a:pPr>
                <a:defRPr/>
              </a:pPr>
              <a:t>‹#›</a:t>
            </a:fld>
            <a:endParaRPr lang="en-US" dirty="0"/>
          </a:p>
        </p:txBody>
      </p:sp>
      <p:sp>
        <p:nvSpPr>
          <p:cNvPr id="1073" name="Text Box 49"/>
          <p:cNvSpPr txBox="1">
            <a:spLocks noChangeArrowheads="1"/>
          </p:cNvSpPr>
          <p:nvPr userDrawn="1"/>
        </p:nvSpPr>
        <p:spPr bwMode="auto">
          <a:xfrm>
            <a:off x="2590800" y="6621463"/>
            <a:ext cx="5105400" cy="4730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a:p>
            <a:pPr>
              <a:spcBef>
                <a:spcPct val="50000"/>
              </a:spcBef>
            </a:pP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6608" y="284970"/>
            <a:ext cx="3578722" cy="4616648"/>
          </a:xfrm>
          <a:prstGeom prst="rect">
            <a:avLst/>
          </a:prstGeom>
          <a:solidFill>
            <a:srgbClr val="C8E1F3"/>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12</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Social Equity</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62" y="278543"/>
            <a:ext cx="4994075" cy="6303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029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042988" y="838200"/>
            <a:ext cx="6729412" cy="1219200"/>
          </a:xfrm>
          <a:solidFill>
            <a:srgbClr val="BEDEF3"/>
          </a:solidFill>
        </p:spPr>
        <p:txBody>
          <a:bodyPr anchor="ctr"/>
          <a:lstStyle/>
          <a:p>
            <a:pPr algn="ctr"/>
            <a:r>
              <a:rPr lang="en-US" sz="3200" dirty="0">
                <a:solidFill>
                  <a:srgbClr val="2F2B20"/>
                </a:solidFill>
                <a:latin typeface="Candara" pitchFamily="34" charset="0"/>
              </a:rPr>
              <a:t>Equal Employment Opportunity (EEO)</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a:lnSpc>
                <a:spcPct val="90000"/>
              </a:lnSpc>
            </a:pPr>
            <a:r>
              <a:rPr lang="en-US" altLang="en-US" sz="1800" dirty="0">
                <a:solidFill>
                  <a:schemeClr val="tx1"/>
                </a:solidFill>
                <a:cs typeface="Calibri" pitchFamily="34" charset="0"/>
              </a:rPr>
              <a:t>Kennedy Administration – Executive Order 10925 of March 6, 1961 required that “affirmative action” be used to implement the policy of nondiscrimination in employment by the federal government and its contractors.</a:t>
            </a:r>
          </a:p>
          <a:p>
            <a:pPr>
              <a:lnSpc>
                <a:spcPct val="90000"/>
              </a:lnSpc>
            </a:pPr>
            <a:endParaRPr lang="en-US" altLang="en-US" sz="1800" dirty="0">
              <a:solidFill>
                <a:schemeClr val="tx1"/>
              </a:solidFill>
              <a:cs typeface="Calibri" pitchFamily="34" charset="0"/>
            </a:endParaRPr>
          </a:p>
          <a:p>
            <a:pPr marL="617537" lvl="2">
              <a:lnSpc>
                <a:spcPct val="90000"/>
              </a:lnSpc>
            </a:pPr>
            <a:r>
              <a:rPr lang="en-US" altLang="en-US" sz="1600" dirty="0">
                <a:solidFill>
                  <a:schemeClr val="tx1"/>
                </a:solidFill>
                <a:cs typeface="Calibri" pitchFamily="34" charset="0"/>
              </a:rPr>
              <a:t>Meant initially the removal of artificial employment barriers for women and minorities.</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id="{4C671001-7B21-594D-AB8C-A9F8DC772601}"/>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sz="3200" dirty="0">
                <a:solidFill>
                  <a:srgbClr val="2F2B20"/>
                </a:solidFill>
                <a:latin typeface="Candara" pitchFamily="34" charset="0"/>
              </a:rPr>
              <a:t>Reverse Discrimination</a:t>
            </a:r>
          </a:p>
        </p:txBody>
      </p:sp>
      <p:sp>
        <p:nvSpPr>
          <p:cNvPr id="372739" name="Rectangle 3">
            <a:extLst>
              <a:ext uri="{FF2B5EF4-FFF2-40B4-BE49-F238E27FC236}">
                <a16:creationId xmlns:a16="http://schemas.microsoft.com/office/drawing/2014/main" id="{54B8AC02-28C1-B34C-9CFF-930A5B825666}"/>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a:lnSpc>
                <a:spcPct val="90000"/>
              </a:lnSpc>
            </a:pPr>
            <a:r>
              <a:rPr lang="en-US" altLang="en-US" sz="1800" dirty="0">
                <a:solidFill>
                  <a:schemeClr val="tx1"/>
                </a:solidFill>
                <a:cs typeface="Calibri" pitchFamily="34" charset="0"/>
              </a:rPr>
              <a:t>Reverse discrimination is a practice generally understood to mean discrimination against white males in conjunction with preferential treatment for women and minorities.</a:t>
            </a:r>
          </a:p>
          <a:p>
            <a:pPr>
              <a:lnSpc>
                <a:spcPct val="90000"/>
              </a:lnSpc>
            </a:pPr>
            <a:endParaRPr lang="en-US" altLang="en-US" sz="1800" dirty="0">
              <a:solidFill>
                <a:schemeClr val="tx1"/>
              </a:solidFill>
              <a:cs typeface="Calibri" pitchFamily="34" charset="0"/>
            </a:endParaRPr>
          </a:p>
          <a:p>
            <a:pPr>
              <a:lnSpc>
                <a:spcPct val="90000"/>
              </a:lnSpc>
            </a:pPr>
            <a:r>
              <a:rPr lang="en-US" altLang="en-US" sz="1800" dirty="0">
                <a:solidFill>
                  <a:schemeClr val="tx1"/>
                </a:solidFill>
                <a:cs typeface="Calibri" pitchFamily="34" charset="0"/>
              </a:rPr>
              <a:t>Practice has no legal standing.</a:t>
            </a:r>
          </a:p>
          <a:p>
            <a:pPr>
              <a:lnSpc>
                <a:spcPct val="90000"/>
              </a:lnSpc>
            </a:pPr>
            <a:endParaRPr lang="en-US" altLang="en-US" sz="1800" dirty="0">
              <a:solidFill>
                <a:schemeClr val="tx1"/>
              </a:solidFill>
              <a:cs typeface="Calibri" pitchFamily="34" charset="0"/>
            </a:endParaRPr>
          </a:p>
        </p:txBody>
      </p:sp>
    </p:spTree>
    <p:extLst>
      <p:ext uri="{BB962C8B-B14F-4D97-AF65-F5344CB8AC3E}">
        <p14:creationId xmlns:p14="http://schemas.microsoft.com/office/powerpoint/2010/main" val="3653279215"/>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66800" y="685800"/>
            <a:ext cx="6705600" cy="1219200"/>
          </a:xfrm>
          <a:solidFill>
            <a:srgbClr val="BEDEF3"/>
          </a:solidFill>
        </p:spPr>
        <p:txBody>
          <a:bodyPr anchor="ctr"/>
          <a:lstStyle/>
          <a:p>
            <a:pPr algn="ctr"/>
            <a:r>
              <a:rPr lang="en-US" sz="3200" dirty="0">
                <a:solidFill>
                  <a:srgbClr val="2F2B20"/>
                </a:solidFill>
                <a:latin typeface="Candara" pitchFamily="34" charset="0"/>
              </a:rPr>
              <a:t>Affirmative Action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2192451"/>
              </p:ext>
            </p:extLst>
          </p:nvPr>
        </p:nvGraphicFramePr>
        <p:xfrm>
          <a:off x="1042988" y="2133600"/>
          <a:ext cx="6777037" cy="3698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042988" y="838200"/>
            <a:ext cx="7024687" cy="1219200"/>
          </a:xfrm>
          <a:solidFill>
            <a:srgbClr val="BEDEF3"/>
          </a:solidFill>
        </p:spPr>
        <p:txBody>
          <a:bodyPr anchor="ctr"/>
          <a:lstStyle/>
          <a:p>
            <a:pPr algn="ctr"/>
            <a:r>
              <a:rPr lang="en-US" sz="3200" dirty="0">
                <a:solidFill>
                  <a:srgbClr val="2F2B20"/>
                </a:solidFill>
                <a:latin typeface="Candara" pitchFamily="34" charset="0"/>
              </a:rPr>
              <a:t>Representative Bureaucracy</a:t>
            </a:r>
          </a:p>
        </p:txBody>
      </p:sp>
      <p:sp>
        <p:nvSpPr>
          <p:cNvPr id="3" name="Content Placeholder 2"/>
          <p:cNvSpPr>
            <a:spLocks noGrp="1"/>
          </p:cNvSpPr>
          <p:nvPr>
            <p:ph idx="1"/>
          </p:nvPr>
        </p:nvSpPr>
        <p:spPr>
          <a:xfrm>
            <a:off x="1042988" y="2133600"/>
            <a:ext cx="7034212"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None/>
              <a:defRPr/>
            </a:pPr>
            <a:endParaRPr lang="en-US" alt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Representative Bureaucracy—the idea that all social groups have a right to participate in their governing institutions.</a:t>
            </a:r>
          </a:p>
          <a:p>
            <a:pPr marL="68580" indent="0" fontAlgn="auto">
              <a:spcAft>
                <a:spcPts val="0"/>
              </a:spcAft>
              <a:buNone/>
              <a:defRPr/>
            </a:pPr>
            <a:endParaRPr 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Perhaps a contemporary manifestation of this notion is the chaos that ensued after Hurricane Katrina. </a:t>
            </a:r>
          </a:p>
          <a:p>
            <a:pPr marL="68580" indent="0" fontAlgn="auto">
              <a:spcAft>
                <a:spcPts val="0"/>
              </a:spcAft>
              <a:buNone/>
              <a:defRPr/>
            </a:pPr>
            <a:endParaRPr 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Many argued that public administrators failed to provide equal protection under the law to minorities in the aftermath of Katrina.</a:t>
            </a:r>
            <a:endParaRPr lang="en-US" altLang="en-US" sz="1800" dirty="0">
              <a:solidFill>
                <a:schemeClr val="tx1"/>
              </a:solidFill>
              <a:cs typeface="Calibri" pitchFamily="34" charset="0"/>
            </a:endParaRPr>
          </a:p>
          <a:p>
            <a:pPr marL="68580" indent="0" fontAlgn="auto">
              <a:spcAft>
                <a:spcPts val="0"/>
              </a:spcAft>
              <a:buFont typeface="Wingdings 2" pitchFamily="18" charset="2"/>
              <a:buNone/>
              <a:defRPr/>
            </a:pPr>
            <a:endParaRPr lang="en-US" sz="1800" dirty="0">
              <a:solidFill>
                <a:schemeClr val="tx1"/>
              </a:solidFill>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42988" y="838200"/>
            <a:ext cx="7024687" cy="1219200"/>
          </a:xfrm>
          <a:solidFill>
            <a:srgbClr val="BEDEF3"/>
          </a:solidFill>
        </p:spPr>
        <p:txBody>
          <a:bodyPr/>
          <a:lstStyle/>
          <a:p>
            <a:pPr algn="ctr"/>
            <a:r>
              <a:rPr lang="en-US" sz="3200" dirty="0">
                <a:solidFill>
                  <a:srgbClr val="2F2B20"/>
                </a:solidFill>
                <a:latin typeface="Candara" pitchFamily="34" charset="0"/>
              </a:rPr>
              <a:t>Representative Bureaucracy</a:t>
            </a:r>
            <a:br>
              <a:rPr lang="en-US" sz="3200" dirty="0">
                <a:solidFill>
                  <a:srgbClr val="2F2B20"/>
                </a:solidFill>
                <a:latin typeface="Candara" pitchFamily="34" charset="0"/>
              </a:rPr>
            </a:br>
            <a:r>
              <a:rPr lang="en-US" sz="3200" dirty="0">
                <a:solidFill>
                  <a:srgbClr val="2F2B20"/>
                </a:solidFill>
                <a:latin typeface="Candara" pitchFamily="34" charset="0"/>
              </a:rPr>
              <a:t>The Case of Ferguson</a:t>
            </a:r>
          </a:p>
        </p:txBody>
      </p:sp>
      <p:sp>
        <p:nvSpPr>
          <p:cNvPr id="3" name="Content Placeholder 2"/>
          <p:cNvSpPr>
            <a:spLocks noGrp="1"/>
          </p:cNvSpPr>
          <p:nvPr>
            <p:ph idx="1"/>
          </p:nvPr>
        </p:nvSpPr>
        <p:spPr>
          <a:xfrm>
            <a:off x="1042988" y="2133600"/>
            <a:ext cx="7034212" cy="3698875"/>
          </a:xfrm>
          <a:solidFill>
            <a:schemeClr val="bg2">
              <a:lumMod val="60000"/>
              <a:lumOff val="40000"/>
            </a:schemeClr>
          </a:solidFill>
          <a:ln>
            <a:solidFill>
              <a:srgbClr val="CF8F31"/>
            </a:solidFill>
          </a:ln>
        </p:spPr>
        <p:txBody>
          <a:bodyPr rtlCol="0">
            <a:normAutofit fontScale="85000" lnSpcReduction="20000"/>
          </a:bodyPr>
          <a:lstStyle/>
          <a:p>
            <a:pPr marL="68580" indent="0" fontAlgn="auto">
              <a:spcAft>
                <a:spcPts val="0"/>
              </a:spcAft>
              <a:buNone/>
              <a:defRPr/>
            </a:pPr>
            <a:r>
              <a:rPr lang="en-US" sz="1800" dirty="0">
                <a:solidFill>
                  <a:srgbClr val="000000"/>
                </a:solidFill>
              </a:rPr>
              <a:t>In Ferguson, Missouri, after Michael Brown was killed by the City Police in early August of 2014 and a summer of riots the US Department of Justice’s report on Ferguson shows a troubling pattern of administrative failure. </a:t>
            </a:r>
          </a:p>
          <a:p>
            <a:pPr marL="68580" indent="0" fontAlgn="auto">
              <a:spcAft>
                <a:spcPts val="0"/>
              </a:spcAft>
              <a:buNone/>
              <a:defRPr/>
            </a:pPr>
            <a:endParaRPr lang="en-US" sz="1800" dirty="0">
              <a:solidFill>
                <a:srgbClr val="000000"/>
              </a:solidFill>
            </a:endParaRPr>
          </a:p>
          <a:p>
            <a:pPr marL="354330" indent="-285750" fontAlgn="auto">
              <a:spcAft>
                <a:spcPts val="0"/>
              </a:spcAft>
              <a:defRPr/>
            </a:pPr>
            <a:r>
              <a:rPr lang="en-US" sz="1800" dirty="0">
                <a:solidFill>
                  <a:srgbClr val="000000"/>
                </a:solidFill>
              </a:rPr>
              <a:t>African Americans were 67% of the city’s population.</a:t>
            </a:r>
          </a:p>
          <a:p>
            <a:pPr marL="354330" indent="-285750" fontAlgn="auto">
              <a:spcAft>
                <a:spcPts val="0"/>
              </a:spcAft>
              <a:defRPr/>
            </a:pPr>
            <a:r>
              <a:rPr lang="en-US" sz="1800" dirty="0">
                <a:solidFill>
                  <a:srgbClr val="000000"/>
                </a:solidFill>
              </a:rPr>
              <a:t>The City Police Force had 50 whites and 3 blacks.</a:t>
            </a:r>
          </a:p>
          <a:p>
            <a:pPr marL="68580" indent="0" fontAlgn="auto">
              <a:spcAft>
                <a:spcPts val="0"/>
              </a:spcAft>
              <a:buNone/>
              <a:defRPr/>
            </a:pPr>
            <a:endParaRPr lang="en-US" sz="1800" dirty="0">
              <a:solidFill>
                <a:srgbClr val="000000"/>
              </a:solidFill>
            </a:endParaRPr>
          </a:p>
          <a:p>
            <a:pPr marL="354330" indent="-285750" fontAlgn="auto">
              <a:spcAft>
                <a:spcPts val="0"/>
              </a:spcAft>
              <a:defRPr/>
            </a:pPr>
            <a:r>
              <a:rPr lang="en-US" sz="1800" dirty="0">
                <a:solidFill>
                  <a:srgbClr val="000000"/>
                </a:solidFill>
              </a:rPr>
              <a:t>African Americans accounted for </a:t>
            </a:r>
          </a:p>
          <a:p>
            <a:pPr marL="68580" indent="0" fontAlgn="auto">
              <a:spcAft>
                <a:spcPts val="0"/>
              </a:spcAft>
              <a:buNone/>
              <a:defRPr/>
            </a:pPr>
            <a:r>
              <a:rPr lang="en-US" sz="1800" dirty="0">
                <a:solidFill>
                  <a:srgbClr val="000000"/>
                </a:solidFill>
              </a:rPr>
              <a:t>	85% of traffic stops. </a:t>
            </a:r>
          </a:p>
          <a:p>
            <a:pPr marL="68580" indent="0" fontAlgn="auto">
              <a:spcAft>
                <a:spcPts val="0"/>
              </a:spcAft>
              <a:buNone/>
              <a:defRPr/>
            </a:pPr>
            <a:r>
              <a:rPr lang="en-US" sz="1800" dirty="0">
                <a:solidFill>
                  <a:srgbClr val="000000"/>
                </a:solidFill>
              </a:rPr>
              <a:t>	90% of citations</a:t>
            </a:r>
          </a:p>
          <a:p>
            <a:pPr marL="68580" indent="0" fontAlgn="auto">
              <a:spcAft>
                <a:spcPts val="0"/>
              </a:spcAft>
              <a:buNone/>
              <a:defRPr/>
            </a:pPr>
            <a:r>
              <a:rPr lang="en-US" sz="1800" dirty="0">
                <a:solidFill>
                  <a:srgbClr val="000000"/>
                </a:solidFill>
              </a:rPr>
              <a:t>	93% of all arrests </a:t>
            </a:r>
          </a:p>
          <a:p>
            <a:pPr marL="68580" indent="0" fontAlgn="auto">
              <a:spcAft>
                <a:spcPts val="0"/>
              </a:spcAft>
              <a:buNone/>
              <a:defRPr/>
            </a:pPr>
            <a:endParaRPr lang="en-US" sz="1800" dirty="0"/>
          </a:p>
          <a:p>
            <a:pPr marL="68580" indent="0" fontAlgn="auto">
              <a:spcAft>
                <a:spcPts val="0"/>
              </a:spcAft>
              <a:buNone/>
              <a:defRPr/>
            </a:pPr>
            <a:r>
              <a:rPr lang="en-US" sz="1800" dirty="0">
                <a:solidFill>
                  <a:srgbClr val="000000"/>
                </a:solidFill>
              </a:rPr>
              <a:t>Even more troubling was another part of the DOJ report linking the court system and the city administration in an effort to increase city revenues for the municipal budget through these efforts.</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066800" y="838200"/>
            <a:ext cx="6781800" cy="1219200"/>
          </a:xfrm>
          <a:solidFill>
            <a:srgbClr val="BEDEF3"/>
          </a:solidFill>
        </p:spPr>
        <p:txBody>
          <a:bodyPr anchor="b"/>
          <a:lstStyle/>
          <a:p>
            <a:pPr algn="ctr"/>
            <a:r>
              <a:rPr lang="en-US" sz="3200" dirty="0">
                <a:solidFill>
                  <a:srgbClr val="2F2B20"/>
                </a:solidFill>
                <a:latin typeface="Candara" pitchFamily="34" charset="0"/>
              </a:rPr>
              <a:t>Non-Racial Discrimination</a:t>
            </a:r>
            <a:br>
              <a:rPr lang="en-US" sz="3200" dirty="0">
                <a:solidFill>
                  <a:srgbClr val="2F2B20"/>
                </a:solidFill>
                <a:latin typeface="Candara" pitchFamily="34" charset="0"/>
              </a:rPr>
            </a:br>
            <a:endParaRPr lang="en-US" sz="3200" dirty="0">
              <a:solidFill>
                <a:srgbClr val="2F2B20"/>
              </a:solidFill>
              <a:latin typeface="Candara" pitchFamily="34" charset="0"/>
            </a:endParaRPr>
          </a:p>
        </p:txBody>
      </p:sp>
      <p:sp>
        <p:nvSpPr>
          <p:cNvPr id="3" name="Content Placeholder 2"/>
          <p:cNvSpPr>
            <a:spLocks noGrp="1"/>
          </p:cNvSpPr>
          <p:nvPr>
            <p:ph idx="1"/>
          </p:nvPr>
        </p:nvSpPr>
        <p:spPr>
          <a:xfrm>
            <a:off x="1066800" y="2057400"/>
            <a:ext cx="6777038"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There are several categories of non-racial discrimination:</a:t>
            </a:r>
          </a:p>
        </p:txBody>
      </p:sp>
      <p:graphicFrame>
        <p:nvGraphicFramePr>
          <p:cNvPr id="4" name="Diagram 3"/>
          <p:cNvGraphicFramePr/>
          <p:nvPr/>
        </p:nvGraphicFramePr>
        <p:xfrm>
          <a:off x="1524000" y="2667000"/>
          <a:ext cx="6096000" cy="279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162" y="406400"/>
            <a:ext cx="7024687" cy="1219200"/>
          </a:xfrm>
          <a:solidFill>
            <a:srgbClr val="BEDEF3"/>
          </a:solidFill>
        </p:spPr>
        <p:txBody>
          <a:bodyPr rtlCol="0" anchor="ctr">
            <a:normAutofit fontScale="90000"/>
          </a:bodyPr>
          <a:lstStyle/>
          <a:p>
            <a:pPr algn="ctr" fontAlgn="auto">
              <a:spcAft>
                <a:spcPts val="0"/>
              </a:spcAft>
              <a:defRPr/>
            </a:pPr>
            <a:r>
              <a:rPr lang="en-US" sz="3200" dirty="0">
                <a:solidFill>
                  <a:srgbClr val="2F2B20"/>
                </a:solidFill>
                <a:latin typeface="Candara" pitchFamily="34" charset="0"/>
              </a:rPr>
              <a:t>Non-Racial Discrimination:</a:t>
            </a:r>
            <a:br>
              <a:rPr lang="en-US" sz="3200" dirty="0">
                <a:solidFill>
                  <a:srgbClr val="2F2B20"/>
                </a:solidFill>
                <a:latin typeface="Candara" pitchFamily="34" charset="0"/>
              </a:rPr>
            </a:br>
            <a:r>
              <a:rPr lang="en-US" sz="3200" dirty="0">
                <a:solidFill>
                  <a:srgbClr val="2F2B20"/>
                </a:solidFill>
                <a:latin typeface="Candara" pitchFamily="34" charset="0"/>
              </a:rPr>
              <a:t>Sex Discrimination and Sexual Harassment</a:t>
            </a:r>
          </a:p>
        </p:txBody>
      </p:sp>
      <p:sp>
        <p:nvSpPr>
          <p:cNvPr id="3" name="Content Placeholder 2"/>
          <p:cNvSpPr>
            <a:spLocks noGrp="1"/>
          </p:cNvSpPr>
          <p:nvPr>
            <p:ph idx="1"/>
          </p:nvPr>
        </p:nvSpPr>
        <p:spPr>
          <a:xfrm>
            <a:off x="906462" y="1625600"/>
            <a:ext cx="6777037" cy="4775200"/>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The Civil Rights Act and its amendments declared sex discrimination illegal, and today sexual harassment is included in the sex discrimination provision.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Equal Employment Commission in 1980 set forth guidelines on what constitutes workplace sexual harassment. In 1986, the landmark Supreme Court ruling in </a:t>
            </a:r>
            <a:r>
              <a:rPr lang="en-US" sz="1800" i="1" dirty="0">
                <a:solidFill>
                  <a:schemeClr val="tx1"/>
                </a:solidFill>
                <a:cs typeface="Calibri" pitchFamily="34" charset="0"/>
              </a:rPr>
              <a:t>Meritor Savings Bank v. Vinson </a:t>
            </a:r>
            <a:r>
              <a:rPr lang="en-US" sz="1800" dirty="0">
                <a:solidFill>
                  <a:schemeClr val="tx1"/>
                </a:solidFill>
                <a:cs typeface="Calibri" pitchFamily="34" charset="0"/>
              </a:rPr>
              <a:t>set forth case law on this issue, defining harassment in two ways: </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
        <p:nvSpPr>
          <p:cNvPr id="6" name="Bevel 5"/>
          <p:cNvSpPr/>
          <p:nvPr/>
        </p:nvSpPr>
        <p:spPr>
          <a:xfrm>
            <a:off x="2590800" y="4495800"/>
            <a:ext cx="1752600" cy="685800"/>
          </a:xfrm>
          <a:prstGeom prst="bevel">
            <a:avLst/>
          </a:prstGeom>
          <a:solidFill>
            <a:srgbClr val="77313B"/>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Quid Quo Pro</a:t>
            </a:r>
          </a:p>
        </p:txBody>
      </p:sp>
      <p:sp>
        <p:nvSpPr>
          <p:cNvPr id="7" name="Bevel 6"/>
          <p:cNvSpPr/>
          <p:nvPr/>
        </p:nvSpPr>
        <p:spPr>
          <a:xfrm>
            <a:off x="4648200" y="4495800"/>
            <a:ext cx="1752600" cy="685800"/>
          </a:xfrm>
          <a:prstGeom prst="bevel">
            <a:avLst/>
          </a:prstGeom>
          <a:solidFill>
            <a:srgbClr val="77313B"/>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Hostile Environment</a:t>
            </a:r>
          </a:p>
        </p:txBody>
      </p:sp>
      <p:sp>
        <p:nvSpPr>
          <p:cNvPr id="4" name="Oval 3"/>
          <p:cNvSpPr/>
          <p:nvPr/>
        </p:nvSpPr>
        <p:spPr>
          <a:xfrm>
            <a:off x="2743200" y="5257800"/>
            <a:ext cx="3581400" cy="609600"/>
          </a:xfrm>
          <a:prstGeom prst="ellipse">
            <a:avLst/>
          </a:prstGeom>
          <a:solidFill>
            <a:srgbClr val="59302D"/>
          </a:solidFill>
          <a:ln>
            <a:solidFill>
              <a:schemeClr val="accent2">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ln>
                  <a:solidFill>
                    <a:schemeClr val="accent2">
                      <a:lumMod val="75000"/>
                    </a:schemeClr>
                  </a:solidFill>
                </a:ln>
              </a:rPr>
              <a:t>Two types of Sexual Harassment </a:t>
            </a:r>
          </a:p>
        </p:txBody>
      </p:sp>
      <p:cxnSp>
        <p:nvCxnSpPr>
          <p:cNvPr id="8" name="Straight Arrow Connector 7"/>
          <p:cNvCxnSpPr>
            <a:stCxn id="4" idx="1"/>
          </p:cNvCxnSpPr>
          <p:nvPr/>
        </p:nvCxnSpPr>
        <p:spPr>
          <a:xfrm flipV="1">
            <a:off x="3267075" y="5181600"/>
            <a:ext cx="0" cy="165100"/>
          </a:xfrm>
          <a:prstGeom prst="straightConnector1">
            <a:avLst/>
          </a:prstGeom>
          <a:ln>
            <a:solidFill>
              <a:srgbClr val="681417"/>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791200" y="5181600"/>
            <a:ext cx="0" cy="165100"/>
          </a:xfrm>
          <a:prstGeom prst="straightConnector1">
            <a:avLst/>
          </a:prstGeom>
          <a:ln>
            <a:solidFill>
              <a:srgbClr val="681417"/>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685800"/>
            <a:ext cx="6805612" cy="1371600"/>
          </a:xfrm>
          <a:solidFill>
            <a:srgbClr val="BEDEF3"/>
          </a:solidFill>
        </p:spPr>
        <p:txBody>
          <a:bodyPr rtlCol="0">
            <a:normAutofit fontScale="90000"/>
          </a:bodyPr>
          <a:lstStyle/>
          <a:p>
            <a:pPr algn="ctr" fontAlgn="auto">
              <a:spcAft>
                <a:spcPts val="0"/>
              </a:spcAft>
              <a:defRPr/>
            </a:pPr>
            <a:r>
              <a:rPr lang="en-US" sz="3200" dirty="0">
                <a:solidFill>
                  <a:srgbClr val="2F2B20"/>
                </a:solidFill>
                <a:latin typeface="Candara" pitchFamily="34" charset="0"/>
              </a:rPr>
              <a:t>Non-Racial Discrimination:</a:t>
            </a:r>
            <a:br>
              <a:rPr lang="en-US" sz="3200" dirty="0">
                <a:solidFill>
                  <a:srgbClr val="2F2B20"/>
                </a:solidFill>
                <a:latin typeface="Candara" pitchFamily="34" charset="0"/>
              </a:rPr>
            </a:br>
            <a:r>
              <a:rPr lang="en-US" sz="3200" dirty="0">
                <a:solidFill>
                  <a:srgbClr val="2F2B20"/>
                </a:solidFill>
                <a:latin typeface="Candara" pitchFamily="34" charset="0"/>
              </a:rPr>
              <a:t>Pregnancy, Age </a:t>
            </a:r>
            <a:br>
              <a:rPr lang="en-US" sz="3200" dirty="0">
                <a:solidFill>
                  <a:srgbClr val="2F2B20"/>
                </a:solidFill>
                <a:latin typeface="Candara" pitchFamily="34" charset="0"/>
              </a:rPr>
            </a:br>
            <a:r>
              <a:rPr lang="en-US" sz="3200" dirty="0">
                <a:solidFill>
                  <a:srgbClr val="2F2B20"/>
                </a:solidFill>
                <a:latin typeface="Candara" pitchFamily="34" charset="0"/>
              </a:rPr>
              <a:t>and Disabilities Discrimination</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Pregnancy Discrimination has been outlawed by an amendment to Title VII of the </a:t>
            </a:r>
            <a:r>
              <a:rPr lang="en-US" sz="1800" i="1" dirty="0">
                <a:solidFill>
                  <a:schemeClr val="tx1"/>
                </a:solidFill>
                <a:cs typeface="Calibri" pitchFamily="34" charset="0"/>
              </a:rPr>
              <a:t>Civil Rights Act</a:t>
            </a:r>
            <a:r>
              <a:rPr lang="en-US" sz="1800" dirty="0">
                <a:solidFill>
                  <a:schemeClr val="tx1"/>
                </a:solidFill>
                <a:cs typeface="Calibri" pitchFamily="34" charset="0"/>
              </a:rPr>
              <a:t>, 1978.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A companion statute is the Family and Medical Leave Act of 1993, which also allows accommodation for pregnancy and post-birth and prohibits discrimination on these bases.</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a:t>
            </a:r>
            <a:r>
              <a:rPr lang="en-US" sz="1800" i="1" dirty="0">
                <a:solidFill>
                  <a:schemeClr val="tx1"/>
                </a:solidFill>
                <a:cs typeface="Calibri" pitchFamily="34" charset="0"/>
              </a:rPr>
              <a:t>Age Discrimination in Employment Act </a:t>
            </a:r>
            <a:r>
              <a:rPr lang="en-US" sz="1800" dirty="0">
                <a:solidFill>
                  <a:schemeClr val="tx1"/>
                </a:solidFill>
                <a:cs typeface="Calibri" pitchFamily="34" charset="0"/>
              </a:rPr>
              <a:t>was passed in 1967.  It has since been amended to raise the upper age limit for prohibiting  workplace discrimination.  It covers all employees in the public and private sectors.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685800"/>
            <a:ext cx="6805612" cy="1371600"/>
          </a:xfrm>
          <a:solidFill>
            <a:srgbClr val="BEDEF3"/>
          </a:solidFill>
        </p:spPr>
        <p:txBody>
          <a:bodyPr rtlCol="0">
            <a:normAutofit fontScale="90000"/>
          </a:bodyPr>
          <a:lstStyle/>
          <a:p>
            <a:pPr algn="ctr" fontAlgn="auto">
              <a:spcAft>
                <a:spcPts val="0"/>
              </a:spcAft>
              <a:defRPr/>
            </a:pPr>
            <a:r>
              <a:rPr lang="en-US" sz="3200" dirty="0">
                <a:solidFill>
                  <a:srgbClr val="2F2B20"/>
                </a:solidFill>
                <a:latin typeface="Candara" pitchFamily="34" charset="0"/>
              </a:rPr>
              <a:t>Non-Racial Discrimination:</a:t>
            </a:r>
            <a:br>
              <a:rPr lang="en-US" sz="3200" dirty="0">
                <a:solidFill>
                  <a:srgbClr val="2F2B20"/>
                </a:solidFill>
                <a:latin typeface="Candara" pitchFamily="34" charset="0"/>
              </a:rPr>
            </a:br>
            <a:r>
              <a:rPr lang="en-US" sz="3200" dirty="0">
                <a:solidFill>
                  <a:srgbClr val="2F2B20"/>
                </a:solidFill>
                <a:latin typeface="Candara" pitchFamily="34" charset="0"/>
              </a:rPr>
              <a:t>Pregnancy, Age </a:t>
            </a:r>
            <a:br>
              <a:rPr lang="en-US" sz="3200" dirty="0">
                <a:solidFill>
                  <a:srgbClr val="2F2B20"/>
                </a:solidFill>
                <a:latin typeface="Candara" pitchFamily="34" charset="0"/>
              </a:rPr>
            </a:br>
            <a:r>
              <a:rPr lang="en-US" sz="3200" dirty="0">
                <a:solidFill>
                  <a:srgbClr val="2F2B20"/>
                </a:solidFill>
                <a:latin typeface="Candara" pitchFamily="34" charset="0"/>
              </a:rPr>
              <a:t>and Disabilities Discrimination</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In 1990, Congress passed the </a:t>
            </a:r>
            <a:r>
              <a:rPr lang="en-US" sz="1800" i="1" dirty="0">
                <a:solidFill>
                  <a:schemeClr val="tx1"/>
                </a:solidFill>
                <a:cs typeface="Calibri" pitchFamily="34" charset="0"/>
              </a:rPr>
              <a:t>Americans with Disabilities Act </a:t>
            </a:r>
            <a:r>
              <a:rPr lang="en-US" sz="1800" dirty="0">
                <a:solidFill>
                  <a:schemeClr val="tx1"/>
                </a:solidFill>
                <a:cs typeface="Calibri" pitchFamily="34" charset="0"/>
              </a:rPr>
              <a:t>to ban discrimination against physically and mentally handicapped individuals in employment.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law also required employers to make reasonable accommodation in the workplace for such individuals.</a:t>
            </a:r>
          </a:p>
        </p:txBody>
      </p:sp>
    </p:spTree>
    <p:extLst>
      <p:ext uri="{BB962C8B-B14F-4D97-AF65-F5344CB8AC3E}">
        <p14:creationId xmlns:p14="http://schemas.microsoft.com/office/powerpoint/2010/main" val="1566536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762000"/>
            <a:ext cx="6805612" cy="1295400"/>
          </a:xfrm>
          <a:solidFill>
            <a:srgbClr val="BEDEF3"/>
          </a:solidFill>
        </p:spPr>
        <p:txBody>
          <a:bodyPr rtlCol="0" anchor="ctr">
            <a:normAutofit fontScale="90000"/>
          </a:bodyPr>
          <a:lstStyle/>
          <a:p>
            <a:pPr algn="ctr" fontAlgn="auto">
              <a:spcAft>
                <a:spcPts val="0"/>
              </a:spcAft>
              <a:defRPr/>
            </a:pPr>
            <a:br>
              <a:rPr lang="en-US" sz="3200" dirty="0">
                <a:solidFill>
                  <a:srgbClr val="2F2B20"/>
                </a:solidFill>
                <a:latin typeface="Candara" pitchFamily="34" charset="0"/>
              </a:rPr>
            </a:br>
            <a:r>
              <a:rPr lang="en-US" sz="3200" dirty="0">
                <a:solidFill>
                  <a:srgbClr val="2F2B20"/>
                </a:solidFill>
                <a:latin typeface="Candara" pitchFamily="34" charset="0"/>
              </a:rPr>
              <a:t>Non-Racial Discrimination:</a:t>
            </a:r>
            <a:br>
              <a:rPr lang="en-US" sz="3200" dirty="0">
                <a:solidFill>
                  <a:srgbClr val="2F2B20"/>
                </a:solidFill>
                <a:latin typeface="Candara" pitchFamily="34" charset="0"/>
              </a:rPr>
            </a:br>
            <a:r>
              <a:rPr lang="en-US" sz="3200" dirty="0">
                <a:solidFill>
                  <a:srgbClr val="2F2B20"/>
                </a:solidFill>
                <a:latin typeface="Candara" pitchFamily="34" charset="0"/>
              </a:rPr>
              <a:t>Sexual Orientation Discrimination</a:t>
            </a:r>
            <a:br>
              <a:rPr lang="en-US" sz="3200" dirty="0">
                <a:solidFill>
                  <a:srgbClr val="2F2B20"/>
                </a:solidFill>
                <a:latin typeface="Candara" pitchFamily="34" charset="0"/>
              </a:rPr>
            </a:br>
            <a:endParaRPr lang="en-US" sz="3200" dirty="0">
              <a:solidFill>
                <a:srgbClr val="2F2B20"/>
              </a:solidFill>
              <a:latin typeface="Candara" pitchFamily="34" charset="0"/>
            </a:endParaRP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rgbClr val="000000"/>
                </a:solidFill>
                <a:cs typeface="Calibri" pitchFamily="34" charset="0"/>
              </a:rPr>
              <a:t>The area of gay, transgender, and transsexual rights has been affirmed in certain states. </a:t>
            </a:r>
          </a:p>
          <a:p>
            <a:pPr marL="354330" indent="-285750" fontAlgn="auto">
              <a:spcAft>
                <a:spcPts val="0"/>
              </a:spcAft>
              <a:defRPr/>
            </a:pPr>
            <a:endParaRPr lang="en-US" sz="1800" dirty="0">
              <a:solidFill>
                <a:srgbClr val="000000"/>
              </a:solidFill>
              <a:cs typeface="Calibri" pitchFamily="34" charset="0"/>
            </a:endParaRPr>
          </a:p>
          <a:p>
            <a:pPr marL="354330" indent="-285750" fontAlgn="auto">
              <a:spcAft>
                <a:spcPts val="0"/>
              </a:spcAft>
              <a:defRPr/>
            </a:pPr>
            <a:r>
              <a:rPr lang="en-US" sz="1800" dirty="0">
                <a:solidFill>
                  <a:srgbClr val="000000"/>
                </a:solidFill>
                <a:cs typeface="Calibri" pitchFamily="34" charset="0"/>
              </a:rPr>
              <a:t>At least 15 states have laws forbidding discrimination in employment on the basis of sexual orientation. </a:t>
            </a:r>
          </a:p>
          <a:p>
            <a:pPr marL="354330" indent="-285750" fontAlgn="auto">
              <a:spcAft>
                <a:spcPts val="0"/>
              </a:spcAft>
              <a:defRPr/>
            </a:pPr>
            <a:endParaRPr lang="en-US" sz="1800" dirty="0">
              <a:solidFill>
                <a:srgbClr val="000000"/>
              </a:solidFill>
              <a:cs typeface="Calibri" pitchFamily="34" charset="0"/>
            </a:endParaRPr>
          </a:p>
          <a:p>
            <a:pPr marL="354330" indent="-285750" fontAlgn="auto">
              <a:spcAft>
                <a:spcPts val="0"/>
              </a:spcAft>
              <a:defRPr/>
            </a:pPr>
            <a:r>
              <a:rPr lang="en-US" sz="1800" dirty="0">
                <a:solidFill>
                  <a:srgbClr val="000000"/>
                </a:solidFill>
                <a:cs typeface="Calibri" pitchFamily="34" charset="0"/>
              </a:rPr>
              <a:t>In 2003, the Supreme Court declared state sodomy laws unconstitutional in their ruling in </a:t>
            </a:r>
            <a:r>
              <a:rPr lang="en-US" sz="1800" i="1" dirty="0">
                <a:solidFill>
                  <a:srgbClr val="000000"/>
                </a:solidFill>
                <a:cs typeface="Calibri" pitchFamily="34" charset="0"/>
              </a:rPr>
              <a:t>Lawrence v. Texas</a:t>
            </a:r>
            <a:r>
              <a:rPr lang="en-US" sz="1800" dirty="0">
                <a:solidFill>
                  <a:srgbClr val="000000"/>
                </a:solidFill>
                <a:cs typeface="Calibri" pitchFamily="34" charset="0"/>
              </a:rPr>
              <a:t>.</a:t>
            </a:r>
          </a:p>
          <a:p>
            <a:pPr marL="354330" indent="-285750" fontAlgn="auto">
              <a:spcAft>
                <a:spcPts val="0"/>
              </a:spcAft>
              <a:defRPr/>
            </a:pPr>
            <a:r>
              <a:rPr lang="en-US" sz="1800" dirty="0">
                <a:solidFill>
                  <a:srgbClr val="000000"/>
                </a:solidFill>
              </a:rPr>
              <a:t>Supreme Court’s decision in 2015 in </a:t>
            </a:r>
            <a:r>
              <a:rPr lang="en-US" sz="1800" i="1" dirty="0" err="1">
                <a:solidFill>
                  <a:srgbClr val="000000"/>
                </a:solidFill>
              </a:rPr>
              <a:t>Obergefell</a:t>
            </a:r>
            <a:r>
              <a:rPr lang="en-US" sz="1800" i="1" dirty="0">
                <a:solidFill>
                  <a:srgbClr val="000000"/>
                </a:solidFill>
              </a:rPr>
              <a:t> v. Hodges </a:t>
            </a:r>
            <a:r>
              <a:rPr lang="en-US" sz="1800" dirty="0">
                <a:solidFill>
                  <a:srgbClr val="000000"/>
                </a:solidFill>
              </a:rPr>
              <a:t>declared that the Constitution guarantees a right to same-sex marriage.</a:t>
            </a:r>
            <a:endParaRPr lang="en-US" sz="1800" dirty="0">
              <a:solidFill>
                <a:srgbClr val="000000"/>
              </a:solidFill>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838200"/>
            <a:ext cx="6805612" cy="1219200"/>
          </a:xfrm>
          <a:solidFill>
            <a:srgbClr val="BEDEF3"/>
          </a:solidFill>
        </p:spPr>
        <p:txBody>
          <a:bodyPr anchor="ctr"/>
          <a:lstStyle/>
          <a:p>
            <a:pPr algn="ctr"/>
            <a:r>
              <a:rPr lang="en-US" dirty="0">
                <a:solidFill>
                  <a:srgbClr val="2F2B20"/>
                </a:solidFill>
                <a:latin typeface="Candara" pitchFamily="34" charset="0"/>
              </a:rPr>
              <a:t>What is Social Equity</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fontScale="92500" lnSpcReduction="10000"/>
          </a:bodyPr>
          <a:lstStyle/>
          <a:p>
            <a:pPr marL="68580" indent="0" fontAlgn="auto">
              <a:spcAft>
                <a:spcPts val="0"/>
              </a:spcAft>
              <a:buNone/>
              <a:defRPr/>
            </a:pPr>
            <a:r>
              <a:rPr lang="en-US" altLang="en-US" sz="2800" dirty="0">
                <a:solidFill>
                  <a:schemeClr val="tx1"/>
                </a:solidFill>
                <a:cs typeface="Calibri" pitchFamily="34" charset="0"/>
              </a:rPr>
              <a:t>Social equity is fairness in the delivery of public services; </a:t>
            </a:r>
          </a:p>
          <a:p>
            <a:pPr marL="68580" indent="0" fontAlgn="auto">
              <a:spcAft>
                <a:spcPts val="0"/>
              </a:spcAft>
              <a:buNone/>
              <a:defRPr/>
            </a:pPr>
            <a:endParaRPr lang="en-US" altLang="en-US" sz="2800" dirty="0">
              <a:solidFill>
                <a:schemeClr val="tx1"/>
              </a:solidFill>
              <a:cs typeface="Calibri" pitchFamily="34" charset="0"/>
            </a:endParaRPr>
          </a:p>
          <a:p>
            <a:pPr marL="365443" lvl="1" indent="0" fontAlgn="auto">
              <a:spcAft>
                <a:spcPts val="0"/>
              </a:spcAft>
              <a:buNone/>
              <a:defRPr/>
            </a:pPr>
            <a:r>
              <a:rPr lang="en-US" altLang="en-US" sz="2800" dirty="0">
                <a:solidFill>
                  <a:schemeClr val="tx1"/>
                </a:solidFill>
                <a:cs typeface="Calibri" pitchFamily="34" charset="0"/>
              </a:rPr>
              <a:t>It is egalitarianism in action – the principle that each citizen regardless of economic resources or personal traits deserves and has a right to be given equal treatment by the political system.</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533400"/>
            <a:ext cx="6729411" cy="1524000"/>
          </a:xfrm>
          <a:solidFill>
            <a:srgbClr val="BEDEF3"/>
          </a:solidFill>
        </p:spPr>
        <p:txBody>
          <a:bodyPr rtlCol="0" anchor="b">
            <a:normAutofit fontScale="90000"/>
          </a:bodyPr>
          <a:lstStyle/>
          <a:p>
            <a:pPr algn="ctr" fontAlgn="auto">
              <a:spcAft>
                <a:spcPts val="0"/>
              </a:spcAft>
              <a:defRPr/>
            </a:pPr>
            <a:br>
              <a:rPr lang="en-US" sz="3200" dirty="0">
                <a:solidFill>
                  <a:srgbClr val="2F2B20"/>
                </a:solidFill>
                <a:latin typeface="Candara" pitchFamily="34" charset="0"/>
              </a:rPr>
            </a:br>
            <a:br>
              <a:rPr lang="en-US" sz="3200" dirty="0">
                <a:solidFill>
                  <a:srgbClr val="2F2B20"/>
                </a:solidFill>
                <a:latin typeface="Candara" pitchFamily="34" charset="0"/>
              </a:rPr>
            </a:br>
            <a:r>
              <a:rPr lang="en-US" sz="3200" dirty="0">
                <a:solidFill>
                  <a:srgbClr val="2F2B20"/>
                </a:solidFill>
                <a:latin typeface="Candara" pitchFamily="34" charset="0"/>
              </a:rPr>
              <a:t>Public Administration and</a:t>
            </a:r>
            <a:br>
              <a:rPr lang="en-US" sz="3200" dirty="0">
                <a:solidFill>
                  <a:srgbClr val="2F2B20"/>
                </a:solidFill>
                <a:latin typeface="Candara" pitchFamily="34" charset="0"/>
              </a:rPr>
            </a:br>
            <a:r>
              <a:rPr lang="en-US" sz="3200" dirty="0">
                <a:solidFill>
                  <a:srgbClr val="2F2B20"/>
                </a:solidFill>
                <a:latin typeface="Candara" pitchFamily="34" charset="0"/>
              </a:rPr>
              <a:t>Social Equity</a:t>
            </a:r>
            <a:br>
              <a:rPr lang="en-US" sz="3200" dirty="0">
                <a:solidFill>
                  <a:srgbClr val="2F2B20"/>
                </a:solidFill>
                <a:latin typeface="Candara" pitchFamily="34" charset="0"/>
              </a:rPr>
            </a:br>
            <a:endParaRPr lang="en-US" sz="3200" dirty="0">
              <a:solidFill>
                <a:srgbClr val="2F2B20"/>
              </a:solidFill>
              <a:latin typeface="Candara" pitchFamily="34" charset="0"/>
            </a:endParaRP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Public administration must be cognizant not only of the details of public law, because they must administer its provisions in a fair and equitable manner, but they also need to be aware of the spirit of the laws—beyond legal rules and regulations so as to proactively support its intent.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838200"/>
            <a:ext cx="6805612" cy="1219200"/>
          </a:xfrm>
          <a:solidFill>
            <a:srgbClr val="BEDEF3"/>
          </a:solidFill>
        </p:spPr>
        <p:txBody>
          <a:bodyPr anchor="ctr"/>
          <a:lstStyle/>
          <a:p>
            <a:pPr algn="ctr"/>
            <a:r>
              <a:rPr lang="en-US" dirty="0">
                <a:solidFill>
                  <a:srgbClr val="2F2B20"/>
                </a:solidFill>
                <a:latin typeface="Candara" pitchFamily="34" charset="0"/>
              </a:rPr>
              <a:t>Social Equity</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None/>
              <a:defRPr/>
            </a:pPr>
            <a:r>
              <a:rPr lang="en-US" altLang="en-US" sz="2800" dirty="0">
                <a:solidFill>
                  <a:schemeClr val="tx1"/>
                </a:solidFill>
                <a:cs typeface="Calibri" pitchFamily="34" charset="0"/>
              </a:rPr>
              <a:t>Government organizations have a special obligation to be fair – to pursue social equity both with their employees and the public – because they represent the citizenry.</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942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F9515F76-49F0-A743-B688-D215AB6797AA}"/>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The Challenge of Equality</a:t>
            </a:r>
          </a:p>
        </p:txBody>
      </p:sp>
      <p:sp>
        <p:nvSpPr>
          <p:cNvPr id="356355" name="Rectangle 3">
            <a:extLst>
              <a:ext uri="{FF2B5EF4-FFF2-40B4-BE49-F238E27FC236}">
                <a16:creationId xmlns:a16="http://schemas.microsoft.com/office/drawing/2014/main" id="{F0D55120-497A-B248-BFB3-F67DD4641EFE}"/>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Equality is an American ideal.  </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In 1776 the Declaration of Independence proclaimed that “all men are created equal.” Derived from natural rights which cannot be taken away.  John Locke.</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But, both the Declaration and Constitution denied rights to large segments of the population.</a:t>
            </a:r>
          </a:p>
        </p:txBody>
      </p:sp>
    </p:spTree>
    <p:extLst>
      <p:ext uri="{BB962C8B-B14F-4D97-AF65-F5344CB8AC3E}">
        <p14:creationId xmlns:p14="http://schemas.microsoft.com/office/powerpoint/2010/main" val="88370545"/>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a:extLst>
              <a:ext uri="{FF2B5EF4-FFF2-40B4-BE49-F238E27FC236}">
                <a16:creationId xmlns:a16="http://schemas.microsoft.com/office/drawing/2014/main" id="{FF0912CD-D067-304C-9081-AFB849A19311}"/>
              </a:ext>
            </a:extLst>
          </p:cNvPr>
          <p:cNvSpPr>
            <a:spLocks noGrp="1" noChangeArrowheads="1"/>
          </p:cNvSpPr>
          <p:nvPr>
            <p:ph type="title"/>
          </p:nvPr>
        </p:nvSpPr>
        <p:spPr>
          <a:xfrm>
            <a:off x="1042988" y="384242"/>
            <a:ext cx="7024687" cy="1063558"/>
          </a:xfrm>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Race</a:t>
            </a:r>
          </a:p>
        </p:txBody>
      </p:sp>
      <p:sp>
        <p:nvSpPr>
          <p:cNvPr id="357379" name="Rectangle 3">
            <a:extLst>
              <a:ext uri="{FF2B5EF4-FFF2-40B4-BE49-F238E27FC236}">
                <a16:creationId xmlns:a16="http://schemas.microsoft.com/office/drawing/2014/main" id="{1734ABBD-2D80-6944-B056-04DFEA3CEE54}"/>
              </a:ext>
            </a:extLst>
          </p:cNvPr>
          <p:cNvSpPr>
            <a:spLocks noGrp="1" noChangeArrowheads="1"/>
          </p:cNvSpPr>
          <p:nvPr>
            <p:ph type="body" idx="1"/>
          </p:nvPr>
        </p:nvSpPr>
        <p:spPr>
          <a:xfrm>
            <a:off x="1055688" y="1447800"/>
            <a:ext cx="7024687" cy="5029200"/>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Race can be defined as a large group of people with common characteristics that are presumably transmitted genetically.</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Up to the middle of the 20th century, race was used as a method of distinguishing among national groups.</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Began as language distinction, but became a source of ranking and discrimination.</a:t>
            </a:r>
          </a:p>
        </p:txBody>
      </p:sp>
    </p:spTree>
    <p:extLst>
      <p:ext uri="{BB962C8B-B14F-4D97-AF65-F5344CB8AC3E}">
        <p14:creationId xmlns:p14="http://schemas.microsoft.com/office/powerpoint/2010/main" val="3275259725"/>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id="{DE6C3E23-031E-9042-ABEB-CBC9CC8688D7}"/>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Racism</a:t>
            </a:r>
          </a:p>
        </p:txBody>
      </p:sp>
      <p:sp>
        <p:nvSpPr>
          <p:cNvPr id="358403" name="Rectangle 3">
            <a:extLst>
              <a:ext uri="{FF2B5EF4-FFF2-40B4-BE49-F238E27FC236}">
                <a16:creationId xmlns:a16="http://schemas.microsoft.com/office/drawing/2014/main" id="{5A391DCF-59D7-094D-8A4E-E8D78C5EA678}"/>
              </a:ext>
            </a:extLst>
          </p:cNvPr>
          <p:cNvSpPr>
            <a:spLocks noGrp="1" noChangeArrowheads="1"/>
          </p:cNvSpPr>
          <p:nvPr>
            <p:ph type="body" idx="1"/>
          </p:nvPr>
        </p:nvSpPr>
        <p:spPr>
          <a:xfrm>
            <a:off x="1042988" y="2170113"/>
            <a:ext cx="702468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A racist can be defined as any person or organization that either consciously or unconsciously practices racial discrimination against a person on the basis of race (or ethnicity) or supports the supremacy of one race over others.</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“Stealth racism.” – Department store security, racial profiling.</a:t>
            </a:r>
          </a:p>
        </p:txBody>
      </p:sp>
    </p:spTree>
    <p:extLst>
      <p:ext uri="{BB962C8B-B14F-4D97-AF65-F5344CB8AC3E}">
        <p14:creationId xmlns:p14="http://schemas.microsoft.com/office/powerpoint/2010/main" val="3100547694"/>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a:extLst>
              <a:ext uri="{FF2B5EF4-FFF2-40B4-BE49-F238E27FC236}">
                <a16:creationId xmlns:a16="http://schemas.microsoft.com/office/drawing/2014/main" id="{806E3DBF-1445-5A4A-BC63-2CF5124C6E41}"/>
              </a:ext>
            </a:extLst>
          </p:cNvPr>
          <p:cNvSpPr>
            <a:spLocks noGrp="1" noChangeArrowheads="1"/>
          </p:cNvSpPr>
          <p:nvPr>
            <p:ph type="title"/>
          </p:nvPr>
        </p:nvSpPr>
        <p:spPr>
          <a:xfrm>
            <a:off x="304800" y="88901"/>
            <a:ext cx="8458200" cy="914400"/>
          </a:xfrm>
          <a:solidFill>
            <a:srgbClr val="BEDEF3"/>
          </a:solid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The Bitter Heritage of Slavery</a:t>
            </a:r>
          </a:p>
        </p:txBody>
      </p:sp>
      <p:sp>
        <p:nvSpPr>
          <p:cNvPr id="359427" name="Rectangle 3">
            <a:extLst>
              <a:ext uri="{FF2B5EF4-FFF2-40B4-BE49-F238E27FC236}">
                <a16:creationId xmlns:a16="http://schemas.microsoft.com/office/drawing/2014/main" id="{EB492B0F-A96D-6E45-8E78-CDB2D1817731}"/>
              </a:ext>
            </a:extLst>
          </p:cNvPr>
          <p:cNvSpPr>
            <a:spLocks noGrp="1" noChangeArrowheads="1"/>
          </p:cNvSpPr>
          <p:nvPr>
            <p:ph type="body" idx="1"/>
          </p:nvPr>
        </p:nvSpPr>
        <p:spPr>
          <a:xfrm>
            <a:off x="304800" y="1066801"/>
            <a:ext cx="8458200" cy="5715000"/>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fontScale="62500" lnSpcReduction="20000"/>
          </a:bodyPr>
          <a:lstStyle/>
          <a:p>
            <a:pPr marL="354330" indent="-285750" fontAlgn="auto">
              <a:spcAft>
                <a:spcPts val="0"/>
              </a:spcAft>
            </a:pPr>
            <a:r>
              <a:rPr lang="en-US" altLang="en-US" sz="3300" dirty="0">
                <a:solidFill>
                  <a:schemeClr val="tx1"/>
                </a:solidFill>
                <a:cs typeface="Calibri" pitchFamily="34" charset="0"/>
              </a:rPr>
              <a:t>What distinguishes African-Americans from other ethnic groups is the fact that they are the only group brought to the U.S. as slaves.</a:t>
            </a:r>
          </a:p>
          <a:p>
            <a:pPr marL="354330" indent="-285750" fontAlgn="auto">
              <a:spcAft>
                <a:spcPts val="0"/>
              </a:spcAft>
            </a:pPr>
            <a:r>
              <a:rPr lang="en-US" altLang="en-US" sz="3300" dirty="0">
                <a:solidFill>
                  <a:schemeClr val="tx1"/>
                </a:solidFill>
                <a:cs typeface="Calibri" pitchFamily="34" charset="0"/>
              </a:rPr>
              <a:t>Constitution</a:t>
            </a:r>
          </a:p>
          <a:p>
            <a:pPr lvl="1"/>
            <a:r>
              <a:rPr lang="en-US" altLang="en-US" sz="2900" dirty="0">
                <a:solidFill>
                  <a:schemeClr val="tx1"/>
                </a:solidFill>
                <a:cs typeface="Calibri" pitchFamily="34" charset="0"/>
              </a:rPr>
              <a:t>Article I, section 2 – three-fifths rule.</a:t>
            </a:r>
          </a:p>
          <a:p>
            <a:pPr lvl="2"/>
            <a:r>
              <a:rPr lang="en-US" altLang="en-US" sz="2900" dirty="0">
                <a:solidFill>
                  <a:schemeClr val="tx1"/>
                </a:solidFill>
                <a:cs typeface="Calibri" pitchFamily="34" charset="0"/>
              </a:rPr>
              <a:t>Representatives and direct taxes shall be apportioned among the several states which may be included within this union, according to their respective numbers, which shall be determined by adding to the whole number of free persons, including those bound to service for a term of years, and excluding Indians not taxed, three fifths of all other Persons.</a:t>
            </a:r>
          </a:p>
          <a:p>
            <a:pPr lvl="1"/>
            <a:r>
              <a:rPr lang="en-US" altLang="en-US" sz="2900" dirty="0">
                <a:solidFill>
                  <a:schemeClr val="tx1"/>
                </a:solidFill>
                <a:cs typeface="Calibri" pitchFamily="34" charset="0"/>
              </a:rPr>
              <a:t>Article I, section 9 – slave trade (1808).</a:t>
            </a:r>
          </a:p>
          <a:p>
            <a:pPr lvl="2"/>
            <a:r>
              <a:rPr lang="en-US" altLang="en-US" sz="2900" dirty="0">
                <a:solidFill>
                  <a:schemeClr val="tx1"/>
                </a:solidFill>
                <a:cs typeface="Calibri" pitchFamily="34" charset="0"/>
              </a:rPr>
              <a:t>The migration or importation of such persons as any of the states now existing shall think proper to admit, shall not be prohibited by the Congress prior to the year one thousand eight hundred and eight, but a tax or duty may be imposed on such importation, not exceeding ten dollars for each person.</a:t>
            </a:r>
          </a:p>
          <a:p>
            <a:pPr lvl="1"/>
            <a:r>
              <a:rPr lang="en-US" altLang="en-US" sz="2900" dirty="0">
                <a:solidFill>
                  <a:schemeClr val="tx1"/>
                </a:solidFill>
                <a:cs typeface="Calibri" pitchFamily="34" charset="0"/>
              </a:rPr>
              <a:t>Article IV, section 2 – runaway slaves.</a:t>
            </a:r>
          </a:p>
          <a:p>
            <a:pPr lvl="2"/>
            <a:r>
              <a:rPr lang="en-US" altLang="en-US" sz="2900" dirty="0">
                <a:solidFill>
                  <a:schemeClr val="tx1"/>
                </a:solidFill>
                <a:cs typeface="Calibri" pitchFamily="34" charset="0"/>
              </a:rPr>
              <a:t>No person held to service or labor in one state, under the laws thereof, escaping into another, shall, in consequence of any law or regulation therein, be discharged from such service or labor, but shall be delivered up on claim of the party to whom such service or labor may be due. </a:t>
            </a:r>
          </a:p>
        </p:txBody>
      </p:sp>
    </p:spTree>
    <p:extLst>
      <p:ext uri="{BB962C8B-B14F-4D97-AF65-F5344CB8AC3E}">
        <p14:creationId xmlns:p14="http://schemas.microsoft.com/office/powerpoint/2010/main" val="3906904882"/>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id="{54D1EFB8-5ABA-4343-84BF-6F18AE0CEC30}"/>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sz="3200" dirty="0">
                <a:solidFill>
                  <a:srgbClr val="2F2B20"/>
                </a:solidFill>
                <a:latin typeface="Candara" pitchFamily="34" charset="0"/>
              </a:rPr>
              <a:t>Equal Employment Opportunity (EEO)</a:t>
            </a:r>
          </a:p>
        </p:txBody>
      </p:sp>
      <p:sp>
        <p:nvSpPr>
          <p:cNvPr id="364547" name="Rectangle 3">
            <a:extLst>
              <a:ext uri="{FF2B5EF4-FFF2-40B4-BE49-F238E27FC236}">
                <a16:creationId xmlns:a16="http://schemas.microsoft.com/office/drawing/2014/main" id="{CB2571CC-EC80-D04F-8864-052142C3429B}"/>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Equal employment opportunity (EEO) is a concept fraught with political, cultural, and emotional overtones</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sz="1800" b="1" dirty="0">
                <a:solidFill>
                  <a:schemeClr val="tx1"/>
                </a:solidFill>
                <a:cs typeface="Calibri" pitchFamily="34" charset="0"/>
              </a:rPr>
              <a:t>EEO</a:t>
            </a:r>
            <a:r>
              <a:rPr lang="en-US" sz="1800" dirty="0">
                <a:solidFill>
                  <a:schemeClr val="tx1"/>
                </a:solidFill>
                <a:cs typeface="Calibri" pitchFamily="34" charset="0"/>
              </a:rPr>
              <a:t> refers to employment procedures and practices that are intentionally or unintentionally discriminatory in the areas of race, color, gender, religion, and national origin. It now also includes age, pregnancy, and disabilities.</a:t>
            </a:r>
          </a:p>
          <a:p>
            <a:pPr marL="354330" indent="-285750" fontAlgn="auto">
              <a:spcAft>
                <a:spcPts val="0"/>
              </a:spcAft>
            </a:pPr>
            <a:endParaRPr lang="en-US" altLang="en-US" sz="1800" dirty="0">
              <a:solidFill>
                <a:schemeClr val="tx1"/>
              </a:solidFill>
              <a:cs typeface="Calibri" pitchFamily="34" charset="0"/>
            </a:endParaRPr>
          </a:p>
        </p:txBody>
      </p:sp>
    </p:spTree>
    <p:extLst>
      <p:ext uri="{BB962C8B-B14F-4D97-AF65-F5344CB8AC3E}">
        <p14:creationId xmlns:p14="http://schemas.microsoft.com/office/powerpoint/2010/main" val="2643117166"/>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id="{54D1EFB8-5ABA-4343-84BF-6F18AE0CEC30}"/>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sz="3200" dirty="0">
                <a:solidFill>
                  <a:srgbClr val="2F2B20"/>
                </a:solidFill>
                <a:latin typeface="Candara" pitchFamily="34" charset="0"/>
              </a:rPr>
              <a:t>Equal Employment Opportunity (EEO)</a:t>
            </a:r>
          </a:p>
        </p:txBody>
      </p:sp>
      <p:sp>
        <p:nvSpPr>
          <p:cNvPr id="364547" name="Rectangle 3">
            <a:extLst>
              <a:ext uri="{FF2B5EF4-FFF2-40B4-BE49-F238E27FC236}">
                <a16:creationId xmlns:a16="http://schemas.microsoft.com/office/drawing/2014/main" id="{CB2571CC-EC80-D04F-8864-052142C3429B}"/>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lnSpc>
                <a:spcPct val="90000"/>
              </a:lnSpc>
            </a:pPr>
            <a:r>
              <a:rPr lang="en-US" altLang="en-US" sz="1800" dirty="0">
                <a:solidFill>
                  <a:schemeClr val="tx1"/>
                </a:solidFill>
                <a:cs typeface="Calibri" pitchFamily="34" charset="0"/>
              </a:rPr>
              <a:t>The ideal is an employment system devoid of intentional and unintentional discrimination, but it may be a political impossibility to achieve because of disagreement about definitions.</a:t>
            </a:r>
          </a:p>
          <a:p>
            <a:pPr eaLnBrk="1" hangingPunct="1">
              <a:lnSpc>
                <a:spcPct val="90000"/>
              </a:lnSpc>
            </a:pPr>
            <a:endParaRPr lang="en-US" altLang="en-US" sz="1800" dirty="0">
              <a:solidFill>
                <a:schemeClr val="tx1"/>
              </a:solidFill>
              <a:cs typeface="Calibri" pitchFamily="34" charset="0"/>
            </a:endParaRPr>
          </a:p>
          <a:p>
            <a:pPr eaLnBrk="1" hangingPunct="1">
              <a:lnSpc>
                <a:spcPct val="90000"/>
              </a:lnSpc>
            </a:pPr>
            <a:r>
              <a:rPr lang="en-US" altLang="en-US" sz="1800" dirty="0">
                <a:solidFill>
                  <a:schemeClr val="tx1"/>
                </a:solidFill>
                <a:cs typeface="Calibri" pitchFamily="34" charset="0"/>
              </a:rPr>
              <a:t>EEO exists to remedy real problems.</a:t>
            </a:r>
          </a:p>
          <a:p>
            <a:pPr eaLnBrk="1" hangingPunct="1">
              <a:lnSpc>
                <a:spcPct val="90000"/>
              </a:lnSpc>
            </a:pPr>
            <a:endParaRPr lang="en-US" altLang="en-US" sz="1800" dirty="0">
              <a:solidFill>
                <a:schemeClr val="tx1"/>
              </a:solidFill>
              <a:cs typeface="Calibri" pitchFamily="34" charset="0"/>
            </a:endParaRPr>
          </a:p>
          <a:p>
            <a:pPr eaLnBrk="1" hangingPunct="1">
              <a:lnSpc>
                <a:spcPct val="90000"/>
              </a:lnSpc>
            </a:pPr>
            <a:r>
              <a:rPr lang="en-US" altLang="en-US" sz="1800" dirty="0">
                <a:solidFill>
                  <a:schemeClr val="tx1"/>
                </a:solidFill>
                <a:cs typeface="Calibri" pitchFamily="34" charset="0"/>
              </a:rPr>
              <a:t>The problem is discrimination – the failure to treat equals equally.</a:t>
            </a:r>
          </a:p>
          <a:p>
            <a:pPr marL="354330" indent="-285750" fontAlgn="auto">
              <a:spcAft>
                <a:spcPts val="0"/>
              </a:spcAft>
            </a:pPr>
            <a:endParaRPr lang="en-US" altLang="en-US" sz="1800" dirty="0">
              <a:solidFill>
                <a:schemeClr val="tx1"/>
              </a:solidFill>
              <a:cs typeface="Calibri" pitchFamily="34" charset="0"/>
            </a:endParaRPr>
          </a:p>
        </p:txBody>
      </p:sp>
    </p:spTree>
    <p:extLst>
      <p:ext uri="{BB962C8B-B14F-4D97-AF65-F5344CB8AC3E}">
        <p14:creationId xmlns:p14="http://schemas.microsoft.com/office/powerpoint/2010/main" val="3628982506"/>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2343</TotalTime>
  <Words>2069</Words>
  <Application>Microsoft Office PowerPoint</Application>
  <PresentationFormat>On-screen Show (4:3)</PresentationFormat>
  <Paragraphs>168</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Candara</vt:lpstr>
      <vt:lpstr>Century Gothic</vt:lpstr>
      <vt:lpstr>Impact</vt:lpstr>
      <vt:lpstr>Wingdings 2</vt:lpstr>
      <vt:lpstr>Austin</vt:lpstr>
      <vt:lpstr>PowerPoint Presentation</vt:lpstr>
      <vt:lpstr>What is Social Equity</vt:lpstr>
      <vt:lpstr>Social Equity</vt:lpstr>
      <vt:lpstr>The Challenge of Equality</vt:lpstr>
      <vt:lpstr>Race</vt:lpstr>
      <vt:lpstr>Racism</vt:lpstr>
      <vt:lpstr>The Bitter Heritage of Slavery</vt:lpstr>
      <vt:lpstr>Equal Employment Opportunity (EEO)</vt:lpstr>
      <vt:lpstr>Equal Employment Opportunity (EEO)</vt:lpstr>
      <vt:lpstr>Equal Employment Opportunity (EEO)</vt:lpstr>
      <vt:lpstr>Reverse Discrimination</vt:lpstr>
      <vt:lpstr>Affirmative Action</vt:lpstr>
      <vt:lpstr>Representative Bureaucracy</vt:lpstr>
      <vt:lpstr>Representative Bureaucracy The Case of Ferguson</vt:lpstr>
      <vt:lpstr>Non-Racial Discrimination </vt:lpstr>
      <vt:lpstr>Non-Racial Discrimination: Sex Discrimination and Sexual Harassment</vt:lpstr>
      <vt:lpstr>Non-Racial Discrimination: Pregnancy, Age  and Disabilities Discrimination</vt:lpstr>
      <vt:lpstr>Non-Racial Discrimination: Pregnancy, Age  and Disabilities Discrimination</vt:lpstr>
      <vt:lpstr> Non-Racial Discrimination: Sexual Orientation Discrimination </vt:lpstr>
      <vt:lpstr>  Public Administration and Social Equity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84</cp:revision>
  <dcterms:created xsi:type="dcterms:W3CDTF">2012-01-17T16:56:38Z</dcterms:created>
  <dcterms:modified xsi:type="dcterms:W3CDTF">2019-12-12T06:35:48Z</dcterms:modified>
</cp:coreProperties>
</file>