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43" r:id="rId1"/>
  </p:sldMasterIdLst>
  <p:notesMasterIdLst>
    <p:notesMasterId r:id="rId21"/>
  </p:notesMasterIdLst>
  <p:sldIdLst>
    <p:sldId id="256" r:id="rId2"/>
    <p:sldId id="267" r:id="rId3"/>
    <p:sldId id="257" r:id="rId4"/>
    <p:sldId id="262" r:id="rId5"/>
    <p:sldId id="259" r:id="rId6"/>
    <p:sldId id="273" r:id="rId7"/>
    <p:sldId id="263" r:id="rId8"/>
    <p:sldId id="264" r:id="rId9"/>
    <p:sldId id="274" r:id="rId10"/>
    <p:sldId id="275" r:id="rId11"/>
    <p:sldId id="276" r:id="rId12"/>
    <p:sldId id="277" r:id="rId13"/>
    <p:sldId id="278" r:id="rId14"/>
    <p:sldId id="279" r:id="rId15"/>
    <p:sldId id="280" r:id="rId16"/>
    <p:sldId id="265" r:id="rId17"/>
    <p:sldId id="268" r:id="rId18"/>
    <p:sldId id="269" r:id="rId19"/>
    <p:sldId id="266"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FCBE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712" autoAdjust="0"/>
    <p:restoredTop sz="94660"/>
  </p:normalViewPr>
  <p:slideViewPr>
    <p:cSldViewPr snapToGrid="0">
      <p:cViewPr varScale="1">
        <p:scale>
          <a:sx n="113" d="100"/>
          <a:sy n="113" d="100"/>
        </p:scale>
        <p:origin x="216" y="30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8580F97-799D-4FAB-B930-BB05D6B5E50A}" type="datetimeFigureOut">
              <a:rPr lang="en-US" smtClean="0"/>
              <a:t>8/28/19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1ABA467-E015-4A96-ADB5-2139DECBDA1D}" type="slidenum">
              <a:rPr lang="en-US" smtClean="0"/>
              <a:t>‹#›</a:t>
            </a:fld>
            <a:endParaRPr lang="en-US"/>
          </a:p>
        </p:txBody>
      </p:sp>
    </p:spTree>
    <p:extLst>
      <p:ext uri="{BB962C8B-B14F-4D97-AF65-F5344CB8AC3E}">
        <p14:creationId xmlns:p14="http://schemas.microsoft.com/office/powerpoint/2010/main" val="34708215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1ABA467-E015-4A96-ADB5-2139DECBDA1D}" type="slidenum">
              <a:rPr lang="en-US" smtClean="0"/>
              <a:t>1</a:t>
            </a:fld>
            <a:endParaRPr lang="en-US"/>
          </a:p>
        </p:txBody>
      </p:sp>
    </p:spTree>
    <p:extLst>
      <p:ext uri="{BB962C8B-B14F-4D97-AF65-F5344CB8AC3E}">
        <p14:creationId xmlns:p14="http://schemas.microsoft.com/office/powerpoint/2010/main" val="40143869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1ABA467-E015-4A96-ADB5-2139DECBDA1D}" type="slidenum">
              <a:rPr lang="en-US" smtClean="0"/>
              <a:t>3</a:t>
            </a:fld>
            <a:endParaRPr lang="en-US"/>
          </a:p>
        </p:txBody>
      </p:sp>
    </p:spTree>
    <p:extLst>
      <p:ext uri="{BB962C8B-B14F-4D97-AF65-F5344CB8AC3E}">
        <p14:creationId xmlns:p14="http://schemas.microsoft.com/office/powerpoint/2010/main" val="18862708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1ABA467-E015-4A96-ADB5-2139DECBDA1D}" type="slidenum">
              <a:rPr lang="en-US" smtClean="0"/>
              <a:t>5</a:t>
            </a:fld>
            <a:endParaRPr lang="en-US"/>
          </a:p>
        </p:txBody>
      </p:sp>
    </p:spTree>
    <p:extLst>
      <p:ext uri="{BB962C8B-B14F-4D97-AF65-F5344CB8AC3E}">
        <p14:creationId xmlns:p14="http://schemas.microsoft.com/office/powerpoint/2010/main" val="325892134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1ABA467-E015-4A96-ADB5-2139DECBDA1D}" type="slidenum">
              <a:rPr lang="en-US" smtClean="0"/>
              <a:t>6</a:t>
            </a:fld>
            <a:endParaRPr lang="en-US"/>
          </a:p>
        </p:txBody>
      </p:sp>
    </p:spTree>
    <p:extLst>
      <p:ext uri="{BB962C8B-B14F-4D97-AF65-F5344CB8AC3E}">
        <p14:creationId xmlns:p14="http://schemas.microsoft.com/office/powerpoint/2010/main" val="415172042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1ABA467-E015-4A96-ADB5-2139DECBDA1D}" type="slidenum">
              <a:rPr lang="en-US" smtClean="0"/>
              <a:t>7</a:t>
            </a:fld>
            <a:endParaRPr lang="en-US"/>
          </a:p>
        </p:txBody>
      </p:sp>
    </p:spTree>
    <p:extLst>
      <p:ext uri="{BB962C8B-B14F-4D97-AF65-F5344CB8AC3E}">
        <p14:creationId xmlns:p14="http://schemas.microsoft.com/office/powerpoint/2010/main" val="166376050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1ABA467-E015-4A96-ADB5-2139DECBDA1D}" type="slidenum">
              <a:rPr lang="en-US" smtClean="0"/>
              <a:t>16</a:t>
            </a:fld>
            <a:endParaRPr lang="en-US"/>
          </a:p>
        </p:txBody>
      </p:sp>
    </p:spTree>
    <p:extLst>
      <p:ext uri="{BB962C8B-B14F-4D97-AF65-F5344CB8AC3E}">
        <p14:creationId xmlns:p14="http://schemas.microsoft.com/office/powerpoint/2010/main" val="241837974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1ABA467-E015-4A96-ADB5-2139DECBDA1D}" type="slidenum">
              <a:rPr lang="en-US" smtClean="0"/>
              <a:t>17</a:t>
            </a:fld>
            <a:endParaRPr lang="en-US"/>
          </a:p>
        </p:txBody>
      </p:sp>
    </p:spTree>
    <p:extLst>
      <p:ext uri="{BB962C8B-B14F-4D97-AF65-F5344CB8AC3E}">
        <p14:creationId xmlns:p14="http://schemas.microsoft.com/office/powerpoint/2010/main" val="351765369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1ABA467-E015-4A96-ADB5-2139DECBDA1D}" type="slidenum">
              <a:rPr lang="en-US" smtClean="0"/>
              <a:t>18</a:t>
            </a:fld>
            <a:endParaRPr lang="en-US"/>
          </a:p>
        </p:txBody>
      </p:sp>
    </p:spTree>
    <p:extLst>
      <p:ext uri="{BB962C8B-B14F-4D97-AF65-F5344CB8AC3E}">
        <p14:creationId xmlns:p14="http://schemas.microsoft.com/office/powerpoint/2010/main" val="249329126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C80594-C5F7-D244-B4FC-8BE359338CA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BB948D3-ECB6-264C-B82A-4296A2E9BB1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B0BFE4FF-2C80-584E-A429-26706EDED9A0}"/>
              </a:ext>
            </a:extLst>
          </p:cNvPr>
          <p:cNvSpPr>
            <a:spLocks noGrp="1"/>
          </p:cNvSpPr>
          <p:nvPr>
            <p:ph type="dt" sz="half" idx="10"/>
          </p:nvPr>
        </p:nvSpPr>
        <p:spPr/>
        <p:txBody>
          <a:bodyPr/>
          <a:lstStyle/>
          <a:p>
            <a:fld id="{E0B77394-D8EC-4238-A4E0-C3D94C25FFF3}" type="datetime1">
              <a:rPr lang="en-US" smtClean="0"/>
              <a:t>8/28/19</a:t>
            </a:fld>
            <a:endParaRPr lang="en-US" dirty="0"/>
          </a:p>
        </p:txBody>
      </p:sp>
      <p:sp>
        <p:nvSpPr>
          <p:cNvPr id="6" name="Slide Number Placeholder 5">
            <a:extLst>
              <a:ext uri="{FF2B5EF4-FFF2-40B4-BE49-F238E27FC236}">
                <a16:creationId xmlns:a16="http://schemas.microsoft.com/office/drawing/2014/main" id="{FAA9C34A-2519-804F-9414-E4CEFC8A4F5B}"/>
              </a:ext>
            </a:extLst>
          </p:cNvPr>
          <p:cNvSpPr>
            <a:spLocks noGrp="1"/>
          </p:cNvSpPr>
          <p:nvPr>
            <p:ph type="sldNum" sz="quarter" idx="12"/>
          </p:nvPr>
        </p:nvSpPr>
        <p:spPr/>
        <p:txBody>
          <a:bodyPr/>
          <a:lstStyle/>
          <a:p>
            <a:fld id="{69E57DC2-970A-4B3E-BB1C-7A09969E49DF}" type="slidenum">
              <a:rPr lang="en-US" smtClean="0"/>
              <a:pPr/>
              <a:t>‹#›</a:t>
            </a:fld>
            <a:endParaRPr lang="en-US" dirty="0"/>
          </a:p>
        </p:txBody>
      </p:sp>
      <p:pic>
        <p:nvPicPr>
          <p:cNvPr id="7" name="Picture 6">
            <a:extLst>
              <a:ext uri="{FF2B5EF4-FFF2-40B4-BE49-F238E27FC236}">
                <a16:creationId xmlns:a16="http://schemas.microsoft.com/office/drawing/2014/main" id="{E1F3462C-DE1B-CC41-967F-4D10695DB2C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334041" y="22225"/>
            <a:ext cx="2857959" cy="685800"/>
          </a:xfrm>
          <a:prstGeom prst="rect">
            <a:avLst/>
          </a:prstGeom>
        </p:spPr>
      </p:pic>
    </p:spTree>
    <p:extLst>
      <p:ext uri="{BB962C8B-B14F-4D97-AF65-F5344CB8AC3E}">
        <p14:creationId xmlns:p14="http://schemas.microsoft.com/office/powerpoint/2010/main" val="30339717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A584FE-CCE4-9142-8E82-F2AB6CEED06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4867231-8A67-E940-B7B9-EC07C2C1D00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394ED4F-4F84-B143-9F60-363DED82583E}"/>
              </a:ext>
            </a:extLst>
          </p:cNvPr>
          <p:cNvSpPr>
            <a:spLocks noGrp="1"/>
          </p:cNvSpPr>
          <p:nvPr>
            <p:ph type="dt" sz="half" idx="10"/>
          </p:nvPr>
        </p:nvSpPr>
        <p:spPr/>
        <p:txBody>
          <a:bodyPr/>
          <a:lstStyle/>
          <a:p>
            <a:fld id="{31B9EC81-B04A-4DF6-AAF4-3B9D83515565}" type="datetime1">
              <a:rPr lang="en-US" smtClean="0"/>
              <a:t>8/28/19</a:t>
            </a:fld>
            <a:endParaRPr lang="en-US" dirty="0"/>
          </a:p>
        </p:txBody>
      </p:sp>
      <p:sp>
        <p:nvSpPr>
          <p:cNvPr id="6" name="Slide Number Placeholder 5">
            <a:extLst>
              <a:ext uri="{FF2B5EF4-FFF2-40B4-BE49-F238E27FC236}">
                <a16:creationId xmlns:a16="http://schemas.microsoft.com/office/drawing/2014/main" id="{65D6A514-73AC-7B48-881E-FB72761424DB}"/>
              </a:ext>
            </a:extLst>
          </p:cNvPr>
          <p:cNvSpPr>
            <a:spLocks noGrp="1"/>
          </p:cNvSpPr>
          <p:nvPr>
            <p:ph type="sldNum" sz="quarter" idx="12"/>
          </p:nvPr>
        </p:nvSpPr>
        <p:spPr/>
        <p:txBody>
          <a:bodyPr/>
          <a:lstStyle/>
          <a:p>
            <a:fld id="{69E57DC2-970A-4B3E-BB1C-7A09969E49DF}" type="slidenum">
              <a:rPr lang="en-US" smtClean="0"/>
              <a:t>‹#›</a:t>
            </a:fld>
            <a:endParaRPr lang="en-US" dirty="0"/>
          </a:p>
        </p:txBody>
      </p:sp>
    </p:spTree>
    <p:extLst>
      <p:ext uri="{BB962C8B-B14F-4D97-AF65-F5344CB8AC3E}">
        <p14:creationId xmlns:p14="http://schemas.microsoft.com/office/powerpoint/2010/main" val="8655077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26300DB-4AAD-E148-8F20-AC00F256C50C}"/>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4CFA765-0EBB-5544-9391-88651F137C9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983EC74-A393-8940-87DE-9055C34B8E91}"/>
              </a:ext>
            </a:extLst>
          </p:cNvPr>
          <p:cNvSpPr>
            <a:spLocks noGrp="1"/>
          </p:cNvSpPr>
          <p:nvPr>
            <p:ph type="dt" sz="half" idx="10"/>
          </p:nvPr>
        </p:nvSpPr>
        <p:spPr/>
        <p:txBody>
          <a:bodyPr/>
          <a:lstStyle/>
          <a:p>
            <a:fld id="{8D7041D0-55E7-4833-84CF-E4FBD43A4792}" type="datetime1">
              <a:rPr lang="en-US" smtClean="0"/>
              <a:t>8/28/19</a:t>
            </a:fld>
            <a:endParaRPr lang="en-US" dirty="0"/>
          </a:p>
        </p:txBody>
      </p:sp>
      <p:sp>
        <p:nvSpPr>
          <p:cNvPr id="6" name="Slide Number Placeholder 5">
            <a:extLst>
              <a:ext uri="{FF2B5EF4-FFF2-40B4-BE49-F238E27FC236}">
                <a16:creationId xmlns:a16="http://schemas.microsoft.com/office/drawing/2014/main" id="{0CB79EEF-1BBD-CB48-83E4-CBABA3545E9B}"/>
              </a:ext>
            </a:extLst>
          </p:cNvPr>
          <p:cNvSpPr>
            <a:spLocks noGrp="1"/>
          </p:cNvSpPr>
          <p:nvPr>
            <p:ph type="sldNum" sz="quarter" idx="12"/>
          </p:nvPr>
        </p:nvSpPr>
        <p:spPr/>
        <p:txBody>
          <a:bodyPr/>
          <a:lstStyle/>
          <a:p>
            <a:fld id="{69E57DC2-970A-4B3E-BB1C-7A09969E49DF}" type="slidenum">
              <a:rPr lang="en-US" smtClean="0"/>
              <a:t>‹#›</a:t>
            </a:fld>
            <a:endParaRPr lang="en-US" dirty="0"/>
          </a:p>
        </p:txBody>
      </p:sp>
    </p:spTree>
    <p:extLst>
      <p:ext uri="{BB962C8B-B14F-4D97-AF65-F5344CB8AC3E}">
        <p14:creationId xmlns:p14="http://schemas.microsoft.com/office/powerpoint/2010/main" val="29074138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DEE673-D1E5-6941-BBB2-D9541A52E26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87E25C1-6744-E64F-B036-C0010E330DB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5463F21-F66A-4448-A33C-91D366C1B1A7}"/>
              </a:ext>
            </a:extLst>
          </p:cNvPr>
          <p:cNvSpPr>
            <a:spLocks noGrp="1"/>
          </p:cNvSpPr>
          <p:nvPr>
            <p:ph type="dt" sz="half" idx="10"/>
          </p:nvPr>
        </p:nvSpPr>
        <p:spPr/>
        <p:txBody>
          <a:bodyPr/>
          <a:lstStyle/>
          <a:p>
            <a:fld id="{93216C0B-019B-49F8-BCE1-4C07417944D7}" type="datetime1">
              <a:rPr lang="en-US" smtClean="0"/>
              <a:t>8/28/19</a:t>
            </a:fld>
            <a:endParaRPr lang="en-US" dirty="0"/>
          </a:p>
        </p:txBody>
      </p:sp>
      <p:sp>
        <p:nvSpPr>
          <p:cNvPr id="6" name="Slide Number Placeholder 5">
            <a:extLst>
              <a:ext uri="{FF2B5EF4-FFF2-40B4-BE49-F238E27FC236}">
                <a16:creationId xmlns:a16="http://schemas.microsoft.com/office/drawing/2014/main" id="{3E2D4568-1204-F745-A883-20EA15C44F5D}"/>
              </a:ext>
            </a:extLst>
          </p:cNvPr>
          <p:cNvSpPr>
            <a:spLocks noGrp="1"/>
          </p:cNvSpPr>
          <p:nvPr>
            <p:ph type="sldNum" sz="quarter" idx="12"/>
          </p:nvPr>
        </p:nvSpPr>
        <p:spPr/>
        <p:txBody>
          <a:bodyPr/>
          <a:lstStyle/>
          <a:p>
            <a:fld id="{69E57DC2-970A-4B3E-BB1C-7A09969E49DF}" type="slidenum">
              <a:rPr lang="en-US" smtClean="0"/>
              <a:t>‹#›</a:t>
            </a:fld>
            <a:endParaRPr lang="en-US" dirty="0"/>
          </a:p>
        </p:txBody>
      </p:sp>
    </p:spTree>
    <p:extLst>
      <p:ext uri="{BB962C8B-B14F-4D97-AF65-F5344CB8AC3E}">
        <p14:creationId xmlns:p14="http://schemas.microsoft.com/office/powerpoint/2010/main" val="40695215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0A718D-067C-004F-ACD2-FE8F8F312C1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5F289A1-A610-7144-BF8A-B552EEE5BFA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2156235-8E60-7C4D-85D4-D0581F0ABE37}"/>
              </a:ext>
            </a:extLst>
          </p:cNvPr>
          <p:cNvSpPr>
            <a:spLocks noGrp="1"/>
          </p:cNvSpPr>
          <p:nvPr>
            <p:ph type="dt" sz="half" idx="10"/>
          </p:nvPr>
        </p:nvSpPr>
        <p:spPr/>
        <p:txBody>
          <a:bodyPr/>
          <a:lstStyle/>
          <a:p>
            <a:fld id="{73482D31-EF75-4953-A7DC-7CDACECC46D6}" type="datetime1">
              <a:rPr lang="en-US" smtClean="0"/>
              <a:t>8/28/19</a:t>
            </a:fld>
            <a:endParaRPr lang="en-US" dirty="0"/>
          </a:p>
        </p:txBody>
      </p:sp>
      <p:sp>
        <p:nvSpPr>
          <p:cNvPr id="6" name="Slide Number Placeholder 5">
            <a:extLst>
              <a:ext uri="{FF2B5EF4-FFF2-40B4-BE49-F238E27FC236}">
                <a16:creationId xmlns:a16="http://schemas.microsoft.com/office/drawing/2014/main" id="{79B7F1D4-F795-C741-A00C-A5F426E6D39C}"/>
              </a:ext>
            </a:extLst>
          </p:cNvPr>
          <p:cNvSpPr>
            <a:spLocks noGrp="1"/>
          </p:cNvSpPr>
          <p:nvPr>
            <p:ph type="sldNum" sz="quarter" idx="12"/>
          </p:nvPr>
        </p:nvSpPr>
        <p:spPr/>
        <p:txBody>
          <a:bodyPr/>
          <a:lstStyle/>
          <a:p>
            <a:fld id="{69E57DC2-970A-4B3E-BB1C-7A09969E49DF}" type="slidenum">
              <a:rPr lang="en-US" smtClean="0"/>
              <a:pPr/>
              <a:t>‹#›</a:t>
            </a:fld>
            <a:endParaRPr lang="en-US" dirty="0"/>
          </a:p>
        </p:txBody>
      </p:sp>
    </p:spTree>
    <p:extLst>
      <p:ext uri="{BB962C8B-B14F-4D97-AF65-F5344CB8AC3E}">
        <p14:creationId xmlns:p14="http://schemas.microsoft.com/office/powerpoint/2010/main" val="5104229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267459-6D56-6B46-9DC9-C26D982DD58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88EBFD9-8625-524C-A138-EDB2911C044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590B947-74FE-E44E-B37B-172F36BAF6A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784EE79-781D-2943-AA97-486DF34FFB4C}"/>
              </a:ext>
            </a:extLst>
          </p:cNvPr>
          <p:cNvSpPr>
            <a:spLocks noGrp="1"/>
          </p:cNvSpPr>
          <p:nvPr>
            <p:ph type="dt" sz="half" idx="10"/>
          </p:nvPr>
        </p:nvSpPr>
        <p:spPr/>
        <p:txBody>
          <a:bodyPr/>
          <a:lstStyle/>
          <a:p>
            <a:fld id="{212ACC35-E005-48E1-8B7D-DBC0B3E5B383}" type="datetime1">
              <a:rPr lang="en-US" smtClean="0"/>
              <a:t>8/28/19</a:t>
            </a:fld>
            <a:endParaRPr lang="en-US" dirty="0"/>
          </a:p>
        </p:txBody>
      </p:sp>
      <p:sp>
        <p:nvSpPr>
          <p:cNvPr id="7" name="Slide Number Placeholder 6">
            <a:extLst>
              <a:ext uri="{FF2B5EF4-FFF2-40B4-BE49-F238E27FC236}">
                <a16:creationId xmlns:a16="http://schemas.microsoft.com/office/drawing/2014/main" id="{07D87BB9-3643-C045-B1C2-0342374862EF}"/>
              </a:ext>
            </a:extLst>
          </p:cNvPr>
          <p:cNvSpPr>
            <a:spLocks noGrp="1"/>
          </p:cNvSpPr>
          <p:nvPr>
            <p:ph type="sldNum" sz="quarter" idx="12"/>
          </p:nvPr>
        </p:nvSpPr>
        <p:spPr/>
        <p:txBody>
          <a:bodyPr/>
          <a:lstStyle/>
          <a:p>
            <a:fld id="{69E57DC2-970A-4B3E-BB1C-7A09969E49DF}" type="slidenum">
              <a:rPr lang="en-US" smtClean="0"/>
              <a:t>‹#›</a:t>
            </a:fld>
            <a:endParaRPr lang="en-US" dirty="0"/>
          </a:p>
        </p:txBody>
      </p:sp>
    </p:spTree>
    <p:extLst>
      <p:ext uri="{BB962C8B-B14F-4D97-AF65-F5344CB8AC3E}">
        <p14:creationId xmlns:p14="http://schemas.microsoft.com/office/powerpoint/2010/main" val="32131679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031810-FD3B-834F-8323-8ABE163CFAD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E4E26AF1-E676-4946-B1BA-EB262559871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0DC2D42-5198-F64D-81C8-7A714F9E5F3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C355D3B-A6EA-594D-857E-55D542C1F6D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E27BF12-22EF-D242-827B-4B3B996F77E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3464DE3-D170-3B47-ABC8-EAA57D5384DE}"/>
              </a:ext>
            </a:extLst>
          </p:cNvPr>
          <p:cNvSpPr>
            <a:spLocks noGrp="1"/>
          </p:cNvSpPr>
          <p:nvPr>
            <p:ph type="dt" sz="half" idx="10"/>
          </p:nvPr>
        </p:nvSpPr>
        <p:spPr/>
        <p:txBody>
          <a:bodyPr/>
          <a:lstStyle/>
          <a:p>
            <a:fld id="{C03C19EC-2C56-4280-B770-A922AC2FDC9F}" type="datetime1">
              <a:rPr lang="en-US" smtClean="0"/>
              <a:t>8/28/19</a:t>
            </a:fld>
            <a:endParaRPr lang="en-US" dirty="0"/>
          </a:p>
        </p:txBody>
      </p:sp>
      <p:sp>
        <p:nvSpPr>
          <p:cNvPr id="9" name="Slide Number Placeholder 8">
            <a:extLst>
              <a:ext uri="{FF2B5EF4-FFF2-40B4-BE49-F238E27FC236}">
                <a16:creationId xmlns:a16="http://schemas.microsoft.com/office/drawing/2014/main" id="{7D0D652F-93B0-F148-B36E-ADCD244A4305}"/>
              </a:ext>
            </a:extLst>
          </p:cNvPr>
          <p:cNvSpPr>
            <a:spLocks noGrp="1"/>
          </p:cNvSpPr>
          <p:nvPr>
            <p:ph type="sldNum" sz="quarter" idx="12"/>
          </p:nvPr>
        </p:nvSpPr>
        <p:spPr/>
        <p:txBody>
          <a:bodyPr/>
          <a:lstStyle/>
          <a:p>
            <a:fld id="{69E57DC2-970A-4B3E-BB1C-7A09969E49DF}" type="slidenum">
              <a:rPr lang="en-US" smtClean="0"/>
              <a:t>‹#›</a:t>
            </a:fld>
            <a:endParaRPr lang="en-US" dirty="0"/>
          </a:p>
        </p:txBody>
      </p:sp>
    </p:spTree>
    <p:extLst>
      <p:ext uri="{BB962C8B-B14F-4D97-AF65-F5344CB8AC3E}">
        <p14:creationId xmlns:p14="http://schemas.microsoft.com/office/powerpoint/2010/main" val="20922904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AF15D2-63C0-7248-8592-F21AA1DCB0D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9BBEC30-4384-644F-AC5B-C2924A77E36D}"/>
              </a:ext>
            </a:extLst>
          </p:cNvPr>
          <p:cNvSpPr>
            <a:spLocks noGrp="1"/>
          </p:cNvSpPr>
          <p:nvPr>
            <p:ph type="dt" sz="half" idx="10"/>
          </p:nvPr>
        </p:nvSpPr>
        <p:spPr/>
        <p:txBody>
          <a:bodyPr/>
          <a:lstStyle/>
          <a:p>
            <a:fld id="{3CC421A2-1CDF-4F37-BB82-3D163E7006F7}" type="datetime1">
              <a:rPr lang="en-US" smtClean="0"/>
              <a:t>8/28/19</a:t>
            </a:fld>
            <a:endParaRPr lang="en-US" dirty="0"/>
          </a:p>
        </p:txBody>
      </p:sp>
      <p:sp>
        <p:nvSpPr>
          <p:cNvPr id="5" name="Slide Number Placeholder 4">
            <a:extLst>
              <a:ext uri="{FF2B5EF4-FFF2-40B4-BE49-F238E27FC236}">
                <a16:creationId xmlns:a16="http://schemas.microsoft.com/office/drawing/2014/main" id="{A9D3DD13-3F4F-934E-BDAC-0F63B07C6AEF}"/>
              </a:ext>
            </a:extLst>
          </p:cNvPr>
          <p:cNvSpPr>
            <a:spLocks noGrp="1"/>
          </p:cNvSpPr>
          <p:nvPr>
            <p:ph type="sldNum" sz="quarter" idx="12"/>
          </p:nvPr>
        </p:nvSpPr>
        <p:spPr/>
        <p:txBody>
          <a:bodyPr/>
          <a:lstStyle/>
          <a:p>
            <a:fld id="{69E57DC2-970A-4B3E-BB1C-7A09969E49DF}" type="slidenum">
              <a:rPr lang="en-US" smtClean="0"/>
              <a:t>‹#›</a:t>
            </a:fld>
            <a:endParaRPr lang="en-US" dirty="0"/>
          </a:p>
        </p:txBody>
      </p:sp>
    </p:spTree>
    <p:extLst>
      <p:ext uri="{BB962C8B-B14F-4D97-AF65-F5344CB8AC3E}">
        <p14:creationId xmlns:p14="http://schemas.microsoft.com/office/powerpoint/2010/main" val="6725071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30ED98C-D239-DF46-AAD8-646CFB347707}"/>
              </a:ext>
            </a:extLst>
          </p:cNvPr>
          <p:cNvSpPr>
            <a:spLocks noGrp="1"/>
          </p:cNvSpPr>
          <p:nvPr>
            <p:ph type="dt" sz="half" idx="10"/>
          </p:nvPr>
        </p:nvSpPr>
        <p:spPr/>
        <p:txBody>
          <a:bodyPr/>
          <a:lstStyle/>
          <a:p>
            <a:fld id="{EF5B3E21-5331-4E11-8514-32D311471A08}" type="datetime1">
              <a:rPr lang="en-US" smtClean="0"/>
              <a:t>8/28/19</a:t>
            </a:fld>
            <a:endParaRPr lang="en-US" dirty="0"/>
          </a:p>
        </p:txBody>
      </p:sp>
      <p:sp>
        <p:nvSpPr>
          <p:cNvPr id="4" name="Slide Number Placeholder 3">
            <a:extLst>
              <a:ext uri="{FF2B5EF4-FFF2-40B4-BE49-F238E27FC236}">
                <a16:creationId xmlns:a16="http://schemas.microsoft.com/office/drawing/2014/main" id="{4D44C668-AD1B-E441-9DEC-7B0220446D31}"/>
              </a:ext>
            </a:extLst>
          </p:cNvPr>
          <p:cNvSpPr>
            <a:spLocks noGrp="1"/>
          </p:cNvSpPr>
          <p:nvPr>
            <p:ph type="sldNum" sz="quarter" idx="12"/>
          </p:nvPr>
        </p:nvSpPr>
        <p:spPr/>
        <p:txBody>
          <a:bodyPr/>
          <a:lstStyle/>
          <a:p>
            <a:fld id="{69E57DC2-970A-4B3E-BB1C-7A09969E49DF}" type="slidenum">
              <a:rPr lang="en-US" smtClean="0"/>
              <a:t>‹#›</a:t>
            </a:fld>
            <a:endParaRPr lang="en-US" dirty="0"/>
          </a:p>
        </p:txBody>
      </p:sp>
    </p:spTree>
    <p:extLst>
      <p:ext uri="{BB962C8B-B14F-4D97-AF65-F5344CB8AC3E}">
        <p14:creationId xmlns:p14="http://schemas.microsoft.com/office/powerpoint/2010/main" val="3078253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A95581-FD2C-6249-A03E-AA66BE28FD5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47C9E98F-4911-324B-B150-542EADBC705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67B36B8-315F-7C41-8C2E-1883D39DB16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26869BA-5277-5446-B69D-073F8A232DB2}"/>
              </a:ext>
            </a:extLst>
          </p:cNvPr>
          <p:cNvSpPr>
            <a:spLocks noGrp="1"/>
          </p:cNvSpPr>
          <p:nvPr>
            <p:ph type="dt" sz="half" idx="10"/>
          </p:nvPr>
        </p:nvSpPr>
        <p:spPr/>
        <p:txBody>
          <a:bodyPr/>
          <a:lstStyle/>
          <a:p>
            <a:fld id="{B1600275-8CB9-4214-91FD-15ECC71431D9}" type="datetime1">
              <a:rPr lang="en-US" smtClean="0"/>
              <a:t>8/28/19</a:t>
            </a:fld>
            <a:endParaRPr lang="en-US" dirty="0"/>
          </a:p>
        </p:txBody>
      </p:sp>
      <p:sp>
        <p:nvSpPr>
          <p:cNvPr id="7" name="Slide Number Placeholder 6">
            <a:extLst>
              <a:ext uri="{FF2B5EF4-FFF2-40B4-BE49-F238E27FC236}">
                <a16:creationId xmlns:a16="http://schemas.microsoft.com/office/drawing/2014/main" id="{73C61A5C-407C-9443-92E3-D0075C859056}"/>
              </a:ext>
            </a:extLst>
          </p:cNvPr>
          <p:cNvSpPr>
            <a:spLocks noGrp="1"/>
          </p:cNvSpPr>
          <p:nvPr>
            <p:ph type="sldNum" sz="quarter" idx="12"/>
          </p:nvPr>
        </p:nvSpPr>
        <p:spPr/>
        <p:txBody>
          <a:bodyPr/>
          <a:lstStyle/>
          <a:p>
            <a:fld id="{69E57DC2-970A-4B3E-BB1C-7A09969E49DF}" type="slidenum">
              <a:rPr lang="en-US" smtClean="0"/>
              <a:pPr/>
              <a:t>‹#›</a:t>
            </a:fld>
            <a:endParaRPr lang="en-US" dirty="0"/>
          </a:p>
        </p:txBody>
      </p:sp>
    </p:spTree>
    <p:extLst>
      <p:ext uri="{BB962C8B-B14F-4D97-AF65-F5344CB8AC3E}">
        <p14:creationId xmlns:p14="http://schemas.microsoft.com/office/powerpoint/2010/main" val="32385242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0273BE-AFAE-2140-9B40-66E4A355238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2CEB4BE-7F24-E041-A5DE-7222A42F804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1444361D-0CA0-4749-AD27-6A98B6B1BF4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D95502D-9ED4-3B4E-9EC5-51FD0F706D03}"/>
              </a:ext>
            </a:extLst>
          </p:cNvPr>
          <p:cNvSpPr>
            <a:spLocks noGrp="1"/>
          </p:cNvSpPr>
          <p:nvPr>
            <p:ph type="dt" sz="half" idx="10"/>
          </p:nvPr>
        </p:nvSpPr>
        <p:spPr/>
        <p:txBody>
          <a:bodyPr/>
          <a:lstStyle/>
          <a:p>
            <a:fld id="{1DFD5A26-3542-4880-BAAC-B4C58A9CACFC}" type="datetime1">
              <a:rPr lang="en-US" smtClean="0"/>
              <a:t>8/28/19</a:t>
            </a:fld>
            <a:endParaRPr lang="en-US" dirty="0"/>
          </a:p>
        </p:txBody>
      </p:sp>
      <p:sp>
        <p:nvSpPr>
          <p:cNvPr id="7" name="Slide Number Placeholder 6">
            <a:extLst>
              <a:ext uri="{FF2B5EF4-FFF2-40B4-BE49-F238E27FC236}">
                <a16:creationId xmlns:a16="http://schemas.microsoft.com/office/drawing/2014/main" id="{05DAE87A-1BCE-784B-A547-DA8967A298F5}"/>
              </a:ext>
            </a:extLst>
          </p:cNvPr>
          <p:cNvSpPr>
            <a:spLocks noGrp="1"/>
          </p:cNvSpPr>
          <p:nvPr>
            <p:ph type="sldNum" sz="quarter" idx="12"/>
          </p:nvPr>
        </p:nvSpPr>
        <p:spPr/>
        <p:txBody>
          <a:bodyPr/>
          <a:lstStyle/>
          <a:p>
            <a:fld id="{69E57DC2-970A-4B3E-BB1C-7A09969E49DF}" type="slidenum">
              <a:rPr lang="en-US" smtClean="0"/>
              <a:pPr/>
              <a:t>‹#›</a:t>
            </a:fld>
            <a:endParaRPr lang="en-US" dirty="0"/>
          </a:p>
        </p:txBody>
      </p:sp>
    </p:spTree>
    <p:extLst>
      <p:ext uri="{BB962C8B-B14F-4D97-AF65-F5344CB8AC3E}">
        <p14:creationId xmlns:p14="http://schemas.microsoft.com/office/powerpoint/2010/main" val="25930190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8CDD35C-47EF-614D-A614-C8D5BC9309E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F9A2E46-A917-F543-BA61-2A46BA5D5D1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ECF3D08-DA7B-454D-AAB4-758FD000ED2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3A228CD-38F4-41E9-A5E5-A82407F75917}" type="datetime1">
              <a:rPr lang="en-US" smtClean="0"/>
              <a:t>8/28/19</a:t>
            </a:fld>
            <a:endParaRPr lang="en-US" dirty="0"/>
          </a:p>
        </p:txBody>
      </p:sp>
      <p:sp>
        <p:nvSpPr>
          <p:cNvPr id="6" name="Slide Number Placeholder 5">
            <a:extLst>
              <a:ext uri="{FF2B5EF4-FFF2-40B4-BE49-F238E27FC236}">
                <a16:creationId xmlns:a16="http://schemas.microsoft.com/office/drawing/2014/main" id="{E334C0F2-C8E5-9443-9A80-7A8F0680C45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9E57DC2-970A-4B3E-BB1C-7A09969E49DF}" type="slidenum">
              <a:rPr lang="en-US" smtClean="0"/>
              <a:pPr/>
              <a:t>‹#›</a:t>
            </a:fld>
            <a:endParaRPr lang="en-US" dirty="0"/>
          </a:p>
        </p:txBody>
      </p:sp>
      <p:cxnSp>
        <p:nvCxnSpPr>
          <p:cNvPr id="7" name="Straight Connector 6">
            <a:extLst>
              <a:ext uri="{FF2B5EF4-FFF2-40B4-BE49-F238E27FC236}">
                <a16:creationId xmlns:a16="http://schemas.microsoft.com/office/drawing/2014/main" id="{C3989E9F-6630-7D4C-B36A-71F6541A2CCC}"/>
              </a:ext>
            </a:extLst>
          </p:cNvPr>
          <p:cNvCxnSpPr>
            <a:cxnSpLocks/>
          </p:cNvCxnSpPr>
          <p:nvPr userDrawn="1"/>
        </p:nvCxnSpPr>
        <p:spPr>
          <a:xfrm>
            <a:off x="965200" y="1383506"/>
            <a:ext cx="10271760"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pic>
        <p:nvPicPr>
          <p:cNvPr id="8" name="Picture 7">
            <a:extLst>
              <a:ext uri="{FF2B5EF4-FFF2-40B4-BE49-F238E27FC236}">
                <a16:creationId xmlns:a16="http://schemas.microsoft.com/office/drawing/2014/main" id="{B615E6AC-8502-F449-BCDE-87DF84771398}"/>
              </a:ext>
            </a:extLst>
          </p:cNvPr>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9334041" y="22225"/>
            <a:ext cx="2857959" cy="685800"/>
          </a:xfrm>
          <a:prstGeom prst="rect">
            <a:avLst/>
          </a:prstGeom>
        </p:spPr>
      </p:pic>
    </p:spTree>
    <p:extLst>
      <p:ext uri="{BB962C8B-B14F-4D97-AF65-F5344CB8AC3E}">
        <p14:creationId xmlns:p14="http://schemas.microsoft.com/office/powerpoint/2010/main" val="1318014647"/>
      </p:ext>
    </p:extLst>
  </p:cSld>
  <p:clrMap bg1="lt1" tx1="dk1" bg2="lt2" tx2="dk2" accent1="accent1" accent2="accent2" accent3="accent3" accent4="accent4" accent5="accent5" accent6="accent6" hlink="hlink" folHlink="folHlink"/>
  <p:sldLayoutIdLst>
    <p:sldLayoutId id="2147483744" r:id="rId1"/>
    <p:sldLayoutId id="2147483745" r:id="rId2"/>
    <p:sldLayoutId id="2147483746" r:id="rId3"/>
    <p:sldLayoutId id="2147483747" r:id="rId4"/>
    <p:sldLayoutId id="2147483748" r:id="rId5"/>
    <p:sldLayoutId id="2147483749" r:id="rId6"/>
    <p:sldLayoutId id="2147483750" r:id="rId7"/>
    <p:sldLayoutId id="2147483751" r:id="rId8"/>
    <p:sldLayoutId id="2147483752" r:id="rId9"/>
    <p:sldLayoutId id="2147483753" r:id="rId10"/>
    <p:sldLayoutId id="2147483754"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r>
              <a:rPr lang="en-US" dirty="0"/>
              <a:t> </a:t>
            </a:r>
          </a:p>
        </p:txBody>
      </p:sp>
      <p:sp>
        <p:nvSpPr>
          <p:cNvPr id="8" name="object 11">
            <a:extLst>
              <a:ext uri="{FF2B5EF4-FFF2-40B4-BE49-F238E27FC236}">
                <a16:creationId xmlns:a16="http://schemas.microsoft.com/office/drawing/2014/main" id="{BF87B90E-9D80-4548-8EFB-226A60BF582E}"/>
              </a:ext>
            </a:extLst>
          </p:cNvPr>
          <p:cNvSpPr txBox="1">
            <a:spLocks/>
          </p:cNvSpPr>
          <p:nvPr/>
        </p:nvSpPr>
        <p:spPr>
          <a:xfrm>
            <a:off x="1775792" y="1401310"/>
            <a:ext cx="9780104" cy="1520288"/>
          </a:xfrm>
          <a:prstGeom prst="rect">
            <a:avLst/>
          </a:prstGeom>
        </p:spPr>
        <p:txBody>
          <a:bodyPr vert="horz" wrap="square" lIns="0" tIns="12065" rIns="0" bIns="0" rtlCol="0" anchor="ctr">
            <a:sp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664845">
              <a:lnSpc>
                <a:spcPct val="100000"/>
              </a:lnSpc>
              <a:spcBef>
                <a:spcPts val="95"/>
              </a:spcBef>
            </a:pPr>
            <a:r>
              <a:rPr lang="en-US" sz="4900" spc="15" dirty="0"/>
              <a:t>ITS</a:t>
            </a:r>
            <a:r>
              <a:rPr lang="en-US" sz="4900" spc="-575" dirty="0"/>
              <a:t> </a:t>
            </a:r>
            <a:r>
              <a:rPr lang="en-US" sz="4900" spc="-210" dirty="0"/>
              <a:t>833: INFORMATION GOVERNANCE</a:t>
            </a:r>
            <a:endParaRPr lang="en-US" sz="4900" dirty="0"/>
          </a:p>
          <a:p>
            <a:pPr marL="12700">
              <a:lnSpc>
                <a:spcPct val="100000"/>
              </a:lnSpc>
            </a:pPr>
            <a:r>
              <a:rPr lang="en-US" sz="4900" spc="-175"/>
              <a:t>Chapter</a:t>
            </a:r>
            <a:r>
              <a:rPr lang="en-US" sz="4900" spc="-580"/>
              <a:t> </a:t>
            </a:r>
            <a:r>
              <a:rPr lang="en-US" sz="4900" spc="-5"/>
              <a:t> 3</a:t>
            </a:r>
            <a:endParaRPr lang="en-US" sz="4900" dirty="0"/>
          </a:p>
        </p:txBody>
      </p:sp>
      <p:sp>
        <p:nvSpPr>
          <p:cNvPr id="9" name="object 12">
            <a:extLst>
              <a:ext uri="{FF2B5EF4-FFF2-40B4-BE49-F238E27FC236}">
                <a16:creationId xmlns:a16="http://schemas.microsoft.com/office/drawing/2014/main" id="{C5A07A02-2B25-704B-8FE3-C332AEDD7F66}"/>
              </a:ext>
            </a:extLst>
          </p:cNvPr>
          <p:cNvSpPr txBox="1"/>
          <p:nvPr/>
        </p:nvSpPr>
        <p:spPr>
          <a:xfrm>
            <a:off x="947532" y="3936402"/>
            <a:ext cx="10406268" cy="1612621"/>
          </a:xfrm>
          <a:prstGeom prst="rect">
            <a:avLst/>
          </a:prstGeom>
        </p:spPr>
        <p:txBody>
          <a:bodyPr vert="horz" wrap="square" lIns="0" tIns="123825" rIns="0" bIns="0" rtlCol="0">
            <a:spAutoFit/>
          </a:bodyPr>
          <a:lstStyle/>
          <a:p>
            <a:pPr marL="12700">
              <a:spcBef>
                <a:spcPts val="975"/>
              </a:spcBef>
            </a:pPr>
            <a:r>
              <a:rPr lang="en-US" sz="2200" dirty="0">
                <a:latin typeface="Arial" panose="020B0604020202020204" pitchFamily="34" charset="0"/>
                <a:cs typeface="Arial" panose="020B0604020202020204" pitchFamily="34" charset="0"/>
              </a:rPr>
              <a:t>Information Governance Principles</a:t>
            </a:r>
          </a:p>
          <a:p>
            <a:pPr marL="12700">
              <a:spcBef>
                <a:spcPts val="975"/>
              </a:spcBef>
            </a:pPr>
            <a:r>
              <a:rPr lang="en-US" sz="2200" dirty="0">
                <a:latin typeface="Arial" panose="020B0604020202020204" pitchFamily="34" charset="0"/>
                <a:cs typeface="Arial" panose="020B0604020202020204" pitchFamily="34" charset="0"/>
              </a:rPr>
              <a:t> </a:t>
            </a:r>
          </a:p>
          <a:p>
            <a:pPr marL="12700">
              <a:spcBef>
                <a:spcPts val="975"/>
              </a:spcBef>
            </a:pPr>
            <a:r>
              <a:rPr lang="en-US" sz="1600" spc="-40" dirty="0">
                <a:latin typeface="Arial" panose="020B0604020202020204" pitchFamily="34" charset="0"/>
                <a:cs typeface="Arial" panose="020B0604020202020204" pitchFamily="34" charset="0"/>
              </a:rPr>
              <a:t>Dr. Oussama Saafein</a:t>
            </a:r>
            <a:endParaRPr sz="1600" dirty="0">
              <a:latin typeface="Arial" panose="020B0604020202020204" pitchFamily="34" charset="0"/>
              <a:cs typeface="Arial" panose="020B0604020202020204" pitchFamily="34" charset="0"/>
            </a:endParaRPr>
          </a:p>
          <a:p>
            <a:pPr>
              <a:lnSpc>
                <a:spcPct val="100000"/>
              </a:lnSpc>
            </a:pPr>
            <a:endParaRPr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438923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967150" y="1706925"/>
            <a:ext cx="10181920" cy="5014550"/>
          </a:xfrm>
        </p:spPr>
        <p:txBody>
          <a:bodyPr anchor="t">
            <a:normAutofit fontScale="55000" lnSpcReduction="20000"/>
          </a:bodyPr>
          <a:lstStyle/>
          <a:p>
            <a:pPr marL="349250" indent="-339725">
              <a:lnSpc>
                <a:spcPct val="170000"/>
              </a:lnSpc>
              <a:buFont typeface="Wingdings" panose="05000000000000000000" pitchFamily="2" charset="2"/>
              <a:buChar char="Ø"/>
            </a:pPr>
            <a:r>
              <a:rPr lang="en-US" sz="4000" dirty="0"/>
              <a:t>“Record Integrity”: The records are complete and protected from being altered</a:t>
            </a:r>
          </a:p>
          <a:p>
            <a:pPr marL="349250" indent="-339725">
              <a:lnSpc>
                <a:spcPct val="170000"/>
              </a:lnSpc>
              <a:buFont typeface="Wingdings" panose="05000000000000000000" pitchFamily="2" charset="2"/>
              <a:buChar char="Ø"/>
            </a:pPr>
            <a:r>
              <a:rPr lang="en-US" sz="4000" dirty="0"/>
              <a:t>Record generating systems and repositories are required to be assessed to determine record keeping capabilities. </a:t>
            </a:r>
          </a:p>
          <a:p>
            <a:pPr marL="349250" indent="-339725">
              <a:lnSpc>
                <a:spcPct val="170000"/>
              </a:lnSpc>
              <a:buFont typeface="Wingdings" panose="05000000000000000000" pitchFamily="2" charset="2"/>
              <a:buChar char="Ø"/>
            </a:pPr>
            <a:r>
              <a:rPr lang="en-US" sz="4000" dirty="0"/>
              <a:t>Here a formalized process is required to be in place for acquiring or developing new systems, required for lifecycle management of records.</a:t>
            </a:r>
          </a:p>
          <a:p>
            <a:pPr marL="349250" indent="-339725">
              <a:lnSpc>
                <a:spcPct val="170000"/>
              </a:lnSpc>
              <a:buFont typeface="Wingdings" panose="05000000000000000000" pitchFamily="2" charset="2"/>
              <a:buChar char="Ø"/>
            </a:pPr>
            <a:r>
              <a:rPr lang="en-US" sz="4000" dirty="0"/>
              <a:t>Record integrity is confirmed by ensuring that records are created by competent authority based upon established principles</a:t>
            </a:r>
          </a:p>
          <a:p>
            <a:endParaRPr lang="en-US" dirty="0"/>
          </a:p>
        </p:txBody>
      </p:sp>
      <p:sp>
        <p:nvSpPr>
          <p:cNvPr id="8" name="Text Placeholder 7"/>
          <p:cNvSpPr>
            <a:spLocks noGrp="1"/>
          </p:cNvSpPr>
          <p:nvPr>
            <p:ph type="body" sz="half" idx="2"/>
          </p:nvPr>
        </p:nvSpPr>
        <p:spPr>
          <a:xfrm>
            <a:off x="884585" y="820722"/>
            <a:ext cx="6145251" cy="676883"/>
          </a:xfrm>
        </p:spPr>
        <p:txBody>
          <a:bodyPr anchor="t">
            <a:normAutofit/>
          </a:bodyPr>
          <a:lstStyle/>
          <a:p>
            <a:r>
              <a:rPr lang="en-US" sz="3600" dirty="0"/>
              <a:t>GAR PRINCIPLE 3:INTEGRITY</a:t>
            </a:r>
          </a:p>
        </p:txBody>
      </p:sp>
      <p:sp>
        <p:nvSpPr>
          <p:cNvPr id="5" name="Slide Number Placeholder 4"/>
          <p:cNvSpPr>
            <a:spLocks noGrp="1"/>
          </p:cNvSpPr>
          <p:nvPr>
            <p:ph type="sldNum" sz="quarter" idx="12"/>
          </p:nvPr>
        </p:nvSpPr>
        <p:spPr/>
        <p:txBody>
          <a:bodyPr/>
          <a:lstStyle/>
          <a:p>
            <a:fld id="{69E57DC2-970A-4B3E-BB1C-7A09969E49DF}" type="slidenum">
              <a:rPr lang="en-US" smtClean="0"/>
              <a:t>10</a:t>
            </a:fld>
            <a:endParaRPr lang="en-US" dirty="0"/>
          </a:p>
        </p:txBody>
      </p:sp>
    </p:spTree>
    <p:extLst>
      <p:ext uri="{BB962C8B-B14F-4D97-AF65-F5344CB8AC3E}">
        <p14:creationId xmlns:p14="http://schemas.microsoft.com/office/powerpoint/2010/main" val="34372268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963772" y="1904499"/>
            <a:ext cx="8881361" cy="3548850"/>
          </a:xfrm>
        </p:spPr>
        <p:txBody>
          <a:bodyPr anchor="t">
            <a:normAutofit/>
          </a:bodyPr>
          <a:lstStyle/>
          <a:p>
            <a:pPr>
              <a:lnSpc>
                <a:spcPct val="150000"/>
              </a:lnSpc>
              <a:buFont typeface="Wingdings" pitchFamily="2" charset="2"/>
              <a:buChar char="Ø"/>
            </a:pPr>
            <a:r>
              <a:rPr lang="en-US" sz="2400" dirty="0"/>
              <a:t>This is where organizations ensure that the records are unaltered through loss, tampering or corruption</a:t>
            </a:r>
          </a:p>
          <a:p>
            <a:pPr>
              <a:lnSpc>
                <a:spcPct val="150000"/>
              </a:lnSpc>
              <a:buFont typeface="Wingdings" pitchFamily="2" charset="2"/>
              <a:buChar char="Ø"/>
            </a:pPr>
            <a:r>
              <a:rPr lang="en-US" sz="2400" dirty="0"/>
              <a:t>Applies to both physical and electronic records</a:t>
            </a:r>
          </a:p>
          <a:p>
            <a:pPr marL="0" indent="0">
              <a:lnSpc>
                <a:spcPct val="150000"/>
              </a:lnSpc>
              <a:buNone/>
            </a:pPr>
            <a:endParaRPr lang="en-US" dirty="0"/>
          </a:p>
        </p:txBody>
      </p:sp>
      <p:sp>
        <p:nvSpPr>
          <p:cNvPr id="8" name="Text Placeholder 7"/>
          <p:cNvSpPr>
            <a:spLocks noGrp="1"/>
          </p:cNvSpPr>
          <p:nvPr>
            <p:ph type="body" sz="half" idx="2"/>
          </p:nvPr>
        </p:nvSpPr>
        <p:spPr>
          <a:xfrm>
            <a:off x="869940" y="785866"/>
            <a:ext cx="6847780" cy="766093"/>
          </a:xfrm>
        </p:spPr>
        <p:txBody>
          <a:bodyPr anchor="t">
            <a:normAutofit/>
          </a:bodyPr>
          <a:lstStyle/>
          <a:p>
            <a:r>
              <a:rPr lang="en-US" sz="3600" dirty="0"/>
              <a:t>GAR PRINCIPLE 4: PROTECTION</a:t>
            </a:r>
          </a:p>
        </p:txBody>
      </p:sp>
      <p:sp>
        <p:nvSpPr>
          <p:cNvPr id="5" name="Slide Number Placeholder 4"/>
          <p:cNvSpPr>
            <a:spLocks noGrp="1"/>
          </p:cNvSpPr>
          <p:nvPr>
            <p:ph type="sldNum" sz="quarter" idx="12"/>
          </p:nvPr>
        </p:nvSpPr>
        <p:spPr/>
        <p:txBody>
          <a:bodyPr/>
          <a:lstStyle/>
          <a:p>
            <a:fld id="{69E57DC2-970A-4B3E-BB1C-7A09969E49DF}" type="slidenum">
              <a:rPr lang="en-US" smtClean="0"/>
              <a:t>11</a:t>
            </a:fld>
            <a:endParaRPr lang="en-US" dirty="0"/>
          </a:p>
        </p:txBody>
      </p:sp>
    </p:spTree>
    <p:extLst>
      <p:ext uri="{BB962C8B-B14F-4D97-AF65-F5344CB8AC3E}">
        <p14:creationId xmlns:p14="http://schemas.microsoft.com/office/powerpoint/2010/main" val="5877386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974007" y="1594238"/>
            <a:ext cx="10243985" cy="4255336"/>
          </a:xfrm>
        </p:spPr>
        <p:txBody>
          <a:bodyPr anchor="t">
            <a:noAutofit/>
          </a:bodyPr>
          <a:lstStyle/>
          <a:p>
            <a:pPr marL="404813" indent="-404813">
              <a:buFont typeface="Wingdings" panose="05000000000000000000" pitchFamily="2" charset="2"/>
              <a:buChar char="Ø"/>
            </a:pPr>
            <a:r>
              <a:rPr lang="en-US" sz="2400" dirty="0"/>
              <a:t>There should be a process for development and training of the fundamentals of compliance monitoring</a:t>
            </a:r>
          </a:p>
          <a:p>
            <a:pPr marL="404813" indent="-404813">
              <a:buFont typeface="Wingdings" panose="05000000000000000000" pitchFamily="2" charset="2"/>
              <a:buChar char="Ø"/>
            </a:pPr>
            <a:r>
              <a:rPr lang="en-US" sz="2400" dirty="0"/>
              <a:t>Compliance monitoring involves reviewing and inspecting different facets or record management</a:t>
            </a:r>
          </a:p>
          <a:p>
            <a:pPr marL="404813" indent="-404813">
              <a:buFont typeface="Wingdings" panose="05000000000000000000" pitchFamily="2" charset="2"/>
              <a:buChar char="Ø"/>
            </a:pPr>
            <a:r>
              <a:rPr lang="en-US" sz="2400" dirty="0"/>
              <a:t>Compliance monitoring is carried out by audits, whether it’s internal or  external, or by record management, and must be performed routinely</a:t>
            </a:r>
          </a:p>
        </p:txBody>
      </p:sp>
      <p:sp>
        <p:nvSpPr>
          <p:cNvPr id="8" name="Text Placeholder 7"/>
          <p:cNvSpPr>
            <a:spLocks noGrp="1"/>
          </p:cNvSpPr>
          <p:nvPr>
            <p:ph type="body" sz="half" idx="2"/>
          </p:nvPr>
        </p:nvSpPr>
        <p:spPr>
          <a:xfrm>
            <a:off x="884584" y="698840"/>
            <a:ext cx="6736266" cy="777244"/>
          </a:xfrm>
        </p:spPr>
        <p:txBody>
          <a:bodyPr anchor="t">
            <a:normAutofit/>
          </a:bodyPr>
          <a:lstStyle/>
          <a:p>
            <a:r>
              <a:rPr lang="en-US" sz="3600" dirty="0"/>
              <a:t>GAR PRINCIPLE 5: COMPLIANCE</a:t>
            </a:r>
          </a:p>
        </p:txBody>
      </p:sp>
      <p:sp>
        <p:nvSpPr>
          <p:cNvPr id="5" name="Slide Number Placeholder 4"/>
          <p:cNvSpPr>
            <a:spLocks noGrp="1"/>
          </p:cNvSpPr>
          <p:nvPr>
            <p:ph type="sldNum" sz="quarter" idx="12"/>
          </p:nvPr>
        </p:nvSpPr>
        <p:spPr/>
        <p:txBody>
          <a:bodyPr/>
          <a:lstStyle/>
          <a:p>
            <a:fld id="{69E57DC2-970A-4B3E-BB1C-7A09969E49DF}" type="slidenum">
              <a:rPr lang="en-US" smtClean="0"/>
              <a:t>12</a:t>
            </a:fld>
            <a:endParaRPr lang="en-US" dirty="0"/>
          </a:p>
        </p:txBody>
      </p:sp>
    </p:spTree>
    <p:extLst>
      <p:ext uri="{BB962C8B-B14F-4D97-AF65-F5344CB8AC3E}">
        <p14:creationId xmlns:p14="http://schemas.microsoft.com/office/powerpoint/2010/main" val="235259085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959147" y="1637629"/>
            <a:ext cx="10273705" cy="4471889"/>
          </a:xfrm>
        </p:spPr>
        <p:txBody>
          <a:bodyPr anchor="t">
            <a:normAutofit/>
          </a:bodyPr>
          <a:lstStyle/>
          <a:p>
            <a:pPr marL="404813" indent="-285750">
              <a:lnSpc>
                <a:spcPct val="170000"/>
              </a:lnSpc>
              <a:buFont typeface="Wingdings" panose="05000000000000000000" pitchFamily="2" charset="2"/>
              <a:buChar char="Ø"/>
            </a:pPr>
            <a:r>
              <a:rPr lang="en-US" sz="2400" dirty="0"/>
              <a:t>Process of evaluating how effectively and efficiently records and information are stored and retrieved using existing equipment, networks and software of the organization</a:t>
            </a:r>
          </a:p>
          <a:p>
            <a:pPr marL="404813" indent="-285750">
              <a:lnSpc>
                <a:spcPct val="170000"/>
              </a:lnSpc>
              <a:buFont typeface="Wingdings" panose="05000000000000000000" pitchFamily="2" charset="2"/>
              <a:buChar char="Ø"/>
            </a:pPr>
            <a:r>
              <a:rPr lang="en-US" sz="2400" dirty="0"/>
              <a:t>Intended to identify current and future  requirements and recommendations for new systems where appropriate</a:t>
            </a:r>
          </a:p>
          <a:p>
            <a:pPr>
              <a:lnSpc>
                <a:spcPct val="170000"/>
              </a:lnSpc>
            </a:pPr>
            <a:endParaRPr lang="en-US" sz="2400" dirty="0"/>
          </a:p>
        </p:txBody>
      </p:sp>
      <p:sp>
        <p:nvSpPr>
          <p:cNvPr id="8" name="Text Placeholder 7"/>
          <p:cNvSpPr>
            <a:spLocks noGrp="1"/>
          </p:cNvSpPr>
          <p:nvPr>
            <p:ph type="body" sz="half" idx="2"/>
          </p:nvPr>
        </p:nvSpPr>
        <p:spPr>
          <a:xfrm>
            <a:off x="871553" y="748481"/>
            <a:ext cx="6669359" cy="732640"/>
          </a:xfrm>
        </p:spPr>
        <p:txBody>
          <a:bodyPr anchor="t">
            <a:normAutofit/>
          </a:bodyPr>
          <a:lstStyle/>
          <a:p>
            <a:r>
              <a:rPr lang="en-US" sz="3600" dirty="0"/>
              <a:t>GAR PRINCIPLE 6: AVAILABILITY</a:t>
            </a:r>
          </a:p>
        </p:txBody>
      </p:sp>
      <p:sp>
        <p:nvSpPr>
          <p:cNvPr id="5" name="Slide Number Placeholder 4"/>
          <p:cNvSpPr>
            <a:spLocks noGrp="1"/>
          </p:cNvSpPr>
          <p:nvPr>
            <p:ph type="sldNum" sz="quarter" idx="12"/>
          </p:nvPr>
        </p:nvSpPr>
        <p:spPr/>
        <p:txBody>
          <a:bodyPr/>
          <a:lstStyle/>
          <a:p>
            <a:fld id="{69E57DC2-970A-4B3E-BB1C-7A09969E49DF}" type="slidenum">
              <a:rPr lang="en-US" smtClean="0"/>
              <a:t>13</a:t>
            </a:fld>
            <a:endParaRPr lang="en-US" dirty="0"/>
          </a:p>
        </p:txBody>
      </p:sp>
    </p:spTree>
    <p:extLst>
      <p:ext uri="{BB962C8B-B14F-4D97-AF65-F5344CB8AC3E}">
        <p14:creationId xmlns:p14="http://schemas.microsoft.com/office/powerpoint/2010/main" val="38089941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980377" y="1413569"/>
            <a:ext cx="10223777" cy="5307905"/>
          </a:xfrm>
        </p:spPr>
        <p:txBody>
          <a:bodyPr anchor="t">
            <a:noAutofit/>
          </a:bodyPr>
          <a:lstStyle/>
          <a:p>
            <a:pPr>
              <a:lnSpc>
                <a:spcPct val="170000"/>
              </a:lnSpc>
              <a:buFont typeface="Wingdings" panose="05000000000000000000" pitchFamily="2" charset="2"/>
              <a:buChar char="Ø"/>
            </a:pPr>
            <a:r>
              <a:rPr lang="en-US" sz="1600" dirty="0"/>
              <a:t>This is the function of preserving and maintaining records for continuing use</a:t>
            </a:r>
          </a:p>
          <a:p>
            <a:pPr>
              <a:lnSpc>
                <a:spcPct val="170000"/>
              </a:lnSpc>
              <a:buFont typeface="Wingdings" panose="05000000000000000000" pitchFamily="2" charset="2"/>
              <a:buChar char="Ø"/>
            </a:pPr>
            <a:r>
              <a:rPr lang="en-US" sz="1600" dirty="0"/>
              <a:t>A retention schedule is created to identify actions needed to fulfill requirements for retention and disposal of records and to identify and establish authority for employees who will be responsible for retention, destruction, and transfer of records</a:t>
            </a:r>
          </a:p>
          <a:p>
            <a:pPr>
              <a:lnSpc>
                <a:spcPct val="170000"/>
              </a:lnSpc>
              <a:buFont typeface="Wingdings" panose="05000000000000000000" pitchFamily="2" charset="2"/>
              <a:buChar char="Ø"/>
            </a:pPr>
            <a:r>
              <a:rPr lang="en-US" sz="1600" dirty="0"/>
              <a:t>Must identify the scope of the different jurisdictions that impose control over record in each location where the company does business</a:t>
            </a:r>
          </a:p>
          <a:p>
            <a:pPr>
              <a:lnSpc>
                <a:spcPct val="170000"/>
              </a:lnSpc>
              <a:buFont typeface="Wingdings" panose="05000000000000000000" pitchFamily="2" charset="2"/>
              <a:buChar char="Ø"/>
            </a:pPr>
            <a:r>
              <a:rPr lang="en-US" sz="1600" dirty="0"/>
              <a:t>Includes “records appraisal” – process of assessing the value and risk of records to determine their retention and destruction requirements-part of records retention schedule</a:t>
            </a:r>
          </a:p>
          <a:p>
            <a:pPr>
              <a:lnSpc>
                <a:spcPct val="170000"/>
              </a:lnSpc>
              <a:buFont typeface="Wingdings" panose="05000000000000000000" pitchFamily="2" charset="2"/>
              <a:buChar char="Ø"/>
            </a:pPr>
            <a:r>
              <a:rPr lang="en-US" sz="1600" dirty="0"/>
              <a:t>Record retention period – length of time that records should be retained and actions taken for them to be destroyed or preserved</a:t>
            </a:r>
          </a:p>
          <a:p>
            <a:pPr>
              <a:lnSpc>
                <a:spcPct val="170000"/>
              </a:lnSpc>
              <a:buFont typeface="Wingdings" panose="05000000000000000000" pitchFamily="2" charset="2"/>
              <a:buChar char="Ø"/>
            </a:pPr>
            <a:r>
              <a:rPr lang="en-US" sz="1600" dirty="0"/>
              <a:t>Document research performed to identify jurisdictional and legal requirements for record retention</a:t>
            </a:r>
          </a:p>
          <a:p>
            <a:pPr>
              <a:lnSpc>
                <a:spcPct val="170000"/>
              </a:lnSpc>
            </a:pPr>
            <a:endParaRPr lang="en-US" sz="1600" dirty="0"/>
          </a:p>
        </p:txBody>
      </p:sp>
      <p:sp>
        <p:nvSpPr>
          <p:cNvPr id="8" name="Text Placeholder 7"/>
          <p:cNvSpPr>
            <a:spLocks noGrp="1"/>
          </p:cNvSpPr>
          <p:nvPr>
            <p:ph type="body" sz="half" idx="2"/>
          </p:nvPr>
        </p:nvSpPr>
        <p:spPr>
          <a:xfrm>
            <a:off x="903259" y="831218"/>
            <a:ext cx="6390579" cy="609977"/>
          </a:xfrm>
        </p:spPr>
        <p:txBody>
          <a:bodyPr anchor="t">
            <a:normAutofit/>
          </a:bodyPr>
          <a:lstStyle/>
          <a:p>
            <a:r>
              <a:rPr lang="en-US" sz="3600" dirty="0"/>
              <a:t>GAR PRINCIPLE 7: RETENTION</a:t>
            </a:r>
          </a:p>
        </p:txBody>
      </p:sp>
      <p:sp>
        <p:nvSpPr>
          <p:cNvPr id="5" name="Slide Number Placeholder 4"/>
          <p:cNvSpPr>
            <a:spLocks noGrp="1"/>
          </p:cNvSpPr>
          <p:nvPr>
            <p:ph type="sldNum" sz="quarter" idx="12"/>
          </p:nvPr>
        </p:nvSpPr>
        <p:spPr/>
        <p:txBody>
          <a:bodyPr/>
          <a:lstStyle/>
          <a:p>
            <a:fld id="{69E57DC2-970A-4B3E-BB1C-7A09969E49DF}" type="slidenum">
              <a:rPr lang="en-US" smtClean="0"/>
              <a:t>14</a:t>
            </a:fld>
            <a:endParaRPr lang="en-US" dirty="0"/>
          </a:p>
        </p:txBody>
      </p:sp>
    </p:spTree>
    <p:extLst>
      <p:ext uri="{BB962C8B-B14F-4D97-AF65-F5344CB8AC3E}">
        <p14:creationId xmlns:p14="http://schemas.microsoft.com/office/powerpoint/2010/main" val="16535813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949518" y="1505443"/>
            <a:ext cx="10292963" cy="5061430"/>
          </a:xfrm>
        </p:spPr>
        <p:txBody>
          <a:bodyPr anchor="t">
            <a:noAutofit/>
          </a:bodyPr>
          <a:lstStyle/>
          <a:p>
            <a:pPr>
              <a:lnSpc>
                <a:spcPct val="170000"/>
              </a:lnSpc>
              <a:buFont typeface="Wingdings" panose="05000000000000000000" pitchFamily="2" charset="2"/>
              <a:buChar char="Ø"/>
            </a:pPr>
            <a:r>
              <a:rPr lang="en-US" sz="1800" dirty="0"/>
              <a:t>Disposition is the last stage in the life cycle of records</a:t>
            </a:r>
          </a:p>
          <a:p>
            <a:pPr>
              <a:lnSpc>
                <a:spcPct val="170000"/>
              </a:lnSpc>
              <a:buFont typeface="Wingdings" panose="05000000000000000000" pitchFamily="2" charset="2"/>
              <a:buChar char="Ø"/>
            </a:pPr>
            <a:r>
              <a:rPr lang="en-US" sz="1800" dirty="0"/>
              <a:t>When records are required to be retained permanently or on a long term basis they should be “archived” for preservation</a:t>
            </a:r>
          </a:p>
          <a:p>
            <a:pPr>
              <a:lnSpc>
                <a:spcPct val="170000"/>
              </a:lnSpc>
              <a:buFont typeface="Wingdings" panose="05000000000000000000" pitchFamily="2" charset="2"/>
              <a:buChar char="Ø"/>
            </a:pPr>
            <a:r>
              <a:rPr lang="en-US" sz="1800" dirty="0"/>
              <a:t>Should be part of record retention schedule</a:t>
            </a:r>
          </a:p>
          <a:p>
            <a:pPr>
              <a:lnSpc>
                <a:spcPct val="170000"/>
              </a:lnSpc>
              <a:buFont typeface="Wingdings" panose="05000000000000000000" pitchFamily="2" charset="2"/>
              <a:buChar char="Ø"/>
            </a:pPr>
            <a:r>
              <a:rPr lang="en-US" sz="1800" dirty="0"/>
              <a:t>When destroyed, destruction must be in a controlled and secure manner in accordance with disposal instructions</a:t>
            </a:r>
          </a:p>
          <a:p>
            <a:pPr>
              <a:lnSpc>
                <a:spcPct val="170000"/>
              </a:lnSpc>
              <a:buFont typeface="Wingdings" panose="05000000000000000000" pitchFamily="2" charset="2"/>
              <a:buChar char="Ø"/>
            </a:pPr>
            <a:r>
              <a:rPr lang="en-US" sz="1800" dirty="0"/>
              <a:t>Document destruction of record</a:t>
            </a:r>
          </a:p>
          <a:p>
            <a:pPr>
              <a:lnSpc>
                <a:spcPct val="170000"/>
              </a:lnSpc>
              <a:buFont typeface="Wingdings" panose="05000000000000000000" pitchFamily="2" charset="2"/>
              <a:buChar char="Ø"/>
            </a:pPr>
            <a:r>
              <a:rPr lang="en-US" sz="1800" dirty="0"/>
              <a:t>Maintain an audit trail of the destruction of records</a:t>
            </a:r>
          </a:p>
          <a:p>
            <a:pPr>
              <a:lnSpc>
                <a:spcPct val="170000"/>
              </a:lnSpc>
              <a:buFont typeface="Wingdings" panose="05000000000000000000" pitchFamily="2" charset="2"/>
              <a:buChar char="Ø"/>
            </a:pPr>
            <a:r>
              <a:rPr lang="en-US" sz="1800" dirty="0"/>
              <a:t>Must have someone designated to oversee destruction of records</a:t>
            </a:r>
          </a:p>
        </p:txBody>
      </p:sp>
      <p:sp>
        <p:nvSpPr>
          <p:cNvPr id="8" name="Text Placeholder 7"/>
          <p:cNvSpPr>
            <a:spLocks noGrp="1"/>
          </p:cNvSpPr>
          <p:nvPr>
            <p:ph type="body" sz="half" idx="2"/>
          </p:nvPr>
        </p:nvSpPr>
        <p:spPr>
          <a:xfrm>
            <a:off x="871250" y="828158"/>
            <a:ext cx="6580150" cy="710336"/>
          </a:xfrm>
        </p:spPr>
        <p:txBody>
          <a:bodyPr anchor="t">
            <a:normAutofit/>
          </a:bodyPr>
          <a:lstStyle/>
          <a:p>
            <a:r>
              <a:rPr lang="en-US" sz="3600" dirty="0"/>
              <a:t>GAR PRINCIPLE 8: DISPOSITION</a:t>
            </a:r>
          </a:p>
        </p:txBody>
      </p:sp>
      <p:sp>
        <p:nvSpPr>
          <p:cNvPr id="5" name="Slide Number Placeholder 4"/>
          <p:cNvSpPr>
            <a:spLocks noGrp="1"/>
          </p:cNvSpPr>
          <p:nvPr>
            <p:ph type="sldNum" sz="quarter" idx="12"/>
          </p:nvPr>
        </p:nvSpPr>
        <p:spPr/>
        <p:txBody>
          <a:bodyPr/>
          <a:lstStyle/>
          <a:p>
            <a:fld id="{69E57DC2-970A-4B3E-BB1C-7A09969E49DF}" type="slidenum">
              <a:rPr lang="en-US" smtClean="0"/>
              <a:t>15</a:t>
            </a:fld>
            <a:endParaRPr lang="en-US" dirty="0"/>
          </a:p>
        </p:txBody>
      </p:sp>
    </p:spTree>
    <p:extLst>
      <p:ext uri="{BB962C8B-B14F-4D97-AF65-F5344CB8AC3E}">
        <p14:creationId xmlns:p14="http://schemas.microsoft.com/office/powerpoint/2010/main" val="144134956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		</a:t>
            </a:r>
          </a:p>
        </p:txBody>
      </p:sp>
      <p:sp>
        <p:nvSpPr>
          <p:cNvPr id="8" name="Content Placeholder 7"/>
          <p:cNvSpPr>
            <a:spLocks noGrp="1"/>
          </p:cNvSpPr>
          <p:nvPr>
            <p:ph idx="1"/>
          </p:nvPr>
        </p:nvSpPr>
        <p:spPr>
          <a:xfrm>
            <a:off x="838200" y="1603813"/>
            <a:ext cx="10162310" cy="5018903"/>
          </a:xfrm>
        </p:spPr>
        <p:txBody>
          <a:bodyPr>
            <a:noAutofit/>
          </a:bodyPr>
          <a:lstStyle/>
          <a:p>
            <a:pPr>
              <a:lnSpc>
                <a:spcPct val="150000"/>
              </a:lnSpc>
              <a:buFont typeface="Wingdings" panose="05000000000000000000" pitchFamily="2" charset="2"/>
              <a:buChar char="Ø"/>
            </a:pPr>
            <a:r>
              <a:rPr lang="en-US" sz="2200" dirty="0"/>
              <a:t>Destruction may be one of the disposal options</a:t>
            </a:r>
          </a:p>
          <a:p>
            <a:pPr>
              <a:lnSpc>
                <a:spcPct val="150000"/>
              </a:lnSpc>
              <a:buFont typeface="Wingdings" panose="05000000000000000000" pitchFamily="2" charset="2"/>
              <a:buChar char="Ø"/>
            </a:pPr>
            <a:r>
              <a:rPr lang="en-US" sz="2200" dirty="0"/>
              <a:t>Methods of Disposition</a:t>
            </a:r>
          </a:p>
          <a:p>
            <a:pPr lvl="1">
              <a:lnSpc>
                <a:spcPct val="150000"/>
              </a:lnSpc>
            </a:pPr>
            <a:r>
              <a:rPr lang="en-US" sz="2200" dirty="0"/>
              <a:t>Discard - Standard for non-confidential records</a:t>
            </a:r>
          </a:p>
          <a:p>
            <a:pPr lvl="1">
              <a:lnSpc>
                <a:spcPct val="150000"/>
              </a:lnSpc>
            </a:pPr>
            <a:r>
              <a:rPr lang="en-US" sz="2200" dirty="0"/>
              <a:t>Shred – Confidential and sensitive records</a:t>
            </a:r>
          </a:p>
          <a:p>
            <a:pPr lvl="1">
              <a:lnSpc>
                <a:spcPct val="150000"/>
              </a:lnSpc>
            </a:pPr>
            <a:r>
              <a:rPr lang="en-US" sz="2200" dirty="0"/>
              <a:t>Archive – For records retained permanently or for long-term periods</a:t>
            </a:r>
          </a:p>
          <a:p>
            <a:pPr lvl="1">
              <a:lnSpc>
                <a:spcPct val="150000"/>
              </a:lnSpc>
            </a:pPr>
            <a:r>
              <a:rPr lang="en-US" sz="2200" dirty="0"/>
              <a:t>Imaging – Conversion from a physical record to digital images prior to destruction of paper records</a:t>
            </a:r>
          </a:p>
          <a:p>
            <a:pPr lvl="1">
              <a:lnSpc>
                <a:spcPct val="150000"/>
              </a:lnSpc>
            </a:pPr>
            <a:r>
              <a:rPr lang="en-US" sz="2200" dirty="0"/>
              <a:t>Purge – This involves the removal of material based upon specific criteria. Generally applicable to structured database records and applications</a:t>
            </a:r>
          </a:p>
        </p:txBody>
      </p:sp>
      <p:sp>
        <p:nvSpPr>
          <p:cNvPr id="6" name="Slide Number Placeholder 5"/>
          <p:cNvSpPr>
            <a:spLocks noGrp="1"/>
          </p:cNvSpPr>
          <p:nvPr>
            <p:ph type="sldNum" sz="quarter" idx="12"/>
          </p:nvPr>
        </p:nvSpPr>
        <p:spPr/>
        <p:txBody>
          <a:bodyPr/>
          <a:lstStyle/>
          <a:p>
            <a:fld id="{69E57DC2-970A-4B3E-BB1C-7A09969E49DF}" type="slidenum">
              <a:rPr lang="en-US" smtClean="0"/>
              <a:pPr/>
              <a:t>16</a:t>
            </a:fld>
            <a:endParaRPr lang="en-US" dirty="0"/>
          </a:p>
        </p:txBody>
      </p:sp>
      <p:sp>
        <p:nvSpPr>
          <p:cNvPr id="9" name="Text Placeholder 7">
            <a:extLst>
              <a:ext uri="{FF2B5EF4-FFF2-40B4-BE49-F238E27FC236}">
                <a16:creationId xmlns:a16="http://schemas.microsoft.com/office/drawing/2014/main" id="{109639BF-2F48-BE40-BF5E-B98B3653D849}"/>
              </a:ext>
            </a:extLst>
          </p:cNvPr>
          <p:cNvSpPr txBox="1">
            <a:spLocks/>
          </p:cNvSpPr>
          <p:nvPr/>
        </p:nvSpPr>
        <p:spPr>
          <a:xfrm>
            <a:off x="877301" y="838392"/>
            <a:ext cx="10745493" cy="710336"/>
          </a:xfrm>
          <a:prstGeom prst="rect">
            <a:avLst/>
          </a:prstGeom>
        </p:spPr>
        <p:txBody>
          <a:bodyPr anchor="t">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3200" dirty="0"/>
              <a:t>Disposition of records is not the same as destruction of records  </a:t>
            </a:r>
          </a:p>
        </p:txBody>
      </p:sp>
    </p:spTree>
    <p:extLst>
      <p:ext uri="{BB962C8B-B14F-4D97-AF65-F5344CB8AC3E}">
        <p14:creationId xmlns:p14="http://schemas.microsoft.com/office/powerpoint/2010/main" val="161727072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1002535" y="675503"/>
            <a:ext cx="10351265" cy="1005129"/>
          </a:xfrm>
        </p:spPr>
        <p:txBody>
          <a:bodyPr>
            <a:noAutofit/>
          </a:bodyPr>
          <a:lstStyle/>
          <a:p>
            <a:br>
              <a:rPr lang="en-US" sz="3200" b="1" dirty="0"/>
            </a:br>
            <a:r>
              <a:rPr lang="en-US" sz="3200" b="1" dirty="0"/>
              <a:t>Principles® maturity model identifies improvement areas.</a:t>
            </a:r>
            <a:br>
              <a:rPr lang="en-US" sz="3200" b="1" dirty="0"/>
            </a:br>
            <a:r>
              <a:rPr lang="en-US" sz="3200" dirty="0"/>
              <a:t>	</a:t>
            </a:r>
          </a:p>
        </p:txBody>
      </p:sp>
      <p:sp>
        <p:nvSpPr>
          <p:cNvPr id="8" name="Content Placeholder 7"/>
          <p:cNvSpPr>
            <a:spLocks noGrp="1"/>
          </p:cNvSpPr>
          <p:nvPr>
            <p:ph idx="1"/>
          </p:nvPr>
        </p:nvSpPr>
        <p:spPr>
          <a:xfrm>
            <a:off x="1002535" y="1680632"/>
            <a:ext cx="9601200" cy="4255556"/>
          </a:xfrm>
        </p:spPr>
        <p:txBody>
          <a:bodyPr>
            <a:normAutofit/>
          </a:bodyPr>
          <a:lstStyle/>
          <a:p>
            <a:pPr marL="0" indent="0">
              <a:lnSpc>
                <a:spcPct val="150000"/>
              </a:lnSpc>
              <a:buNone/>
            </a:pPr>
            <a:r>
              <a:rPr lang="en-US" sz="2400" dirty="0"/>
              <a:t>Record keeping Principles® maturity model is used to identify a company’s areas where improvement is needed.  </a:t>
            </a:r>
          </a:p>
          <a:p>
            <a:pPr marL="349250" indent="-339725">
              <a:lnSpc>
                <a:spcPct val="150000"/>
              </a:lnSpc>
              <a:buFont typeface="Wingdings" panose="05000000000000000000" pitchFamily="2" charset="2"/>
              <a:buChar char="Ø"/>
            </a:pPr>
            <a:r>
              <a:rPr lang="en-US" sz="2200" dirty="0"/>
              <a:t>Principles are mapped to four (4) improvement areas:</a:t>
            </a:r>
          </a:p>
          <a:p>
            <a:pPr lvl="1">
              <a:lnSpc>
                <a:spcPct val="150000"/>
              </a:lnSpc>
            </a:pPr>
            <a:r>
              <a:rPr lang="en-US" sz="2200" dirty="0"/>
              <a:t>Roles and responsibilities</a:t>
            </a:r>
          </a:p>
          <a:p>
            <a:pPr lvl="1">
              <a:lnSpc>
                <a:spcPct val="150000"/>
              </a:lnSpc>
            </a:pPr>
            <a:r>
              <a:rPr lang="en-US" sz="2200" dirty="0"/>
              <a:t>Policies and Procedure</a:t>
            </a:r>
          </a:p>
          <a:p>
            <a:pPr lvl="1">
              <a:lnSpc>
                <a:spcPct val="150000"/>
              </a:lnSpc>
            </a:pPr>
            <a:r>
              <a:rPr lang="en-US" sz="2200" dirty="0"/>
              <a:t>Communication and Training</a:t>
            </a:r>
          </a:p>
          <a:p>
            <a:pPr lvl="1">
              <a:lnSpc>
                <a:spcPct val="150000"/>
              </a:lnSpc>
            </a:pPr>
            <a:r>
              <a:rPr lang="en-US" sz="2200" dirty="0"/>
              <a:t>Systems and automation</a:t>
            </a:r>
          </a:p>
        </p:txBody>
      </p:sp>
      <p:sp>
        <p:nvSpPr>
          <p:cNvPr id="6" name="Slide Number Placeholder 5"/>
          <p:cNvSpPr>
            <a:spLocks noGrp="1"/>
          </p:cNvSpPr>
          <p:nvPr>
            <p:ph type="sldNum" sz="quarter" idx="12"/>
          </p:nvPr>
        </p:nvSpPr>
        <p:spPr/>
        <p:txBody>
          <a:bodyPr/>
          <a:lstStyle/>
          <a:p>
            <a:fld id="{69E57DC2-970A-4B3E-BB1C-7A09969E49DF}" type="slidenum">
              <a:rPr lang="en-US" smtClean="0"/>
              <a:pPr/>
              <a:t>17</a:t>
            </a:fld>
            <a:endParaRPr lang="en-US" dirty="0"/>
          </a:p>
        </p:txBody>
      </p:sp>
    </p:spTree>
    <p:extLst>
      <p:ext uri="{BB962C8B-B14F-4D97-AF65-F5344CB8AC3E}">
        <p14:creationId xmlns:p14="http://schemas.microsoft.com/office/powerpoint/2010/main" val="185849240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1154954" y="753227"/>
            <a:ext cx="8761413" cy="927405"/>
          </a:xfrm>
        </p:spPr>
        <p:txBody>
          <a:bodyPr/>
          <a:lstStyle/>
          <a:p>
            <a:r>
              <a:rPr lang="en-US" dirty="0"/>
              <a:t>		</a:t>
            </a:r>
          </a:p>
        </p:txBody>
      </p:sp>
      <p:sp>
        <p:nvSpPr>
          <p:cNvPr id="6" name="Slide Number Placeholder 5"/>
          <p:cNvSpPr>
            <a:spLocks noGrp="1"/>
          </p:cNvSpPr>
          <p:nvPr>
            <p:ph type="sldNum" sz="quarter" idx="12"/>
          </p:nvPr>
        </p:nvSpPr>
        <p:spPr/>
        <p:txBody>
          <a:bodyPr/>
          <a:lstStyle/>
          <a:p>
            <a:fld id="{69E57DC2-970A-4B3E-BB1C-7A09969E49DF}" type="slidenum">
              <a:rPr lang="en-US" smtClean="0"/>
              <a:pPr/>
              <a:t>18</a:t>
            </a:fld>
            <a:endParaRPr lang="en-US" dirty="0"/>
          </a:p>
        </p:txBody>
      </p:sp>
      <p:graphicFrame>
        <p:nvGraphicFramePr>
          <p:cNvPr id="2" name="Table 1"/>
          <p:cNvGraphicFramePr>
            <a:graphicFrameLocks noGrp="1"/>
          </p:cNvGraphicFramePr>
          <p:nvPr>
            <p:extLst>
              <p:ext uri="{D42A27DB-BD31-4B8C-83A1-F6EECF244321}">
                <p14:modId xmlns:p14="http://schemas.microsoft.com/office/powerpoint/2010/main" val="1391609276"/>
              </p:ext>
            </p:extLst>
          </p:nvPr>
        </p:nvGraphicFramePr>
        <p:xfrm>
          <a:off x="786971" y="1783080"/>
          <a:ext cx="10419753" cy="3291840"/>
        </p:xfrm>
        <a:graphic>
          <a:graphicData uri="http://schemas.openxmlformats.org/drawingml/2006/table">
            <a:tbl>
              <a:tblPr firstRow="1" bandRow="1">
                <a:tableStyleId>{5C22544A-7EE6-4342-B048-85BDC9FD1C3A}</a:tableStyleId>
              </a:tblPr>
              <a:tblGrid>
                <a:gridCol w="1108229">
                  <a:extLst>
                    <a:ext uri="{9D8B030D-6E8A-4147-A177-3AD203B41FA5}">
                      <a16:colId xmlns:a16="http://schemas.microsoft.com/office/drawing/2014/main" val="20000"/>
                    </a:ext>
                  </a:extLst>
                </a:gridCol>
                <a:gridCol w="1205090">
                  <a:extLst>
                    <a:ext uri="{9D8B030D-6E8A-4147-A177-3AD203B41FA5}">
                      <a16:colId xmlns:a16="http://schemas.microsoft.com/office/drawing/2014/main" val="20001"/>
                    </a:ext>
                  </a:extLst>
                </a:gridCol>
                <a:gridCol w="1325080">
                  <a:extLst>
                    <a:ext uri="{9D8B030D-6E8A-4147-A177-3AD203B41FA5}">
                      <a16:colId xmlns:a16="http://schemas.microsoft.com/office/drawing/2014/main" val="20002"/>
                    </a:ext>
                  </a:extLst>
                </a:gridCol>
                <a:gridCol w="1026087">
                  <a:extLst>
                    <a:ext uri="{9D8B030D-6E8A-4147-A177-3AD203B41FA5}">
                      <a16:colId xmlns:a16="http://schemas.microsoft.com/office/drawing/2014/main" val="20003"/>
                    </a:ext>
                  </a:extLst>
                </a:gridCol>
                <a:gridCol w="1124267">
                  <a:extLst>
                    <a:ext uri="{9D8B030D-6E8A-4147-A177-3AD203B41FA5}">
                      <a16:colId xmlns:a16="http://schemas.microsoft.com/office/drawing/2014/main" val="20004"/>
                    </a:ext>
                  </a:extLst>
                </a:gridCol>
                <a:gridCol w="1157750">
                  <a:extLst>
                    <a:ext uri="{9D8B030D-6E8A-4147-A177-3AD203B41FA5}">
                      <a16:colId xmlns:a16="http://schemas.microsoft.com/office/drawing/2014/main" val="20005"/>
                    </a:ext>
                  </a:extLst>
                </a:gridCol>
                <a:gridCol w="1157750">
                  <a:extLst>
                    <a:ext uri="{9D8B030D-6E8A-4147-A177-3AD203B41FA5}">
                      <a16:colId xmlns:a16="http://schemas.microsoft.com/office/drawing/2014/main" val="20006"/>
                    </a:ext>
                  </a:extLst>
                </a:gridCol>
                <a:gridCol w="1157750">
                  <a:extLst>
                    <a:ext uri="{9D8B030D-6E8A-4147-A177-3AD203B41FA5}">
                      <a16:colId xmlns:a16="http://schemas.microsoft.com/office/drawing/2014/main" val="20007"/>
                    </a:ext>
                  </a:extLst>
                </a:gridCol>
                <a:gridCol w="1157750">
                  <a:extLst>
                    <a:ext uri="{9D8B030D-6E8A-4147-A177-3AD203B41FA5}">
                      <a16:colId xmlns:a16="http://schemas.microsoft.com/office/drawing/2014/main" val="20008"/>
                    </a:ext>
                  </a:extLst>
                </a:gridCol>
              </a:tblGrid>
              <a:tr h="370840">
                <a:tc>
                  <a:txBody>
                    <a:bodyPr/>
                    <a:lstStyle/>
                    <a:p>
                      <a:pPr algn="ctr"/>
                      <a:r>
                        <a:rPr lang="en-US" sz="1200" dirty="0"/>
                        <a:t>Improvement</a:t>
                      </a:r>
                      <a:r>
                        <a:rPr lang="en-US" sz="1200" baseline="0" dirty="0"/>
                        <a:t> Area</a:t>
                      </a:r>
                    </a:p>
                    <a:p>
                      <a:endParaRPr lang="en-US" dirty="0"/>
                    </a:p>
                  </a:txBody>
                  <a:tcPr/>
                </a:tc>
                <a:tc>
                  <a:txBody>
                    <a:bodyPr/>
                    <a:lstStyle/>
                    <a:p>
                      <a:r>
                        <a:rPr lang="en-US" sz="1200" dirty="0"/>
                        <a:t>Accountability</a:t>
                      </a:r>
                    </a:p>
                  </a:txBody>
                  <a:tcPr/>
                </a:tc>
                <a:tc>
                  <a:txBody>
                    <a:bodyPr/>
                    <a:lstStyle/>
                    <a:p>
                      <a:r>
                        <a:rPr lang="en-US" sz="1200" dirty="0"/>
                        <a:t>Transparency</a:t>
                      </a:r>
                    </a:p>
                  </a:txBody>
                  <a:tcPr/>
                </a:tc>
                <a:tc>
                  <a:txBody>
                    <a:bodyPr/>
                    <a:lstStyle/>
                    <a:p>
                      <a:r>
                        <a:rPr lang="en-US" sz="1200" dirty="0"/>
                        <a:t>Integrity</a:t>
                      </a:r>
                    </a:p>
                  </a:txBody>
                  <a:tcPr/>
                </a:tc>
                <a:tc>
                  <a:txBody>
                    <a:bodyPr/>
                    <a:lstStyle/>
                    <a:p>
                      <a:r>
                        <a:rPr lang="en-US" sz="1200" dirty="0"/>
                        <a:t>Protection</a:t>
                      </a:r>
                    </a:p>
                  </a:txBody>
                  <a:tcPr/>
                </a:tc>
                <a:tc>
                  <a:txBody>
                    <a:bodyPr/>
                    <a:lstStyle/>
                    <a:p>
                      <a:r>
                        <a:rPr lang="en-US" sz="1200" dirty="0"/>
                        <a:t>Compliance</a:t>
                      </a:r>
                    </a:p>
                  </a:txBody>
                  <a:tcPr/>
                </a:tc>
                <a:tc>
                  <a:txBody>
                    <a:bodyPr/>
                    <a:lstStyle/>
                    <a:p>
                      <a:r>
                        <a:rPr lang="en-US" sz="1200" dirty="0"/>
                        <a:t>Availability</a:t>
                      </a:r>
                    </a:p>
                  </a:txBody>
                  <a:tcPr/>
                </a:tc>
                <a:tc>
                  <a:txBody>
                    <a:bodyPr/>
                    <a:lstStyle/>
                    <a:p>
                      <a:r>
                        <a:rPr lang="en-US" sz="1200" dirty="0"/>
                        <a:t>Retention</a:t>
                      </a:r>
                    </a:p>
                  </a:txBody>
                  <a:tcPr/>
                </a:tc>
                <a:tc>
                  <a:txBody>
                    <a:bodyPr/>
                    <a:lstStyle/>
                    <a:p>
                      <a:r>
                        <a:rPr lang="en-US" sz="1200" dirty="0"/>
                        <a:t>Disposition</a:t>
                      </a:r>
                    </a:p>
                  </a:txBody>
                  <a:tcPr/>
                </a:tc>
                <a:extLst>
                  <a:ext uri="{0D108BD9-81ED-4DB2-BD59-A6C34878D82A}">
                    <a16:rowId xmlns:a16="http://schemas.microsoft.com/office/drawing/2014/main" val="10000"/>
                  </a:ext>
                </a:extLst>
              </a:tr>
              <a:tr h="370840">
                <a:tc>
                  <a:txBody>
                    <a:bodyPr/>
                    <a:lstStyle/>
                    <a:p>
                      <a:r>
                        <a:rPr lang="en-US" sz="1050" dirty="0"/>
                        <a:t>Roles</a:t>
                      </a:r>
                      <a:r>
                        <a:rPr lang="en-US" sz="1050" baseline="0" dirty="0"/>
                        <a:t> and Responsibilities</a:t>
                      </a:r>
                      <a:endParaRPr lang="en-US" sz="1050" dirty="0"/>
                    </a:p>
                  </a:txBody>
                  <a:tcPr/>
                </a:tc>
                <a:tc>
                  <a:txBody>
                    <a:bodyPr/>
                    <a:lstStyle/>
                    <a:p>
                      <a:pPr algn="ctr"/>
                      <a:r>
                        <a:rPr lang="en-US" dirty="0">
                          <a:sym typeface="Wingdings" panose="05000000000000000000" pitchFamily="2" charset="2"/>
                        </a:rPr>
                        <a:t></a:t>
                      </a: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dirty="0">
                          <a:sym typeface="Wingdings" panose="05000000000000000000" pitchFamily="2" charset="2"/>
                        </a:rPr>
                        <a:t></a:t>
                      </a:r>
                      <a:endParaRPr lang="en-US" dirty="0"/>
                    </a:p>
                    <a:p>
                      <a:pPr algn="ctr"/>
                      <a:endParaRPr lang="en-US" dirty="0"/>
                    </a:p>
                  </a:txBody>
                  <a:tcPr/>
                </a:tc>
                <a:tc>
                  <a:txBody>
                    <a:bodyPr/>
                    <a:lstStyle/>
                    <a:p>
                      <a:pPr algn="ctr"/>
                      <a:endParaRPr lang="en-US"/>
                    </a:p>
                  </a:txBody>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dirty="0">
                          <a:sym typeface="Wingdings" panose="05000000000000000000" pitchFamily="2" charset="2"/>
                        </a:rPr>
                        <a:t></a:t>
                      </a:r>
                      <a:endParaRPr lang="en-US" dirty="0"/>
                    </a:p>
                    <a:p>
                      <a:pPr algn="ctr"/>
                      <a:endParaRPr lang="en-US" dirty="0"/>
                    </a:p>
                  </a:txBody>
                  <a:tcPr/>
                </a:tc>
                <a:tc>
                  <a:txBody>
                    <a:bodyPr/>
                    <a:lstStyle/>
                    <a:p>
                      <a:pPr algn="ctr"/>
                      <a:endParaRPr lang="en-US"/>
                    </a:p>
                  </a:txBody>
                  <a:tcPr/>
                </a:tc>
                <a:extLst>
                  <a:ext uri="{0D108BD9-81ED-4DB2-BD59-A6C34878D82A}">
                    <a16:rowId xmlns:a16="http://schemas.microsoft.com/office/drawing/2014/main" val="10001"/>
                  </a:ext>
                </a:extLst>
              </a:tr>
              <a:tr h="370840">
                <a:tc>
                  <a:txBody>
                    <a:bodyPr/>
                    <a:lstStyle/>
                    <a:p>
                      <a:r>
                        <a:rPr lang="en-US" sz="1050" dirty="0"/>
                        <a:t>Policies and Procedure</a:t>
                      </a:r>
                    </a:p>
                  </a:txBody>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dirty="0">
                          <a:sym typeface="Wingdings" panose="05000000000000000000" pitchFamily="2" charset="2"/>
                        </a:rPr>
                        <a:t></a:t>
                      </a:r>
                      <a:endParaRPr lang="en-US" dirty="0"/>
                    </a:p>
                    <a:p>
                      <a:pPr algn="ctr"/>
                      <a:endParaRPr lang="en-US" dirty="0"/>
                    </a:p>
                  </a:txBody>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dirty="0">
                          <a:sym typeface="Wingdings" panose="05000000000000000000" pitchFamily="2" charset="2"/>
                        </a:rPr>
                        <a:t></a:t>
                      </a:r>
                      <a:endParaRPr lang="en-US" dirty="0"/>
                    </a:p>
                    <a:p>
                      <a:pPr algn="ctr"/>
                      <a:endParaRPr lang="en-US" dirty="0"/>
                    </a:p>
                  </a:txBody>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dirty="0">
                          <a:sym typeface="Wingdings" panose="05000000000000000000" pitchFamily="2" charset="2"/>
                        </a:rPr>
                        <a:t></a:t>
                      </a:r>
                      <a:endParaRPr lang="en-US" dirty="0"/>
                    </a:p>
                    <a:p>
                      <a:pPr algn="ctr"/>
                      <a:endParaRPr lang="en-US" dirty="0"/>
                    </a:p>
                  </a:txBody>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dirty="0">
                          <a:sym typeface="Wingdings" panose="05000000000000000000" pitchFamily="2" charset="2"/>
                        </a:rPr>
                        <a:t></a:t>
                      </a:r>
                      <a:endParaRPr lang="en-US" dirty="0"/>
                    </a:p>
                    <a:p>
                      <a:pPr algn="ctr"/>
                      <a:endParaRPr lang="en-US" dirty="0"/>
                    </a:p>
                  </a:txBody>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dirty="0">
                          <a:sym typeface="Wingdings" panose="05000000000000000000" pitchFamily="2" charset="2"/>
                        </a:rPr>
                        <a:t></a:t>
                      </a:r>
                      <a:endParaRPr lang="en-US" dirty="0"/>
                    </a:p>
                    <a:p>
                      <a:pPr algn="ctr"/>
                      <a:endParaRPr lang="en-US" dirty="0"/>
                    </a:p>
                  </a:txBody>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dirty="0">
                          <a:sym typeface="Wingdings" panose="05000000000000000000" pitchFamily="2" charset="2"/>
                        </a:rPr>
                        <a:t></a:t>
                      </a:r>
                      <a:endParaRPr lang="en-US" dirty="0"/>
                    </a:p>
                    <a:p>
                      <a:pPr algn="ctr"/>
                      <a:endParaRPr lang="en-US" dirty="0"/>
                    </a:p>
                  </a:txBody>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dirty="0">
                          <a:sym typeface="Wingdings" panose="05000000000000000000" pitchFamily="2" charset="2"/>
                        </a:rPr>
                        <a:t></a:t>
                      </a:r>
                      <a:endParaRPr lang="en-US" dirty="0"/>
                    </a:p>
                    <a:p>
                      <a:pPr algn="ctr"/>
                      <a:endParaRPr lang="en-US" dirty="0"/>
                    </a:p>
                  </a:txBody>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dirty="0">
                          <a:sym typeface="Wingdings" panose="05000000000000000000" pitchFamily="2" charset="2"/>
                        </a:rPr>
                        <a:t></a:t>
                      </a:r>
                      <a:endParaRPr lang="en-US" dirty="0"/>
                    </a:p>
                    <a:p>
                      <a:pPr algn="ctr"/>
                      <a:endParaRPr lang="en-US" dirty="0"/>
                    </a:p>
                  </a:txBody>
                  <a:tcPr/>
                </a:tc>
                <a:extLst>
                  <a:ext uri="{0D108BD9-81ED-4DB2-BD59-A6C34878D82A}">
                    <a16:rowId xmlns:a16="http://schemas.microsoft.com/office/drawing/2014/main" val="10002"/>
                  </a:ext>
                </a:extLst>
              </a:tr>
              <a:tr h="370840">
                <a:tc>
                  <a:txBody>
                    <a:bodyPr/>
                    <a:lstStyle/>
                    <a:p>
                      <a:r>
                        <a:rPr lang="en-US" sz="1050" dirty="0"/>
                        <a:t>Communication and Training</a:t>
                      </a:r>
                    </a:p>
                  </a:txBody>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dirty="0">
                          <a:sym typeface="Wingdings" panose="05000000000000000000" pitchFamily="2" charset="2"/>
                        </a:rPr>
                        <a:t></a:t>
                      </a:r>
                      <a:endParaRPr lang="en-US" dirty="0"/>
                    </a:p>
                    <a:p>
                      <a:pPr algn="ctr"/>
                      <a:endParaRPr lang="en-US" dirty="0"/>
                    </a:p>
                  </a:txBody>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dirty="0">
                          <a:sym typeface="Wingdings" panose="05000000000000000000" pitchFamily="2" charset="2"/>
                        </a:rPr>
                        <a:t></a:t>
                      </a:r>
                      <a:endParaRPr lang="en-US" dirty="0"/>
                    </a:p>
                    <a:p>
                      <a:pPr algn="ctr"/>
                      <a:endParaRPr lang="en-US" dirty="0"/>
                    </a:p>
                  </a:txBody>
                  <a:tcPr/>
                </a:tc>
                <a:tc>
                  <a:txBody>
                    <a:bodyPr/>
                    <a:lstStyle/>
                    <a:p>
                      <a:pPr algn="ctr"/>
                      <a:endParaRPr lang="en-US"/>
                    </a:p>
                  </a:txBody>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dirty="0">
                          <a:sym typeface="Wingdings" panose="05000000000000000000" pitchFamily="2" charset="2"/>
                        </a:rPr>
                        <a:t></a:t>
                      </a:r>
                      <a:endParaRPr lang="en-US" dirty="0"/>
                    </a:p>
                    <a:p>
                      <a:pPr algn="ctr"/>
                      <a:endParaRPr lang="en-US" dirty="0"/>
                    </a:p>
                  </a:txBody>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dirty="0">
                          <a:sym typeface="Wingdings" panose="05000000000000000000" pitchFamily="2" charset="2"/>
                        </a:rPr>
                        <a:t></a:t>
                      </a:r>
                      <a:endParaRPr lang="en-US" dirty="0"/>
                    </a:p>
                    <a:p>
                      <a:pPr algn="ctr"/>
                      <a:endParaRPr lang="en-US" dirty="0"/>
                    </a:p>
                  </a:txBody>
                  <a:tcPr/>
                </a:tc>
                <a:tc>
                  <a:txBody>
                    <a:bodyPr/>
                    <a:lstStyle/>
                    <a:p>
                      <a:pPr algn="ctr"/>
                      <a:endParaRPr lang="en-US"/>
                    </a:p>
                  </a:txBody>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dirty="0">
                          <a:sym typeface="Wingdings" panose="05000000000000000000" pitchFamily="2" charset="2"/>
                        </a:rPr>
                        <a:t></a:t>
                      </a:r>
                      <a:endParaRPr lang="en-US" dirty="0"/>
                    </a:p>
                    <a:p>
                      <a:pPr algn="ctr"/>
                      <a:endParaRPr lang="en-US" dirty="0"/>
                    </a:p>
                  </a:txBody>
                  <a:tcPr/>
                </a:tc>
                <a:tc>
                  <a:txBody>
                    <a:bodyPr/>
                    <a:lstStyle/>
                    <a:p>
                      <a:pPr algn="ctr"/>
                      <a:endParaRPr lang="en-US" dirty="0"/>
                    </a:p>
                  </a:txBody>
                  <a:tcPr/>
                </a:tc>
                <a:extLst>
                  <a:ext uri="{0D108BD9-81ED-4DB2-BD59-A6C34878D82A}">
                    <a16:rowId xmlns:a16="http://schemas.microsoft.com/office/drawing/2014/main" val="10003"/>
                  </a:ext>
                </a:extLst>
              </a:tr>
              <a:tr h="370840">
                <a:tc>
                  <a:txBody>
                    <a:bodyPr/>
                    <a:lstStyle/>
                    <a:p>
                      <a:r>
                        <a:rPr lang="en-US" sz="1050" dirty="0"/>
                        <a:t>Systems and Automation</a:t>
                      </a:r>
                    </a:p>
                  </a:txBody>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dirty="0">
                          <a:sym typeface="Wingdings" panose="05000000000000000000" pitchFamily="2" charset="2"/>
                        </a:rPr>
                        <a:t></a:t>
                      </a:r>
                      <a:endParaRPr lang="en-US" dirty="0"/>
                    </a:p>
                    <a:p>
                      <a:pPr algn="ctr"/>
                      <a:endParaRPr lang="en-US" dirty="0"/>
                    </a:p>
                  </a:txBody>
                  <a:tcPr/>
                </a:tc>
                <a:tc>
                  <a:txBody>
                    <a:bodyPr/>
                    <a:lstStyle/>
                    <a:p>
                      <a:pPr algn="ctr"/>
                      <a:endParaRPr lang="en-US"/>
                    </a:p>
                  </a:txBody>
                  <a:tcPr/>
                </a:tc>
                <a:tc>
                  <a:txBody>
                    <a:bodyPr/>
                    <a:lstStyle/>
                    <a:p>
                      <a:pPr algn="ctr"/>
                      <a:endParaRPr lang="en-US"/>
                    </a:p>
                  </a:txBody>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dirty="0">
                          <a:sym typeface="Wingdings" panose="05000000000000000000" pitchFamily="2" charset="2"/>
                        </a:rPr>
                        <a:t></a:t>
                      </a:r>
                      <a:endParaRPr lang="en-US" dirty="0"/>
                    </a:p>
                    <a:p>
                      <a:pPr algn="ctr"/>
                      <a:endParaRPr lang="en-US" dirty="0"/>
                    </a:p>
                  </a:txBody>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dirty="0">
                          <a:sym typeface="Wingdings" panose="05000000000000000000" pitchFamily="2" charset="2"/>
                        </a:rPr>
                        <a:t></a:t>
                      </a:r>
                      <a:endParaRPr lang="en-US" dirty="0"/>
                    </a:p>
                    <a:p>
                      <a:pPr algn="ctr"/>
                      <a:endParaRPr lang="en-US" dirty="0"/>
                    </a:p>
                  </a:txBody>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dirty="0">
                          <a:sym typeface="Wingdings" panose="05000000000000000000" pitchFamily="2" charset="2"/>
                        </a:rPr>
                        <a:t></a:t>
                      </a:r>
                      <a:endParaRPr lang="en-US" dirty="0"/>
                    </a:p>
                    <a:p>
                      <a:pPr algn="ctr"/>
                      <a:endParaRPr lang="en-US" dirty="0"/>
                    </a:p>
                  </a:txBody>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dirty="0">
                          <a:sym typeface="Wingdings" panose="05000000000000000000" pitchFamily="2" charset="2"/>
                        </a:rPr>
                        <a:t></a:t>
                      </a:r>
                      <a:endParaRPr lang="en-US" dirty="0"/>
                    </a:p>
                    <a:p>
                      <a:pPr algn="ctr"/>
                      <a:endParaRPr lang="en-US" dirty="0"/>
                    </a:p>
                  </a:txBody>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dirty="0">
                          <a:sym typeface="Wingdings" panose="05000000000000000000" pitchFamily="2" charset="2"/>
                        </a:rPr>
                        <a:t></a:t>
                      </a:r>
                      <a:endParaRPr lang="en-US" dirty="0"/>
                    </a:p>
                    <a:p>
                      <a:pPr algn="ctr"/>
                      <a:endParaRPr lang="en-US" dirty="0"/>
                    </a:p>
                  </a:txBody>
                  <a:tcPr/>
                </a:tc>
                <a:extLst>
                  <a:ext uri="{0D108BD9-81ED-4DB2-BD59-A6C34878D82A}">
                    <a16:rowId xmlns:a16="http://schemas.microsoft.com/office/drawing/2014/main" val="10004"/>
                  </a:ext>
                </a:extLst>
              </a:tr>
            </a:tbl>
          </a:graphicData>
        </a:graphic>
      </p:graphicFrame>
      <p:sp>
        <p:nvSpPr>
          <p:cNvPr id="9" name="Rectangle 8">
            <a:extLst>
              <a:ext uri="{FF2B5EF4-FFF2-40B4-BE49-F238E27FC236}">
                <a16:creationId xmlns:a16="http://schemas.microsoft.com/office/drawing/2014/main" id="{B4C3A224-5845-0A41-9E24-1C5B137DF450}"/>
              </a:ext>
            </a:extLst>
          </p:cNvPr>
          <p:cNvSpPr/>
          <p:nvPr/>
        </p:nvSpPr>
        <p:spPr>
          <a:xfrm>
            <a:off x="919316" y="650779"/>
            <a:ext cx="4238917" cy="707886"/>
          </a:xfrm>
          <a:prstGeom prst="rect">
            <a:avLst/>
          </a:prstGeom>
        </p:spPr>
        <p:txBody>
          <a:bodyPr wrap="none">
            <a:spAutoFit/>
          </a:bodyPr>
          <a:lstStyle/>
          <a:p>
            <a:r>
              <a:rPr lang="en-US" sz="4000" dirty="0">
                <a:latin typeface="+mj-lt"/>
              </a:rPr>
              <a:t>Improvement areas</a:t>
            </a:r>
          </a:p>
        </p:txBody>
      </p:sp>
    </p:spTree>
    <p:extLst>
      <p:ext uri="{BB962C8B-B14F-4D97-AF65-F5344CB8AC3E}">
        <p14:creationId xmlns:p14="http://schemas.microsoft.com/office/powerpoint/2010/main" val="7915880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891357" y="151864"/>
            <a:ext cx="9436822" cy="1320800"/>
          </a:xfrm>
        </p:spPr>
        <p:txBody>
          <a:bodyPr/>
          <a:lstStyle/>
          <a:p>
            <a:r>
              <a:rPr lang="en-US" dirty="0"/>
              <a:t>WHO SHOULD DETERMINE </a:t>
            </a:r>
            <a:br>
              <a:rPr lang="en-US" dirty="0"/>
            </a:br>
            <a:r>
              <a:rPr lang="en-US" dirty="0"/>
              <a:t>THE IG POLICIES?</a:t>
            </a:r>
          </a:p>
        </p:txBody>
      </p:sp>
      <p:sp>
        <p:nvSpPr>
          <p:cNvPr id="7" name="Content Placeholder 6"/>
          <p:cNvSpPr>
            <a:spLocks noGrp="1"/>
          </p:cNvSpPr>
          <p:nvPr>
            <p:ph sz="half" idx="1"/>
          </p:nvPr>
        </p:nvSpPr>
        <p:spPr>
          <a:xfrm>
            <a:off x="983522" y="1670606"/>
            <a:ext cx="4778300" cy="3880772"/>
          </a:xfrm>
        </p:spPr>
        <p:txBody>
          <a:bodyPr>
            <a:normAutofit fontScale="92500" lnSpcReduction="10000"/>
          </a:bodyPr>
          <a:lstStyle/>
          <a:p>
            <a:pPr marL="404813" indent="-339725">
              <a:buFont typeface="Wingdings" pitchFamily="2" charset="2"/>
              <a:buChar char="Ø"/>
            </a:pPr>
            <a:r>
              <a:rPr lang="en-US" dirty="0"/>
              <a:t>Steering Committee or Board</a:t>
            </a:r>
          </a:p>
          <a:p>
            <a:pPr marL="404813" indent="-339725">
              <a:buFont typeface="Wingdings" pitchFamily="2" charset="2"/>
              <a:buChar char="Ø"/>
            </a:pPr>
            <a:r>
              <a:rPr lang="en-US" dirty="0"/>
              <a:t>Headed by executive sponsor</a:t>
            </a:r>
          </a:p>
          <a:p>
            <a:pPr marL="404813" indent="-339725">
              <a:buFont typeface="Wingdings" pitchFamily="2" charset="2"/>
              <a:buChar char="Ø"/>
            </a:pPr>
            <a:r>
              <a:rPr lang="en-US" dirty="0"/>
              <a:t>Include cross-functional groups</a:t>
            </a:r>
          </a:p>
          <a:p>
            <a:pPr lvl="1"/>
            <a:r>
              <a:rPr lang="en-US" dirty="0"/>
              <a:t>Key business units</a:t>
            </a:r>
          </a:p>
          <a:p>
            <a:pPr lvl="1"/>
            <a:r>
              <a:rPr lang="en-US" dirty="0"/>
              <a:t>IT</a:t>
            </a:r>
          </a:p>
          <a:p>
            <a:pPr lvl="1"/>
            <a:r>
              <a:rPr lang="en-US" dirty="0"/>
              <a:t>Finance</a:t>
            </a:r>
          </a:p>
          <a:p>
            <a:pPr lvl="1"/>
            <a:r>
              <a:rPr lang="en-US" dirty="0"/>
              <a:t>Risk</a:t>
            </a:r>
          </a:p>
          <a:p>
            <a:pPr lvl="1"/>
            <a:r>
              <a:rPr lang="en-US" dirty="0"/>
              <a:t>Compliance</a:t>
            </a:r>
          </a:p>
          <a:p>
            <a:pPr lvl="1"/>
            <a:r>
              <a:rPr lang="en-US" dirty="0"/>
              <a:t>Records Management</a:t>
            </a:r>
          </a:p>
          <a:p>
            <a:pPr lvl="1"/>
            <a:r>
              <a:rPr lang="en-US" dirty="0"/>
              <a:t>Legal</a:t>
            </a:r>
          </a:p>
        </p:txBody>
      </p:sp>
      <p:sp>
        <p:nvSpPr>
          <p:cNvPr id="8" name="Content Placeholder 7"/>
          <p:cNvSpPr>
            <a:spLocks noGrp="1"/>
          </p:cNvSpPr>
          <p:nvPr>
            <p:ph sz="half" idx="2"/>
          </p:nvPr>
        </p:nvSpPr>
        <p:spPr>
          <a:xfrm>
            <a:off x="5960300" y="1670605"/>
            <a:ext cx="4549792" cy="3880773"/>
          </a:xfrm>
        </p:spPr>
        <p:txBody>
          <a:bodyPr>
            <a:normAutofit fontScale="92500" lnSpcReduction="10000"/>
          </a:bodyPr>
          <a:lstStyle/>
          <a:p>
            <a:pPr marL="349250" indent="-339725">
              <a:buFont typeface="Wingdings" pitchFamily="2" charset="2"/>
              <a:buChar char="Ø"/>
            </a:pPr>
            <a:r>
              <a:rPr lang="en-US" dirty="0"/>
              <a:t>Training is essential</a:t>
            </a:r>
          </a:p>
          <a:p>
            <a:pPr marL="349250" indent="-339725">
              <a:buFont typeface="Wingdings" pitchFamily="2" charset="2"/>
              <a:buChar char="Ø"/>
            </a:pPr>
            <a:r>
              <a:rPr lang="en-US" dirty="0"/>
              <a:t>Review the Sample Assessment Report and Road Map in Table 3.3, Page 36 and 37 of text book </a:t>
            </a:r>
          </a:p>
        </p:txBody>
      </p:sp>
      <p:sp>
        <p:nvSpPr>
          <p:cNvPr id="5" name="Slide Number Placeholder 4"/>
          <p:cNvSpPr>
            <a:spLocks noGrp="1"/>
          </p:cNvSpPr>
          <p:nvPr>
            <p:ph type="sldNum" sz="quarter" idx="12"/>
          </p:nvPr>
        </p:nvSpPr>
        <p:spPr/>
        <p:txBody>
          <a:bodyPr/>
          <a:lstStyle/>
          <a:p>
            <a:fld id="{69E57DC2-970A-4B3E-BB1C-7A09969E49DF}" type="slidenum">
              <a:rPr lang="en-US" smtClean="0"/>
              <a:t>19</a:t>
            </a:fld>
            <a:endParaRPr lang="en-US" dirty="0"/>
          </a:p>
        </p:txBody>
      </p:sp>
    </p:spTree>
    <p:extLst>
      <p:ext uri="{BB962C8B-B14F-4D97-AF65-F5344CB8AC3E}">
        <p14:creationId xmlns:p14="http://schemas.microsoft.com/office/powerpoint/2010/main" val="24984470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853603" y="385570"/>
            <a:ext cx="8596668" cy="1320800"/>
          </a:xfrm>
        </p:spPr>
        <p:txBody>
          <a:bodyPr/>
          <a:lstStyle/>
          <a:p>
            <a:r>
              <a:rPr lang="en-US" dirty="0"/>
              <a:t>CHAPTER GOALS AND OBJECTIVES</a:t>
            </a:r>
          </a:p>
        </p:txBody>
      </p:sp>
      <p:sp>
        <p:nvSpPr>
          <p:cNvPr id="7" name="Content Placeholder 6"/>
          <p:cNvSpPr>
            <a:spLocks noGrp="1"/>
          </p:cNvSpPr>
          <p:nvPr>
            <p:ph sz="half" idx="1"/>
          </p:nvPr>
        </p:nvSpPr>
        <p:spPr>
          <a:xfrm>
            <a:off x="1036198" y="1793775"/>
            <a:ext cx="10795917" cy="4927699"/>
          </a:xfrm>
        </p:spPr>
        <p:txBody>
          <a:bodyPr>
            <a:noAutofit/>
          </a:bodyPr>
          <a:lstStyle/>
          <a:p>
            <a:pPr marL="349250" indent="-349250">
              <a:lnSpc>
                <a:spcPct val="170000"/>
              </a:lnSpc>
              <a:buFont typeface="Wingdings" panose="05000000000000000000" pitchFamily="2" charset="2"/>
              <a:buChar char="Ø"/>
            </a:pPr>
            <a:r>
              <a:rPr lang="en-US" sz="2000" dirty="0"/>
              <a:t>Know the 10 key principles of IG</a:t>
            </a:r>
          </a:p>
          <a:p>
            <a:pPr marL="349250" indent="-349250">
              <a:lnSpc>
                <a:spcPct val="170000"/>
              </a:lnSpc>
              <a:buFont typeface="Wingdings" panose="05000000000000000000" pitchFamily="2" charset="2"/>
              <a:buChar char="Ø"/>
            </a:pPr>
            <a:r>
              <a:rPr lang="en-US" sz="2000" dirty="0"/>
              <a:t>What are the Generally Accepted Recordkeeping Principles</a:t>
            </a:r>
          </a:p>
          <a:p>
            <a:pPr marL="349250" indent="-349250">
              <a:lnSpc>
                <a:spcPct val="170000"/>
              </a:lnSpc>
              <a:buFont typeface="Wingdings" panose="05000000000000000000" pitchFamily="2" charset="2"/>
              <a:buChar char="Ø"/>
            </a:pPr>
            <a:r>
              <a:rPr lang="en-US" sz="2000" dirty="0"/>
              <a:t>What is the difference between disposition and destruction</a:t>
            </a:r>
          </a:p>
          <a:p>
            <a:pPr marL="349250" indent="-349250">
              <a:lnSpc>
                <a:spcPct val="170000"/>
              </a:lnSpc>
              <a:buFont typeface="Wingdings" panose="05000000000000000000" pitchFamily="2" charset="2"/>
              <a:buChar char="Ø"/>
            </a:pPr>
            <a:r>
              <a:rPr lang="en-US" sz="2000" dirty="0"/>
              <a:t>Who should be involved in the information governance development process</a:t>
            </a:r>
          </a:p>
          <a:p>
            <a:pPr marL="349250" indent="-349250">
              <a:lnSpc>
                <a:spcPct val="170000"/>
              </a:lnSpc>
              <a:buFont typeface="Wingdings" panose="05000000000000000000" pitchFamily="2" charset="2"/>
              <a:buChar char="Ø"/>
            </a:pPr>
            <a:r>
              <a:rPr lang="en-US" sz="2000" dirty="0"/>
              <a:t>Know the 8 GAR principle</a:t>
            </a:r>
          </a:p>
          <a:p>
            <a:pPr marL="349250" indent="-349250">
              <a:lnSpc>
                <a:spcPct val="170000"/>
              </a:lnSpc>
              <a:buFont typeface="Wingdings" panose="05000000000000000000" pitchFamily="2" charset="2"/>
              <a:buChar char="Ø"/>
            </a:pPr>
            <a:r>
              <a:rPr lang="en-US" sz="2000" dirty="0"/>
              <a:t>Know the 5 GAR Principle Levels</a:t>
            </a:r>
          </a:p>
          <a:p>
            <a:pPr marL="349250" indent="-349250">
              <a:lnSpc>
                <a:spcPct val="170000"/>
              </a:lnSpc>
              <a:buFont typeface="Wingdings" panose="05000000000000000000" pitchFamily="2" charset="2"/>
              <a:buChar char="Ø"/>
            </a:pPr>
            <a:r>
              <a:rPr lang="en-US" sz="2000" dirty="0"/>
              <a:t>Know which of the four area(s) of improvement each of the 8 GAR principles map to.</a:t>
            </a:r>
          </a:p>
        </p:txBody>
      </p:sp>
      <p:sp>
        <p:nvSpPr>
          <p:cNvPr id="8" name="Content Placeholder 7"/>
          <p:cNvSpPr>
            <a:spLocks noGrp="1"/>
          </p:cNvSpPr>
          <p:nvPr>
            <p:ph sz="half" idx="2"/>
          </p:nvPr>
        </p:nvSpPr>
        <p:spPr>
          <a:xfrm>
            <a:off x="6233425" y="2466687"/>
            <a:ext cx="4825159" cy="3416300"/>
          </a:xfrm>
        </p:spPr>
        <p:txBody>
          <a:bodyPr>
            <a:normAutofit/>
          </a:bodyPr>
          <a:lstStyle/>
          <a:p>
            <a:endParaRPr lang="en-US" dirty="0"/>
          </a:p>
          <a:p>
            <a:endParaRPr lang="en-US" dirty="0"/>
          </a:p>
          <a:p>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smtClean="0"/>
              <a:t>2</a:t>
            </a:fld>
            <a:endParaRPr lang="en-US" dirty="0"/>
          </a:p>
        </p:txBody>
      </p:sp>
      <p:sp>
        <p:nvSpPr>
          <p:cNvPr id="9" name="Content Placeholder 6"/>
          <p:cNvSpPr txBox="1">
            <a:spLocks/>
          </p:cNvSpPr>
          <p:nvPr/>
        </p:nvSpPr>
        <p:spPr>
          <a:xfrm>
            <a:off x="6113174" y="2266852"/>
            <a:ext cx="4698358" cy="3599316"/>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a:lstStyle>
          <a:p>
            <a:endParaRPr lang="en-US" dirty="0"/>
          </a:p>
        </p:txBody>
      </p:sp>
    </p:spTree>
    <p:extLst>
      <p:ext uri="{BB962C8B-B14F-4D97-AF65-F5344CB8AC3E}">
        <p14:creationId xmlns:p14="http://schemas.microsoft.com/office/powerpoint/2010/main" val="37099976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7">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7">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7">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nodePh="1">
                                  <p:stCondLst>
                                    <p:cond delay="0"/>
                                  </p:stCondLst>
                                  <p:endCondLst>
                                    <p:cond evt="begin" delay="0">
                                      <p:tn val="33"/>
                                    </p:cond>
                                  </p:endCondLst>
                                  <p:childTnLst>
                                    <p:set>
                                      <p:cBhvr>
                                        <p:cTn id="34"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47875" y="586894"/>
            <a:ext cx="8596668" cy="841702"/>
          </a:xfrm>
        </p:spPr>
        <p:txBody>
          <a:bodyPr/>
          <a:lstStyle/>
          <a:p>
            <a:r>
              <a:rPr lang="en-US" dirty="0"/>
              <a:t>10 key principles for the IG approach</a:t>
            </a:r>
          </a:p>
        </p:txBody>
      </p:sp>
      <p:sp>
        <p:nvSpPr>
          <p:cNvPr id="3" name="Content Placeholder 2"/>
          <p:cNvSpPr>
            <a:spLocks noGrp="1"/>
          </p:cNvSpPr>
          <p:nvPr>
            <p:ph idx="1"/>
          </p:nvPr>
        </p:nvSpPr>
        <p:spPr>
          <a:xfrm>
            <a:off x="991518" y="1428595"/>
            <a:ext cx="10058400" cy="5292879"/>
          </a:xfrm>
        </p:spPr>
        <p:txBody>
          <a:bodyPr>
            <a:normAutofit fontScale="92500" lnSpcReduction="10000"/>
          </a:bodyPr>
          <a:lstStyle/>
          <a:p>
            <a:pPr>
              <a:lnSpc>
                <a:spcPct val="150000"/>
              </a:lnSpc>
              <a:buFont typeface="+mj-lt"/>
              <a:buAutoNum type="arabicPeriod"/>
            </a:pPr>
            <a:r>
              <a:rPr lang="en-US" sz="2000" dirty="0"/>
              <a:t>Executive Sponsorship</a:t>
            </a:r>
          </a:p>
          <a:p>
            <a:pPr>
              <a:lnSpc>
                <a:spcPct val="150000"/>
              </a:lnSpc>
              <a:buFont typeface="+mj-lt"/>
              <a:buAutoNum type="arabicPeriod"/>
            </a:pPr>
            <a:r>
              <a:rPr lang="en-US" sz="2000" dirty="0"/>
              <a:t>Information Policy Development and Communication</a:t>
            </a:r>
          </a:p>
          <a:p>
            <a:pPr>
              <a:lnSpc>
                <a:spcPct val="150000"/>
              </a:lnSpc>
              <a:buFont typeface="+mj-lt"/>
              <a:buAutoNum type="arabicPeriod"/>
            </a:pPr>
            <a:r>
              <a:rPr lang="en-US" sz="2000" dirty="0"/>
              <a:t>Information Integrity</a:t>
            </a:r>
          </a:p>
          <a:p>
            <a:pPr>
              <a:lnSpc>
                <a:spcPct val="150000"/>
              </a:lnSpc>
              <a:buFont typeface="+mj-lt"/>
              <a:buAutoNum type="arabicPeriod"/>
            </a:pPr>
            <a:r>
              <a:rPr lang="en-US" sz="2000" dirty="0"/>
              <a:t>Information Organization and Classification</a:t>
            </a:r>
          </a:p>
          <a:p>
            <a:pPr>
              <a:lnSpc>
                <a:spcPct val="150000"/>
              </a:lnSpc>
              <a:buFont typeface="+mj-lt"/>
              <a:buAutoNum type="arabicPeriod"/>
            </a:pPr>
            <a:r>
              <a:rPr lang="en-US" sz="2000" dirty="0"/>
              <a:t>Information Security	</a:t>
            </a:r>
          </a:p>
          <a:p>
            <a:pPr>
              <a:lnSpc>
                <a:spcPct val="150000"/>
              </a:lnSpc>
              <a:buFont typeface="+mj-lt"/>
              <a:buAutoNum type="arabicPeriod"/>
            </a:pPr>
            <a:r>
              <a:rPr lang="en-US" sz="2000" dirty="0"/>
              <a:t>Information Accessibility</a:t>
            </a:r>
          </a:p>
          <a:p>
            <a:pPr>
              <a:lnSpc>
                <a:spcPct val="150000"/>
              </a:lnSpc>
              <a:buFont typeface="+mj-lt"/>
              <a:buAutoNum type="arabicPeriod"/>
            </a:pPr>
            <a:r>
              <a:rPr lang="en-US" sz="2000" dirty="0"/>
              <a:t>Information Control</a:t>
            </a:r>
          </a:p>
          <a:p>
            <a:pPr>
              <a:lnSpc>
                <a:spcPct val="150000"/>
              </a:lnSpc>
              <a:buFont typeface="+mj-lt"/>
              <a:buAutoNum type="arabicPeriod"/>
            </a:pPr>
            <a:r>
              <a:rPr lang="en-US" sz="2000" dirty="0"/>
              <a:t>Information Governance Monitoring and Auditing</a:t>
            </a:r>
          </a:p>
          <a:p>
            <a:pPr>
              <a:lnSpc>
                <a:spcPct val="150000"/>
              </a:lnSpc>
              <a:buFont typeface="+mj-lt"/>
              <a:buAutoNum type="arabicPeriod"/>
            </a:pPr>
            <a:r>
              <a:rPr lang="en-US" sz="2000" dirty="0"/>
              <a:t>Stakeholder Consultation</a:t>
            </a:r>
          </a:p>
          <a:p>
            <a:pPr>
              <a:lnSpc>
                <a:spcPct val="150000"/>
              </a:lnSpc>
              <a:buFont typeface="+mj-lt"/>
              <a:buAutoNum type="arabicPeriod"/>
            </a:pPr>
            <a:r>
              <a:rPr lang="en-US" sz="2000" dirty="0"/>
              <a:t>Continuous Improvement</a:t>
            </a:r>
          </a:p>
          <a:p>
            <a:pPr>
              <a:lnSpc>
                <a:spcPct val="150000"/>
              </a:lnSpc>
              <a:buFont typeface="+mj-lt"/>
              <a:buAutoNum type="arabicPeriod"/>
            </a:pPr>
            <a:endParaRPr lang="en-US" sz="2000" dirty="0"/>
          </a:p>
        </p:txBody>
      </p:sp>
      <p:sp>
        <p:nvSpPr>
          <p:cNvPr id="5" name="Slide Number Placeholder 4"/>
          <p:cNvSpPr>
            <a:spLocks noGrp="1"/>
          </p:cNvSpPr>
          <p:nvPr>
            <p:ph type="sldNum" sz="quarter" idx="12"/>
          </p:nvPr>
        </p:nvSpPr>
        <p:spPr/>
        <p:txBody>
          <a:bodyPr/>
          <a:lstStyle/>
          <a:p>
            <a:fld id="{69E57DC2-970A-4B3E-BB1C-7A09969E49DF}" type="slidenum">
              <a:rPr lang="en-US" smtClean="0"/>
              <a:t>3</a:t>
            </a:fld>
            <a:endParaRPr lang="en-US" dirty="0"/>
          </a:p>
        </p:txBody>
      </p:sp>
      <p:sp>
        <p:nvSpPr>
          <p:cNvPr id="6" name="Content Placeholder 2"/>
          <p:cNvSpPr txBox="1">
            <a:spLocks/>
          </p:cNvSpPr>
          <p:nvPr/>
        </p:nvSpPr>
        <p:spPr>
          <a:xfrm>
            <a:off x="5864618" y="1930400"/>
            <a:ext cx="4426180" cy="3416300"/>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a:lstStyle>
          <a:p>
            <a:pPr>
              <a:buFont typeface="Wingdings" panose="05000000000000000000" pitchFamily="2" charset="2"/>
              <a:buChar char="Ø"/>
            </a:pPr>
            <a:endParaRPr lang="en-US" dirty="0"/>
          </a:p>
        </p:txBody>
      </p:sp>
    </p:spTree>
    <p:extLst>
      <p:ext uri="{BB962C8B-B14F-4D97-AF65-F5344CB8AC3E}">
        <p14:creationId xmlns:p14="http://schemas.microsoft.com/office/powerpoint/2010/main" val="23306451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nodePh="1">
                                  <p:stCondLst>
                                    <p:cond delay="0"/>
                                  </p:stCondLst>
                                  <p:endCondLst>
                                    <p:cond evt="begin" delay="0">
                                      <p:tn val="45"/>
                                    </p:cond>
                                  </p:endCondLst>
                                  <p:childTnLst>
                                    <p:set>
                                      <p:cBhvr>
                                        <p:cTn id="4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857612" y="660783"/>
            <a:ext cx="7752988" cy="684245"/>
          </a:xfrm>
        </p:spPr>
        <p:txBody>
          <a:bodyPr>
            <a:normAutofit/>
          </a:bodyPr>
          <a:lstStyle/>
          <a:p>
            <a:r>
              <a:rPr lang="en-US" sz="4000" dirty="0"/>
              <a:t>The Key to Information Governance</a:t>
            </a:r>
          </a:p>
        </p:txBody>
      </p:sp>
      <p:sp>
        <p:nvSpPr>
          <p:cNvPr id="9" name="Text Placeholder 8"/>
          <p:cNvSpPr>
            <a:spLocks noGrp="1"/>
          </p:cNvSpPr>
          <p:nvPr>
            <p:ph type="body" sz="half" idx="2"/>
          </p:nvPr>
        </p:nvSpPr>
        <p:spPr>
          <a:xfrm>
            <a:off x="3840779" y="2411271"/>
            <a:ext cx="3652781" cy="742257"/>
          </a:xfrm>
        </p:spPr>
        <p:txBody>
          <a:bodyPr anchor="t">
            <a:normAutofit/>
          </a:bodyPr>
          <a:lstStyle/>
          <a:p>
            <a:r>
              <a:rPr lang="en-US" sz="3600" i="1" dirty="0"/>
              <a:t>Accountability</a:t>
            </a:r>
          </a:p>
        </p:txBody>
      </p:sp>
      <p:sp>
        <p:nvSpPr>
          <p:cNvPr id="6" name="Slide Number Placeholder 5"/>
          <p:cNvSpPr>
            <a:spLocks noGrp="1"/>
          </p:cNvSpPr>
          <p:nvPr>
            <p:ph type="sldNum" sz="quarter" idx="12"/>
          </p:nvPr>
        </p:nvSpPr>
        <p:spPr/>
        <p:txBody>
          <a:bodyPr/>
          <a:lstStyle/>
          <a:p>
            <a:fld id="{69E57DC2-970A-4B3E-BB1C-7A09969E49DF}" type="slidenum">
              <a:rPr lang="en-US" smtClean="0"/>
              <a:pPr/>
              <a:t>4</a:t>
            </a:fld>
            <a:endParaRPr lang="en-US" dirty="0"/>
          </a:p>
        </p:txBody>
      </p:sp>
      <p:sp>
        <p:nvSpPr>
          <p:cNvPr id="2" name="TextBox 1"/>
          <p:cNvSpPr txBox="1"/>
          <p:nvPr/>
        </p:nvSpPr>
        <p:spPr>
          <a:xfrm>
            <a:off x="2354766" y="3792506"/>
            <a:ext cx="7482468" cy="369332"/>
          </a:xfrm>
          <a:prstGeom prst="rect">
            <a:avLst/>
          </a:prstGeom>
          <a:noFill/>
        </p:spPr>
        <p:txBody>
          <a:bodyPr wrap="square" rtlCol="0">
            <a:spAutoFit/>
          </a:bodyPr>
          <a:lstStyle/>
          <a:p>
            <a:r>
              <a:rPr lang="en-US" dirty="0"/>
              <a:t>Often the root of many problems is the lack of accountability!</a:t>
            </a:r>
          </a:p>
        </p:txBody>
      </p:sp>
    </p:spTree>
    <p:extLst>
      <p:ext uri="{BB962C8B-B14F-4D97-AF65-F5344CB8AC3E}">
        <p14:creationId xmlns:p14="http://schemas.microsoft.com/office/powerpoint/2010/main" val="40446123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barn(inVertical)">
                                      <p:cBhvr>
                                        <p:cTn id="7" dur="500"/>
                                        <p:tgtEl>
                                          <p:spTgt spid="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		</a:t>
            </a:r>
          </a:p>
        </p:txBody>
      </p:sp>
      <p:sp>
        <p:nvSpPr>
          <p:cNvPr id="8" name="Content Placeholder 7"/>
          <p:cNvSpPr>
            <a:spLocks noGrp="1"/>
          </p:cNvSpPr>
          <p:nvPr>
            <p:ph idx="1"/>
          </p:nvPr>
        </p:nvSpPr>
        <p:spPr>
          <a:xfrm>
            <a:off x="838200" y="1690688"/>
            <a:ext cx="10365954" cy="4287127"/>
          </a:xfrm>
        </p:spPr>
        <p:txBody>
          <a:bodyPr>
            <a:normAutofit/>
          </a:bodyPr>
          <a:lstStyle/>
          <a:p>
            <a:pPr marL="404813" indent="-404813">
              <a:lnSpc>
                <a:spcPct val="150000"/>
              </a:lnSpc>
              <a:buFont typeface="Wingdings" panose="05000000000000000000" pitchFamily="2" charset="2"/>
              <a:buChar char="Ø"/>
            </a:pPr>
            <a:r>
              <a:rPr lang="en-US" sz="2400" dirty="0"/>
              <a:t>Formal Business records account for about 9% of all information in an organization</a:t>
            </a:r>
          </a:p>
          <a:p>
            <a:pPr marL="404813" indent="-404813">
              <a:lnSpc>
                <a:spcPct val="150000"/>
              </a:lnSpc>
              <a:buFont typeface="Wingdings" panose="05000000000000000000" pitchFamily="2" charset="2"/>
              <a:buChar char="Ø"/>
            </a:pPr>
            <a:r>
              <a:rPr lang="en-US" sz="2400" dirty="0"/>
              <a:t>Formal record keeping allows the organization to demonstrate legal compliance, and applicable standards</a:t>
            </a:r>
          </a:p>
          <a:p>
            <a:pPr marL="404813" indent="-404813">
              <a:lnSpc>
                <a:spcPct val="150000"/>
              </a:lnSpc>
              <a:buFont typeface="Wingdings" panose="05000000000000000000" pitchFamily="2" charset="2"/>
              <a:buChar char="Ø"/>
            </a:pPr>
            <a:r>
              <a:rPr lang="en-US" sz="2400" dirty="0"/>
              <a:t>Generally Accepted Recordkeeping Principles® were developed in 2009 by ARMA International to foster awareness of good recordkeeping practices</a:t>
            </a:r>
          </a:p>
        </p:txBody>
      </p:sp>
      <p:sp>
        <p:nvSpPr>
          <p:cNvPr id="6" name="Slide Number Placeholder 5"/>
          <p:cNvSpPr>
            <a:spLocks noGrp="1"/>
          </p:cNvSpPr>
          <p:nvPr>
            <p:ph type="sldNum" sz="quarter" idx="12"/>
          </p:nvPr>
        </p:nvSpPr>
        <p:spPr/>
        <p:txBody>
          <a:bodyPr/>
          <a:lstStyle/>
          <a:p>
            <a:fld id="{69E57DC2-970A-4B3E-BB1C-7A09969E49DF}" type="slidenum">
              <a:rPr lang="en-US" smtClean="0"/>
              <a:pPr/>
              <a:t>5</a:t>
            </a:fld>
            <a:endParaRPr lang="en-US" dirty="0"/>
          </a:p>
        </p:txBody>
      </p:sp>
      <p:sp>
        <p:nvSpPr>
          <p:cNvPr id="9" name="Title 6">
            <a:extLst>
              <a:ext uri="{FF2B5EF4-FFF2-40B4-BE49-F238E27FC236}">
                <a16:creationId xmlns:a16="http://schemas.microsoft.com/office/drawing/2014/main" id="{62D54255-8A13-0448-BE46-01CCF0BFF14C}"/>
              </a:ext>
            </a:extLst>
          </p:cNvPr>
          <p:cNvSpPr txBox="1">
            <a:spLocks/>
          </p:cNvSpPr>
          <p:nvPr/>
        </p:nvSpPr>
        <p:spPr>
          <a:xfrm>
            <a:off x="857612" y="660783"/>
            <a:ext cx="7752988" cy="684245"/>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4000" dirty="0"/>
              <a:t>Record Keeping Principles®</a:t>
            </a:r>
          </a:p>
        </p:txBody>
      </p:sp>
    </p:spTree>
    <p:extLst>
      <p:ext uri="{BB962C8B-B14F-4D97-AF65-F5344CB8AC3E}">
        <p14:creationId xmlns:p14="http://schemas.microsoft.com/office/powerpoint/2010/main" val="5068609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87162" y="734655"/>
            <a:ext cx="10680548" cy="676713"/>
          </a:xfrm>
        </p:spPr>
        <p:txBody>
          <a:bodyPr>
            <a:normAutofit fontScale="90000"/>
          </a:bodyPr>
          <a:lstStyle/>
          <a:p>
            <a:r>
              <a:rPr lang="en-US" dirty="0"/>
              <a:t>Generally Accepted Recordkeeping Principles®</a:t>
            </a:r>
          </a:p>
        </p:txBody>
      </p:sp>
      <p:sp>
        <p:nvSpPr>
          <p:cNvPr id="3" name="Content Placeholder 2"/>
          <p:cNvSpPr>
            <a:spLocks noGrp="1"/>
          </p:cNvSpPr>
          <p:nvPr>
            <p:ph idx="1"/>
          </p:nvPr>
        </p:nvSpPr>
        <p:spPr>
          <a:xfrm>
            <a:off x="1017377" y="1516663"/>
            <a:ext cx="4446775" cy="5204811"/>
          </a:xfrm>
        </p:spPr>
        <p:txBody>
          <a:bodyPr>
            <a:noAutofit/>
          </a:bodyPr>
          <a:lstStyle/>
          <a:p>
            <a:pPr marL="457200" indent="-457200">
              <a:lnSpc>
                <a:spcPct val="160000"/>
              </a:lnSpc>
              <a:buFont typeface="+mj-lt"/>
              <a:buAutoNum type="arabicPeriod"/>
            </a:pPr>
            <a:r>
              <a:rPr lang="en-US" sz="2000" dirty="0"/>
              <a:t>Accountability</a:t>
            </a:r>
          </a:p>
          <a:p>
            <a:pPr marL="457200" indent="-457200">
              <a:lnSpc>
                <a:spcPct val="160000"/>
              </a:lnSpc>
              <a:buFont typeface="+mj-lt"/>
              <a:buAutoNum type="arabicPeriod"/>
            </a:pPr>
            <a:r>
              <a:rPr lang="en-US" sz="2000" dirty="0"/>
              <a:t>Transparency</a:t>
            </a:r>
          </a:p>
          <a:p>
            <a:pPr marL="457200" indent="-457200">
              <a:lnSpc>
                <a:spcPct val="160000"/>
              </a:lnSpc>
              <a:buFont typeface="+mj-lt"/>
              <a:buAutoNum type="arabicPeriod"/>
            </a:pPr>
            <a:r>
              <a:rPr lang="en-US" sz="2000" dirty="0"/>
              <a:t>Integrity</a:t>
            </a:r>
          </a:p>
          <a:p>
            <a:pPr marL="457200" indent="-457200">
              <a:lnSpc>
                <a:spcPct val="160000"/>
              </a:lnSpc>
              <a:buFont typeface="+mj-lt"/>
              <a:buAutoNum type="arabicPeriod"/>
            </a:pPr>
            <a:r>
              <a:rPr lang="en-US" sz="2000" dirty="0"/>
              <a:t>Protection</a:t>
            </a:r>
          </a:p>
          <a:p>
            <a:pPr marL="457200" indent="-457200">
              <a:lnSpc>
                <a:spcPct val="160000"/>
              </a:lnSpc>
              <a:buFont typeface="+mj-lt"/>
              <a:buAutoNum type="arabicPeriod"/>
            </a:pPr>
            <a:r>
              <a:rPr lang="en-US" sz="2000" dirty="0"/>
              <a:t>Compliance</a:t>
            </a:r>
          </a:p>
          <a:p>
            <a:pPr marL="457200" indent="-457200">
              <a:lnSpc>
                <a:spcPct val="160000"/>
              </a:lnSpc>
              <a:buFont typeface="+mj-lt"/>
              <a:buAutoNum type="arabicPeriod"/>
            </a:pPr>
            <a:r>
              <a:rPr lang="en-US" sz="2000" dirty="0"/>
              <a:t>Availability</a:t>
            </a:r>
          </a:p>
          <a:p>
            <a:pPr marL="457200" indent="-457200">
              <a:lnSpc>
                <a:spcPct val="160000"/>
              </a:lnSpc>
              <a:buFont typeface="+mj-lt"/>
              <a:buAutoNum type="arabicPeriod"/>
            </a:pPr>
            <a:r>
              <a:rPr lang="en-US" sz="2000" dirty="0"/>
              <a:t>Retention</a:t>
            </a:r>
          </a:p>
          <a:p>
            <a:pPr marL="457200" indent="-457200">
              <a:lnSpc>
                <a:spcPct val="160000"/>
              </a:lnSpc>
              <a:buFont typeface="+mj-lt"/>
              <a:buAutoNum type="arabicPeriod"/>
            </a:pPr>
            <a:r>
              <a:rPr lang="en-US" sz="2000" dirty="0"/>
              <a:t>Disposition</a:t>
            </a:r>
          </a:p>
          <a:p>
            <a:pPr marL="0" indent="0">
              <a:lnSpc>
                <a:spcPct val="160000"/>
              </a:lnSpc>
              <a:buNone/>
            </a:pPr>
            <a:endParaRPr lang="en-US" sz="2000" dirty="0"/>
          </a:p>
        </p:txBody>
      </p:sp>
      <p:sp>
        <p:nvSpPr>
          <p:cNvPr id="5" name="Slide Number Placeholder 4"/>
          <p:cNvSpPr>
            <a:spLocks noGrp="1"/>
          </p:cNvSpPr>
          <p:nvPr>
            <p:ph type="sldNum" sz="quarter" idx="12"/>
          </p:nvPr>
        </p:nvSpPr>
        <p:spPr/>
        <p:txBody>
          <a:bodyPr/>
          <a:lstStyle/>
          <a:p>
            <a:fld id="{69E57DC2-970A-4B3E-BB1C-7A09969E49DF}" type="slidenum">
              <a:rPr lang="en-US" smtClean="0"/>
              <a:t>6</a:t>
            </a:fld>
            <a:endParaRPr lang="en-US" dirty="0"/>
          </a:p>
        </p:txBody>
      </p:sp>
      <p:sp>
        <p:nvSpPr>
          <p:cNvPr id="6" name="Content Placeholder 2"/>
          <p:cNvSpPr txBox="1">
            <a:spLocks/>
          </p:cNvSpPr>
          <p:nvPr/>
        </p:nvSpPr>
        <p:spPr>
          <a:xfrm>
            <a:off x="6377573" y="1241243"/>
            <a:ext cx="4426180" cy="3416300"/>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a:lstStyle>
          <a:p>
            <a:pPr>
              <a:buFont typeface="Wingdings" panose="05000000000000000000" pitchFamily="2" charset="2"/>
              <a:buChar char="Ø"/>
            </a:pPr>
            <a:endParaRPr lang="en-US" dirty="0"/>
          </a:p>
        </p:txBody>
      </p:sp>
    </p:spTree>
    <p:extLst>
      <p:ext uri="{BB962C8B-B14F-4D97-AF65-F5344CB8AC3E}">
        <p14:creationId xmlns:p14="http://schemas.microsoft.com/office/powerpoint/2010/main" val="11793306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624050"/>
            <a:ext cx="10515600" cy="950936"/>
          </a:xfrm>
        </p:spPr>
        <p:txBody>
          <a:bodyPr/>
          <a:lstStyle/>
          <a:p>
            <a:r>
              <a:rPr lang="en-US" dirty="0"/>
              <a:t>GAR Principles Levels</a:t>
            </a:r>
          </a:p>
        </p:txBody>
      </p:sp>
      <p:sp>
        <p:nvSpPr>
          <p:cNvPr id="3" name="Content Placeholder 2"/>
          <p:cNvSpPr>
            <a:spLocks noGrp="1"/>
          </p:cNvSpPr>
          <p:nvPr>
            <p:ph idx="1"/>
          </p:nvPr>
        </p:nvSpPr>
        <p:spPr>
          <a:xfrm>
            <a:off x="958272" y="1795802"/>
            <a:ext cx="10212831" cy="5062197"/>
          </a:xfrm>
        </p:spPr>
        <p:txBody>
          <a:bodyPr>
            <a:noAutofit/>
          </a:bodyPr>
          <a:lstStyle/>
          <a:p>
            <a:pPr>
              <a:lnSpc>
                <a:spcPct val="160000"/>
              </a:lnSpc>
              <a:buFont typeface="Wingdings" pitchFamily="2" charset="2"/>
              <a:buChar char="Ø"/>
            </a:pPr>
            <a:r>
              <a:rPr lang="en-US" sz="2000" dirty="0"/>
              <a:t>Defines the characteristics of evolving and maturing Records Management Programs </a:t>
            </a:r>
          </a:p>
          <a:p>
            <a:pPr marL="800100" lvl="1" indent="-342900">
              <a:lnSpc>
                <a:spcPct val="160000"/>
              </a:lnSpc>
              <a:buFont typeface="+mj-lt"/>
              <a:buAutoNum type="arabicPeriod"/>
            </a:pPr>
            <a:r>
              <a:rPr lang="en-US" sz="1800" dirty="0"/>
              <a:t>Standard – whether recordkeeping concerns are being addressed</a:t>
            </a:r>
          </a:p>
          <a:p>
            <a:pPr marL="800100" lvl="1" indent="-342900">
              <a:lnSpc>
                <a:spcPct val="160000"/>
              </a:lnSpc>
              <a:buFont typeface="+mj-lt"/>
              <a:buAutoNum type="arabicPeriod"/>
            </a:pPr>
            <a:r>
              <a:rPr lang="en-US" sz="1800" dirty="0"/>
              <a:t>In Development – developing recognition that recordkeeping has an impact and benefit from more defined IG program</a:t>
            </a:r>
          </a:p>
          <a:p>
            <a:pPr marL="800100" lvl="1" indent="-342900">
              <a:lnSpc>
                <a:spcPct val="160000"/>
              </a:lnSpc>
              <a:buFont typeface="+mj-lt"/>
              <a:buAutoNum type="arabicPeriod"/>
            </a:pPr>
            <a:r>
              <a:rPr lang="en-US" sz="1800" dirty="0"/>
              <a:t>Essential – where defined policies and procedures exist that address minimum legal and regulatory requirements but more action is required to improve recordkeeping</a:t>
            </a:r>
          </a:p>
          <a:p>
            <a:pPr marL="800100" lvl="1" indent="-342900">
              <a:lnSpc>
                <a:spcPct val="160000"/>
              </a:lnSpc>
              <a:buFont typeface="+mj-lt"/>
              <a:buAutoNum type="arabicPeriod"/>
            </a:pPr>
            <a:r>
              <a:rPr lang="en-US" sz="1800" dirty="0"/>
              <a:t>Proactive – where information governance issues are integrated into business decisions with organization consistently meeting its legal and regulatory obligations</a:t>
            </a:r>
          </a:p>
          <a:p>
            <a:pPr marL="800100" lvl="1" indent="-342900">
              <a:lnSpc>
                <a:spcPct val="160000"/>
              </a:lnSpc>
              <a:buFont typeface="+mj-lt"/>
              <a:buAutoNum type="arabicPeriod"/>
            </a:pPr>
            <a:r>
              <a:rPr lang="en-US" sz="1800" dirty="0"/>
              <a:t>Transformational – Integrated IG into corporate infrastructure and business processes to such an extent that compliance is routine</a:t>
            </a:r>
          </a:p>
          <a:p>
            <a:pPr>
              <a:lnSpc>
                <a:spcPct val="160000"/>
              </a:lnSpc>
            </a:pPr>
            <a:endParaRPr lang="en-US" sz="1800" dirty="0"/>
          </a:p>
        </p:txBody>
      </p:sp>
      <p:sp>
        <p:nvSpPr>
          <p:cNvPr id="5" name="Slide Number Placeholder 4"/>
          <p:cNvSpPr>
            <a:spLocks noGrp="1"/>
          </p:cNvSpPr>
          <p:nvPr>
            <p:ph type="sldNum" sz="quarter" idx="12"/>
          </p:nvPr>
        </p:nvSpPr>
        <p:spPr/>
        <p:txBody>
          <a:bodyPr/>
          <a:lstStyle/>
          <a:p>
            <a:fld id="{69E57DC2-970A-4B3E-BB1C-7A09969E49DF}" type="slidenum">
              <a:rPr lang="en-US" smtClean="0"/>
              <a:t>7</a:t>
            </a:fld>
            <a:endParaRPr lang="en-US" dirty="0"/>
          </a:p>
        </p:txBody>
      </p:sp>
    </p:spTree>
    <p:extLst>
      <p:ext uri="{BB962C8B-B14F-4D97-AF65-F5344CB8AC3E}">
        <p14:creationId xmlns:p14="http://schemas.microsoft.com/office/powerpoint/2010/main" val="37752214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932761" y="1507354"/>
            <a:ext cx="10326478" cy="4728193"/>
          </a:xfrm>
        </p:spPr>
        <p:txBody>
          <a:bodyPr anchor="t">
            <a:noAutofit/>
          </a:bodyPr>
          <a:lstStyle/>
          <a:p>
            <a:pPr marL="349250" indent="-339725">
              <a:lnSpc>
                <a:spcPct val="170000"/>
              </a:lnSpc>
              <a:buFont typeface="Wingdings" panose="05000000000000000000" pitchFamily="2" charset="2"/>
              <a:buChar char="Ø"/>
            </a:pPr>
            <a:r>
              <a:rPr lang="en-US" sz="2400" dirty="0"/>
              <a:t>RM responsibility at the senior level of executive authority</a:t>
            </a:r>
          </a:p>
          <a:p>
            <a:pPr marL="349250" indent="-339725">
              <a:lnSpc>
                <a:spcPct val="170000"/>
              </a:lnSpc>
              <a:buFont typeface="Wingdings" panose="05000000000000000000" pitchFamily="2" charset="2"/>
              <a:buChar char="Ø"/>
            </a:pPr>
            <a:r>
              <a:rPr lang="en-US" sz="2400" dirty="0"/>
              <a:t>Understanding of regulatory and legal framework</a:t>
            </a:r>
          </a:p>
          <a:p>
            <a:pPr marL="349250" indent="-339725">
              <a:lnSpc>
                <a:spcPct val="170000"/>
              </a:lnSpc>
              <a:buFont typeface="Wingdings" panose="05000000000000000000" pitchFamily="2" charset="2"/>
              <a:buChar char="Ø"/>
            </a:pPr>
            <a:r>
              <a:rPr lang="en-US" sz="2400" dirty="0"/>
              <a:t>Responsibility for ensuring that processes, procedures and governance structures and documentation are developed</a:t>
            </a:r>
          </a:p>
          <a:p>
            <a:pPr marL="349250" indent="-339725">
              <a:lnSpc>
                <a:spcPct val="170000"/>
              </a:lnSpc>
              <a:buFont typeface="Wingdings" panose="05000000000000000000" pitchFamily="2" charset="2"/>
              <a:buChar char="Ø"/>
            </a:pPr>
            <a:r>
              <a:rPr lang="en-US" sz="2400" dirty="0"/>
              <a:t>Development of organization wide audit process for all aspects of RM</a:t>
            </a:r>
          </a:p>
          <a:p>
            <a:pPr marL="349250" indent="-339725">
              <a:lnSpc>
                <a:spcPct val="170000"/>
              </a:lnSpc>
              <a:buFont typeface="Wingdings" panose="05000000000000000000" pitchFamily="2" charset="2"/>
              <a:buChar char="Ø"/>
            </a:pPr>
            <a:r>
              <a:rPr lang="en-US" sz="2400" dirty="0"/>
              <a:t>Reinforce compliance and require accountability</a:t>
            </a:r>
          </a:p>
        </p:txBody>
      </p:sp>
      <p:sp>
        <p:nvSpPr>
          <p:cNvPr id="8" name="Text Placeholder 7"/>
          <p:cNvSpPr>
            <a:spLocks noGrp="1"/>
          </p:cNvSpPr>
          <p:nvPr>
            <p:ph type="body" sz="half" idx="2"/>
          </p:nvPr>
        </p:nvSpPr>
        <p:spPr>
          <a:xfrm>
            <a:off x="932761" y="765199"/>
            <a:ext cx="7762179" cy="643430"/>
          </a:xfrm>
        </p:spPr>
        <p:txBody>
          <a:bodyPr anchor="t">
            <a:normAutofit/>
          </a:bodyPr>
          <a:lstStyle/>
          <a:p>
            <a:r>
              <a:rPr lang="en-US" sz="3600" dirty="0"/>
              <a:t>GAR PRINCIPLE 1: ACCOUNTABILITY</a:t>
            </a:r>
          </a:p>
        </p:txBody>
      </p:sp>
      <p:sp>
        <p:nvSpPr>
          <p:cNvPr id="5" name="Slide Number Placeholder 4"/>
          <p:cNvSpPr>
            <a:spLocks noGrp="1"/>
          </p:cNvSpPr>
          <p:nvPr>
            <p:ph type="sldNum" sz="quarter" idx="12"/>
          </p:nvPr>
        </p:nvSpPr>
        <p:spPr/>
        <p:txBody>
          <a:bodyPr/>
          <a:lstStyle/>
          <a:p>
            <a:fld id="{69E57DC2-970A-4B3E-BB1C-7A09969E49DF}" type="slidenum">
              <a:rPr lang="en-US" smtClean="0"/>
              <a:t>8</a:t>
            </a:fld>
            <a:endParaRPr lang="en-US" dirty="0"/>
          </a:p>
        </p:txBody>
      </p:sp>
    </p:spTree>
    <p:extLst>
      <p:ext uri="{BB962C8B-B14F-4D97-AF65-F5344CB8AC3E}">
        <p14:creationId xmlns:p14="http://schemas.microsoft.com/office/powerpoint/2010/main" val="27719393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893720" y="1347532"/>
            <a:ext cx="10299418" cy="5191380"/>
          </a:xfrm>
        </p:spPr>
        <p:txBody>
          <a:bodyPr anchor="t">
            <a:normAutofit/>
          </a:bodyPr>
          <a:lstStyle/>
          <a:p>
            <a:pPr>
              <a:lnSpc>
                <a:spcPct val="150000"/>
              </a:lnSpc>
              <a:buFont typeface="Wingdings" panose="05000000000000000000" pitchFamily="2" charset="2"/>
              <a:buChar char="Ø"/>
            </a:pPr>
            <a:r>
              <a:rPr lang="en-US" sz="2200" dirty="0"/>
              <a:t>Practices that document processes and promote an understanding of the roles and responsibilities of the stakeholders</a:t>
            </a:r>
          </a:p>
          <a:p>
            <a:pPr>
              <a:lnSpc>
                <a:spcPct val="150000"/>
              </a:lnSpc>
              <a:buFont typeface="Wingdings" panose="05000000000000000000" pitchFamily="2" charset="2"/>
              <a:buChar char="Ø"/>
            </a:pPr>
            <a:r>
              <a:rPr lang="en-US" sz="2200" dirty="0"/>
              <a:t>Policies are formalized and integrated into business processes</a:t>
            </a:r>
          </a:p>
          <a:p>
            <a:pPr>
              <a:lnSpc>
                <a:spcPct val="150000"/>
              </a:lnSpc>
              <a:buFont typeface="Wingdings" panose="05000000000000000000" pitchFamily="2" charset="2"/>
              <a:buChar char="Ø"/>
            </a:pPr>
            <a:r>
              <a:rPr lang="en-US" sz="2200" dirty="0"/>
              <a:t>Must be recognized by senior management</a:t>
            </a:r>
          </a:p>
          <a:p>
            <a:pPr>
              <a:lnSpc>
                <a:spcPct val="150000"/>
              </a:lnSpc>
              <a:buFont typeface="Wingdings" panose="05000000000000000000" pitchFamily="2" charset="2"/>
              <a:buChar char="Ø"/>
            </a:pPr>
            <a:r>
              <a:rPr lang="en-US" sz="2200" dirty="0"/>
              <a:t>Employees must have access to the policies and procedures of RM</a:t>
            </a:r>
          </a:p>
          <a:p>
            <a:pPr>
              <a:lnSpc>
                <a:spcPct val="150000"/>
              </a:lnSpc>
              <a:buFont typeface="Wingdings" panose="05000000000000000000" pitchFamily="2" charset="2"/>
              <a:buChar char="Ø"/>
            </a:pPr>
            <a:r>
              <a:rPr lang="en-US" sz="2200" dirty="0"/>
              <a:t>Employee training</a:t>
            </a:r>
          </a:p>
          <a:p>
            <a:pPr>
              <a:lnSpc>
                <a:spcPct val="150000"/>
              </a:lnSpc>
              <a:buFont typeface="Wingdings" panose="05000000000000000000" pitchFamily="2" charset="2"/>
              <a:buChar char="Ø"/>
            </a:pPr>
            <a:r>
              <a:rPr lang="en-US" sz="2200" dirty="0"/>
              <a:t>Documentation in the form of policies, procedures, guidelines, instructions, diagrams, flowcharts, system documentation, user manuals, etc.</a:t>
            </a:r>
          </a:p>
        </p:txBody>
      </p:sp>
      <p:sp>
        <p:nvSpPr>
          <p:cNvPr id="8" name="Text Placeholder 7"/>
          <p:cNvSpPr>
            <a:spLocks noGrp="1"/>
          </p:cNvSpPr>
          <p:nvPr>
            <p:ph type="body" sz="half" idx="2"/>
          </p:nvPr>
        </p:nvSpPr>
        <p:spPr>
          <a:xfrm>
            <a:off x="893719" y="817635"/>
            <a:ext cx="7282678" cy="621127"/>
          </a:xfrm>
        </p:spPr>
        <p:txBody>
          <a:bodyPr anchor="t">
            <a:normAutofit/>
          </a:bodyPr>
          <a:lstStyle/>
          <a:p>
            <a:r>
              <a:rPr lang="en-US" sz="3600" dirty="0"/>
              <a:t>GAR PRINCIPLE 2: TRANSPARENCY</a:t>
            </a:r>
          </a:p>
        </p:txBody>
      </p:sp>
      <p:sp>
        <p:nvSpPr>
          <p:cNvPr id="5" name="Slide Number Placeholder 4"/>
          <p:cNvSpPr>
            <a:spLocks noGrp="1"/>
          </p:cNvSpPr>
          <p:nvPr>
            <p:ph type="sldNum" sz="quarter" idx="12"/>
          </p:nvPr>
        </p:nvSpPr>
        <p:spPr/>
        <p:txBody>
          <a:bodyPr/>
          <a:lstStyle/>
          <a:p>
            <a:fld id="{69E57DC2-970A-4B3E-BB1C-7A09969E49DF}" type="slidenum">
              <a:rPr lang="en-US" smtClean="0"/>
              <a:t>9</a:t>
            </a:fld>
            <a:endParaRPr lang="en-US" dirty="0"/>
          </a:p>
        </p:txBody>
      </p:sp>
    </p:spTree>
    <p:extLst>
      <p:ext uri="{BB962C8B-B14F-4D97-AF65-F5344CB8AC3E}">
        <p14:creationId xmlns:p14="http://schemas.microsoft.com/office/powerpoint/2010/main" val="259438534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43</TotalTime>
  <Words>1071</Words>
  <Application>Microsoft Macintosh PowerPoint</Application>
  <PresentationFormat>Widescreen</PresentationFormat>
  <Paragraphs>185</Paragraphs>
  <Slides>19</Slides>
  <Notes>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19</vt:i4>
      </vt:variant>
    </vt:vector>
  </HeadingPairs>
  <TitlesOfParts>
    <vt:vector size="24" baseType="lpstr">
      <vt:lpstr>Arial</vt:lpstr>
      <vt:lpstr>Calibri</vt:lpstr>
      <vt:lpstr>Calibri Light</vt:lpstr>
      <vt:lpstr>Wingdings</vt:lpstr>
      <vt:lpstr>Office Theme</vt:lpstr>
      <vt:lpstr>PowerPoint Presentation</vt:lpstr>
      <vt:lpstr>CHAPTER GOALS AND OBJECTIVES</vt:lpstr>
      <vt:lpstr>10 key principles for the IG approach</vt:lpstr>
      <vt:lpstr>The Key to Information Governance</vt:lpstr>
      <vt:lpstr>  </vt:lpstr>
      <vt:lpstr>Generally Accepted Recordkeeping Principles®</vt:lpstr>
      <vt:lpstr>GAR Principles Levels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vt:lpstr>
      <vt:lpstr> Principles® maturity model identifies improvement areas.  </vt:lpstr>
      <vt:lpstr>  </vt:lpstr>
      <vt:lpstr>WHO SHOULD DETERMINE  THE IG POLICIES?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ITS 833 – INFORMATION GOVERNANCE</dc:title>
  <dc:creator>sandra.j.reeves1</dc:creator>
  <cp:lastModifiedBy>Ous Saafein</cp:lastModifiedBy>
  <cp:revision>64</cp:revision>
  <dcterms:created xsi:type="dcterms:W3CDTF">2018-01-06T21:44:45Z</dcterms:created>
  <dcterms:modified xsi:type="dcterms:W3CDTF">2019-08-28T23:16:18Z</dcterms:modified>
</cp:coreProperties>
</file>