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be021e2c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be021e2c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5d4cb55b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5d4cb55b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be021e2ca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be021e2ca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6be021e2ca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be021e2ca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5d4cb55b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5d4cb55b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be021e2ca_3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be021e2ca_3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be021e2ca_3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be021e2ca_3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be021e2ca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be021e2ca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6be021e2c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be021e2c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be021e2c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be021e2c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gif"/><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cdc.gov/mmwr/volumes/67/wr/mm6740a3.htm?s_cid=mm6740a3_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1-next-westlaw-com.libproxy.temple.edu/Link/Document/FullText?findType=Y&amp;serNum=2047112448&amp;pubNum=0007903&amp;originatingDoc=I27e2d330269511e9a153ab0b68fc225d&amp;refType=RP&amp;originationContext=document&amp;transitionType=DocumentItem&amp;contextData=(sc.Search)#co_footnote_B0001204711244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Healthcare Inequality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Healthcare Inequality in the World</a:t>
            </a:r>
            <a:endParaRPr/>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t>
            </a:r>
            <a:r>
              <a:rPr lang="en"/>
              <a:t>olutions</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Clinique Moisture Surge 72-hour Auto-replenishing Hydrator" id="117" name="Google Shape;117;p23"/>
          <p:cNvPicPr preferRelativeResize="0"/>
          <p:nvPr/>
        </p:nvPicPr>
        <p:blipFill>
          <a:blip r:embed="rId3">
            <a:alphaModFix/>
          </a:blip>
          <a:stretch>
            <a:fillRect/>
          </a:stretch>
        </p:blipFill>
        <p:spPr>
          <a:xfrm>
            <a:off x="152400" y="4721275"/>
            <a:ext cx="9525" cy="9525"/>
          </a:xfrm>
          <a:prstGeom prst="rect">
            <a:avLst/>
          </a:prstGeom>
          <a:noFill/>
          <a:ln>
            <a:noFill/>
          </a:ln>
        </p:spPr>
      </p:pic>
      <p:sp>
        <p:nvSpPr>
          <p:cNvPr id="118" name="Google Shape;118;p23"/>
          <p:cNvSpPr txBox="1"/>
          <p:nvPr/>
        </p:nvSpPr>
        <p:spPr>
          <a:xfrm>
            <a:off x="256825" y="276025"/>
            <a:ext cx="3000000" cy="3000000"/>
          </a:xfrm>
          <a:prstGeom prst="rect">
            <a:avLst/>
          </a:prstGeom>
          <a:noFill/>
          <a:ln>
            <a:noFill/>
          </a:ln>
        </p:spPr>
        <p:txBody>
          <a:bodyPr anchorCtr="0" anchor="ctr" bIns="91425" lIns="91425" spcFirstLastPara="1" rIns="91425" wrap="square" tIns="91425">
            <a:noAutofit/>
          </a:bodyPr>
          <a:lstStyle/>
          <a:p>
            <a:pPr indent="0" lvl="0" marL="0" rtl="0" algn="ctr">
              <a:lnSpc>
                <a:spcPct val="150000"/>
              </a:lnSpc>
              <a:spcBef>
                <a:spcPts val="500"/>
              </a:spcBef>
              <a:spcAft>
                <a:spcPts val="600"/>
              </a:spcAft>
              <a:buNone/>
            </a:pPr>
            <a:r>
              <a:t/>
            </a:r>
            <a:endParaRPr sz="1050">
              <a:solidFill>
                <a:srgbClr val="353536"/>
              </a:solidFill>
            </a:endParaRPr>
          </a:p>
        </p:txBody>
      </p:sp>
      <p:pic>
        <p:nvPicPr>
          <p:cNvPr descr="Clinique Moisture Surge 72-hour Auto-replenishing Hydrator" id="119" name="Google Shape;119;p23"/>
          <p:cNvPicPr preferRelativeResize="0"/>
          <p:nvPr/>
        </p:nvPicPr>
        <p:blipFill>
          <a:blip r:embed="rId4">
            <a:alphaModFix/>
          </a:blip>
          <a:stretch>
            <a:fillRect/>
          </a:stretch>
        </p:blipFill>
        <p:spPr>
          <a:xfrm>
            <a:off x="314325" y="4721275"/>
            <a:ext cx="9525" cy="95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Healthcare Inequality</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marR="0" rtl="0" algn="l">
              <a:spcBef>
                <a:spcPts val="0"/>
              </a:spcBef>
              <a:spcAft>
                <a:spcPts val="0"/>
              </a:spcAft>
              <a:buClr>
                <a:schemeClr val="dk1"/>
              </a:buClr>
              <a:buSzPts val="1100"/>
              <a:buFont typeface="Arial"/>
              <a:buNone/>
            </a:pPr>
            <a:r>
              <a:rPr lang="en" sz="1500">
                <a:solidFill>
                  <a:schemeClr val="dk1"/>
                </a:solidFill>
              </a:rPr>
              <a:t>(i)  a  clear  statement  of  the  Topic  and  affected parties,  (ii)  a  clear  statement  of  the  Issue(s)</a:t>
            </a:r>
            <a:endParaRPr sz="1500">
              <a:solidFill>
                <a:schemeClr val="dk1"/>
              </a:solidFill>
            </a:endParaRPr>
          </a:p>
          <a:p>
            <a:pPr indent="0" lvl="0" marL="0" marR="0" rtl="0" algn="l">
              <a:spcBef>
                <a:spcPts val="0"/>
              </a:spcBef>
              <a:spcAft>
                <a:spcPts val="0"/>
              </a:spcAft>
              <a:buNone/>
            </a:pPr>
            <a:r>
              <a:rPr lang="en" sz="1500">
                <a:solidFill>
                  <a:schemeClr val="dk1"/>
                </a:solidFill>
              </a:rPr>
              <a:t>raised by the Topic, (iii) a clear statement of the applicable   LAW   governing   the   Issue(s)   your </a:t>
            </a:r>
            <a:endParaRPr sz="1500">
              <a:solidFill>
                <a:schemeClr val="dk1"/>
              </a:solidFill>
            </a:endParaRPr>
          </a:p>
          <a:p>
            <a:pPr indent="0" lvl="0" marL="0" marR="0" rtl="0" algn="l">
              <a:spcBef>
                <a:spcPts val="0"/>
              </a:spcBef>
              <a:spcAft>
                <a:spcPts val="0"/>
              </a:spcAft>
              <a:buClr>
                <a:schemeClr val="dk1"/>
              </a:buClr>
              <a:buSzPts val="1100"/>
              <a:buFont typeface="Arial"/>
              <a:buNone/>
            </a:pPr>
            <a:r>
              <a:rPr lang="en" sz="1500">
                <a:solidFill>
                  <a:schemeClr val="dk1"/>
                </a:solidFill>
              </a:rPr>
              <a:t>Group chose to present (with proper citations to judicial  cases,  statutes,  administrative  agency</a:t>
            </a:r>
            <a:endParaRPr sz="1500">
              <a:solidFill>
                <a:schemeClr val="dk1"/>
              </a:solidFill>
            </a:endParaRPr>
          </a:p>
          <a:p>
            <a:pPr indent="0" lvl="0" marL="0" marR="0" rtl="0" algn="l">
              <a:spcBef>
                <a:spcPts val="0"/>
              </a:spcBef>
              <a:spcAft>
                <a:spcPts val="0"/>
              </a:spcAft>
              <a:buClr>
                <a:schemeClr val="dk1"/>
              </a:buClr>
              <a:buSzPts val="1100"/>
              <a:buFont typeface="Arial"/>
              <a:buNone/>
            </a:pPr>
            <a:r>
              <a:rPr lang="en" sz="1500">
                <a:solidFill>
                  <a:schemeClr val="dk1"/>
                </a:solidFill>
              </a:rPr>
              <a:t>regulations   or   codes,   municipal   ordinances. Treaties,  etc),  and,  (iv)  a  clear  statement  of  the</a:t>
            </a:r>
            <a:endParaRPr sz="1500">
              <a:solidFill>
                <a:schemeClr val="dk1"/>
              </a:solidFill>
            </a:endParaRPr>
          </a:p>
          <a:p>
            <a:pPr indent="0" lvl="0" marL="0" marR="0" rtl="0" algn="l">
              <a:spcBef>
                <a:spcPts val="0"/>
              </a:spcBef>
              <a:spcAft>
                <a:spcPts val="0"/>
              </a:spcAft>
              <a:buClr>
                <a:schemeClr val="dk1"/>
              </a:buClr>
              <a:buSzPts val="1100"/>
              <a:buFont typeface="Arial"/>
              <a:buNone/>
            </a:pPr>
            <a:r>
              <a:rPr lang="en" sz="1500">
                <a:solidFill>
                  <a:schemeClr val="dk1"/>
                </a:solidFill>
              </a:rPr>
              <a:t>current  status  of  the  Issue(s)  raised  and/or  a prediction about the future legal outcome(s).  If</a:t>
            </a:r>
            <a:endParaRPr sz="1500">
              <a:solidFill>
                <a:schemeClr val="dk1"/>
              </a:solidFill>
            </a:endParaRPr>
          </a:p>
          <a:p>
            <a:pPr indent="0" lvl="0" marL="0" marR="0" rtl="0" algn="l">
              <a:spcBef>
                <a:spcPts val="0"/>
              </a:spcBef>
              <a:spcAft>
                <a:spcPts val="0"/>
              </a:spcAft>
              <a:buClr>
                <a:schemeClr val="dk1"/>
              </a:buClr>
              <a:buSzPts val="1100"/>
              <a:buFont typeface="Arial"/>
              <a:buNone/>
            </a:pPr>
            <a:r>
              <a:rPr lang="en" sz="1500">
                <a:solidFill>
                  <a:schemeClr val="dk1"/>
                </a:solidFill>
              </a:rPr>
              <a:t>there  is  no  or  very  little  regulatory  laws,  what does  the  Group  identify  as  requiring  regulation</a:t>
            </a:r>
            <a:endParaRPr sz="1500">
              <a:solidFill>
                <a:schemeClr val="dk1"/>
              </a:solidFill>
            </a:endParaRPr>
          </a:p>
          <a:p>
            <a:pPr indent="0" lvl="0" marL="0" marR="0" rtl="0" algn="l">
              <a:spcBef>
                <a:spcPts val="0"/>
              </a:spcBef>
              <a:spcAft>
                <a:spcPts val="0"/>
              </a:spcAft>
              <a:buClr>
                <a:schemeClr val="dk1"/>
              </a:buClr>
              <a:buSzPts val="1100"/>
              <a:buFont typeface="Arial"/>
              <a:buNone/>
            </a:pPr>
            <a:r>
              <a:rPr lang="en" sz="1500">
                <a:solidFill>
                  <a:schemeClr val="dk1"/>
                </a:solidFill>
              </a:rPr>
              <a:t>and why (e.g., to protect what interests or from what   harm)?   What   proposed   legislation   or</a:t>
            </a:r>
            <a:endParaRPr sz="1500">
              <a:solidFill>
                <a:schemeClr val="dk1"/>
              </a:solidFill>
            </a:endParaRPr>
          </a:p>
          <a:p>
            <a:pPr indent="0" lvl="0" marL="0" marR="0" rtl="0" algn="l">
              <a:spcBef>
                <a:spcPts val="0"/>
              </a:spcBef>
              <a:spcAft>
                <a:spcPts val="0"/>
              </a:spcAft>
              <a:buClr>
                <a:schemeClr val="dk1"/>
              </a:buClr>
              <a:buSzPts val="1100"/>
              <a:buFont typeface="Arial"/>
              <a:buNone/>
            </a:pPr>
            <a:r>
              <a:rPr lang="en" sz="1500">
                <a:solidFill>
                  <a:schemeClr val="dk1"/>
                </a:solidFill>
              </a:rPr>
              <a:t>regulation    should    be    in    place    to    protect interests? </a:t>
            </a:r>
            <a:endParaRPr sz="15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Discrimination through Healthcare Inequality</a:t>
            </a:r>
            <a:endParaRPr/>
          </a:p>
        </p:txBody>
      </p:sp>
      <p:sp>
        <p:nvSpPr>
          <p:cNvPr id="67" name="Google Shape;67;p15"/>
          <p:cNvSpPr txBox="1"/>
          <p:nvPr>
            <p:ph idx="1" type="body"/>
          </p:nvPr>
        </p:nvSpPr>
        <p:spPr>
          <a:xfrm>
            <a:off x="311700" y="1017725"/>
            <a:ext cx="8520600" cy="288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000000"/>
                </a:solidFill>
              </a:rPr>
              <a:t>Black Americans face greater health risks (nutrition, higher infant death rate, lower life span, poverty)</a:t>
            </a:r>
            <a:endParaRPr sz="1200">
              <a:solidFill>
                <a:srgbClr val="000000"/>
              </a:solidFill>
            </a:endParaRPr>
          </a:p>
          <a:p>
            <a:pPr indent="-304800" lvl="0" marL="457200" rtl="0" algn="l">
              <a:spcBef>
                <a:spcPts val="1600"/>
              </a:spcBef>
              <a:spcAft>
                <a:spcPts val="0"/>
              </a:spcAft>
              <a:buClr>
                <a:srgbClr val="000000"/>
              </a:buClr>
              <a:buSzPts val="1200"/>
              <a:buChar char="●"/>
            </a:pPr>
            <a:r>
              <a:rPr lang="en" sz="1200">
                <a:solidFill>
                  <a:srgbClr val="000000"/>
                </a:solidFill>
              </a:rPr>
              <a:t>Despite having greater health risks, African Americans are cheated by the healthcare system. </a:t>
            </a:r>
            <a:endParaRPr sz="1200">
              <a:solidFill>
                <a:srgbClr val="000000"/>
              </a:solidFill>
            </a:endParaRPr>
          </a:p>
          <a:p>
            <a:pPr indent="-304800" lvl="0" marL="457200" rtl="0" algn="l">
              <a:spcBef>
                <a:spcPts val="0"/>
              </a:spcBef>
              <a:spcAft>
                <a:spcPts val="0"/>
              </a:spcAft>
              <a:buClr>
                <a:srgbClr val="000000"/>
              </a:buClr>
              <a:buSzPts val="1200"/>
              <a:buChar char="●"/>
            </a:pPr>
            <a:r>
              <a:rPr lang="en" sz="1200">
                <a:solidFill>
                  <a:srgbClr val="000000"/>
                </a:solidFill>
              </a:rPr>
              <a:t>Minorities are cheated by the healthcare system because of “economic discrimination, </a:t>
            </a:r>
            <a:r>
              <a:rPr lang="en" sz="1200">
                <a:solidFill>
                  <a:srgbClr val="000000"/>
                </a:solidFill>
              </a:rPr>
              <a:t>insufficient hospitals, racial discrimination in treatment and services, and culturally incompetent care.” (American Bar Association)</a:t>
            </a:r>
            <a:r>
              <a:rPr lang="en" sz="1200">
                <a:solidFill>
                  <a:srgbClr val="000000"/>
                </a:solidFill>
              </a:rPr>
              <a:t> </a:t>
            </a:r>
            <a:endParaRPr sz="1200">
              <a:solidFill>
                <a:srgbClr val="000000"/>
              </a:solidFill>
            </a:endParaRPr>
          </a:p>
          <a:p>
            <a:pPr indent="0" lvl="0" marL="0" rtl="0" algn="l">
              <a:spcBef>
                <a:spcPts val="1600"/>
              </a:spcBef>
              <a:spcAft>
                <a:spcPts val="0"/>
              </a:spcAft>
              <a:buNone/>
            </a:pPr>
            <a:r>
              <a:rPr lang="en" sz="1200">
                <a:solidFill>
                  <a:srgbClr val="000000"/>
                </a:solidFill>
              </a:rPr>
              <a:t>Undocumented immigrants also face higher health risks and are not compensated by the healthcare system.</a:t>
            </a:r>
            <a:endParaRPr sz="1200">
              <a:solidFill>
                <a:srgbClr val="000000"/>
              </a:solidFill>
            </a:endParaRPr>
          </a:p>
          <a:p>
            <a:pPr indent="-304800" lvl="0" marL="457200" rtl="0" algn="l">
              <a:spcBef>
                <a:spcPts val="1600"/>
              </a:spcBef>
              <a:spcAft>
                <a:spcPts val="0"/>
              </a:spcAft>
              <a:buClr>
                <a:srgbClr val="000000"/>
              </a:buClr>
              <a:buSzPts val="1200"/>
              <a:buChar char="●"/>
            </a:pPr>
            <a:r>
              <a:rPr lang="en" sz="1200">
                <a:solidFill>
                  <a:srgbClr val="000000"/>
                </a:solidFill>
              </a:rPr>
              <a:t>Undocumented immigrants deal with “social determinants of health”, affected by poverty, nutrition, stress from risk of deportation, housing insecurity, etc.</a:t>
            </a:r>
            <a:endParaRPr sz="1200">
              <a:solidFill>
                <a:srgbClr val="000000"/>
              </a:solidFill>
            </a:endParaRPr>
          </a:p>
          <a:p>
            <a:pPr indent="-304800" lvl="0" marL="457200" rtl="0" algn="l">
              <a:spcBef>
                <a:spcPts val="0"/>
              </a:spcBef>
              <a:spcAft>
                <a:spcPts val="0"/>
              </a:spcAft>
              <a:buClr>
                <a:srgbClr val="000000"/>
              </a:buClr>
              <a:buSzPts val="1200"/>
              <a:buChar char="●"/>
            </a:pPr>
            <a:r>
              <a:rPr lang="en" sz="1200">
                <a:solidFill>
                  <a:srgbClr val="000000"/>
                </a:solidFill>
              </a:rPr>
              <a:t>Affordable Care act excluded health insurance from undocumented immigrants, putting countless people at risk.</a:t>
            </a:r>
            <a:endParaRPr sz="1200">
              <a:solidFill>
                <a:srgbClr val="000000"/>
              </a:solidFill>
            </a:endParaRPr>
          </a:p>
          <a:p>
            <a:pPr indent="-304800" lvl="0" marL="457200" rtl="0" algn="l">
              <a:spcBef>
                <a:spcPts val="0"/>
              </a:spcBef>
              <a:spcAft>
                <a:spcPts val="0"/>
              </a:spcAft>
              <a:buClr>
                <a:srgbClr val="000000"/>
              </a:buClr>
              <a:buSzPts val="1200"/>
              <a:buChar char="●"/>
            </a:pPr>
            <a:r>
              <a:rPr lang="en" sz="1200">
                <a:solidFill>
                  <a:srgbClr val="000000"/>
                </a:solidFill>
              </a:rPr>
              <a:t>As of 2017, 28 million people did not have health insurance in the United States. Of these people, “</a:t>
            </a:r>
            <a:r>
              <a:rPr lang="en" sz="1200">
                <a:solidFill>
                  <a:srgbClr val="000000"/>
                </a:solidFill>
              </a:rPr>
              <a:t>3.9 million of them were children younger than 18 years of age.” (ScienceDirect)</a:t>
            </a:r>
            <a:endParaRPr sz="12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Women and Healthcare</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H.Res 16 </a:t>
            </a:r>
            <a:endParaRPr/>
          </a:p>
          <a:p>
            <a:pPr indent="457200" lvl="0" marL="0" rtl="0" algn="l">
              <a:spcBef>
                <a:spcPts val="1600"/>
              </a:spcBef>
              <a:spcAft>
                <a:spcPts val="0"/>
              </a:spcAft>
              <a:buNone/>
            </a:pPr>
            <a:r>
              <a:rPr lang="en" sz="1200"/>
              <a:t>Introduced into the House of Reps. on Jan. 3, 2019. This would make it easier for women of all ages to access high quality and comprehensive medical care</a:t>
            </a:r>
            <a:endParaRPr/>
          </a:p>
          <a:p>
            <a:pPr indent="0" lvl="0" marL="0" rtl="0" algn="l">
              <a:spcBef>
                <a:spcPts val="1600"/>
              </a:spcBef>
              <a:spcAft>
                <a:spcPts val="0"/>
              </a:spcAft>
              <a:buNone/>
            </a:pPr>
            <a:r>
              <a:rPr i="1" lang="en"/>
              <a:t>Sebelius v. Hobby Lobby Stores, Inc.</a:t>
            </a:r>
            <a:endParaRPr i="1"/>
          </a:p>
          <a:p>
            <a:pPr indent="0" lvl="0" marL="0" rtl="0" algn="l">
              <a:spcBef>
                <a:spcPts val="1600"/>
              </a:spcBef>
              <a:spcAft>
                <a:spcPts val="0"/>
              </a:spcAft>
              <a:buNone/>
            </a:pPr>
            <a:r>
              <a:rPr lang="en" sz="1200"/>
              <a:t>	</a:t>
            </a:r>
            <a:endParaRPr sz="1200"/>
          </a:p>
          <a:p>
            <a:pPr indent="0" lvl="0" marL="0" rtl="0" algn="l">
              <a:spcBef>
                <a:spcPts val="1600"/>
              </a:spcBef>
              <a:spcAft>
                <a:spcPts val="0"/>
              </a:spcAft>
              <a:buNone/>
            </a:pPr>
            <a:r>
              <a:rPr lang="en"/>
              <a:t>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Inaccessibility</a:t>
            </a:r>
            <a:r>
              <a:rPr lang="en"/>
              <a:t> to Vaccinations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000000"/>
                </a:solidFill>
              </a:rPr>
              <a:t>Many children do not have access to vaccines or are vaccinated later than recommended due to lack of healthcare.</a:t>
            </a:r>
            <a:endParaRPr sz="1200">
              <a:solidFill>
                <a:srgbClr val="000000"/>
              </a:solidFill>
            </a:endParaRPr>
          </a:p>
          <a:p>
            <a:pPr indent="-304800" lvl="0" marL="457200" rtl="0" algn="l">
              <a:spcBef>
                <a:spcPts val="1600"/>
              </a:spcBef>
              <a:spcAft>
                <a:spcPts val="0"/>
              </a:spcAft>
              <a:buClr>
                <a:srgbClr val="000000"/>
              </a:buClr>
              <a:buSzPts val="1200"/>
              <a:buChar char="●"/>
            </a:pPr>
            <a:r>
              <a:rPr lang="en" sz="1200">
                <a:solidFill>
                  <a:srgbClr val="000000"/>
                </a:solidFill>
              </a:rPr>
              <a:t>Many American children, mostly minorities, do not get their recommended vaccinations due to issues stemming from poverty and lack of health insurance.</a:t>
            </a:r>
            <a:endParaRPr sz="1200">
              <a:solidFill>
                <a:srgbClr val="000000"/>
              </a:solidFill>
            </a:endParaRPr>
          </a:p>
          <a:p>
            <a:pPr indent="-304800" lvl="0" marL="457200" rtl="0" algn="l">
              <a:spcBef>
                <a:spcPts val="0"/>
              </a:spcBef>
              <a:spcAft>
                <a:spcPts val="0"/>
              </a:spcAft>
              <a:buClr>
                <a:srgbClr val="000000"/>
              </a:buClr>
              <a:buSzPts val="1200"/>
              <a:buChar char="●"/>
            </a:pPr>
            <a:r>
              <a:rPr lang="en" sz="1200">
                <a:solidFill>
                  <a:srgbClr val="000000"/>
                </a:solidFill>
                <a:highlight>
                  <a:srgbClr val="FFFFFF"/>
                </a:highlight>
              </a:rPr>
              <a:t>“The measles vaccination rate in D.C. for kindergartners is only </a:t>
            </a:r>
            <a:r>
              <a:rPr lang="en" sz="1200">
                <a:solidFill>
                  <a:srgbClr val="000000"/>
                </a:solidFill>
                <a:uFill>
                  <a:noFill/>
                </a:uFill>
                <a:hlinkClick r:id="rId3"/>
              </a:rPr>
              <a:t>81%</a:t>
            </a:r>
            <a:r>
              <a:rPr lang="en" sz="1200">
                <a:solidFill>
                  <a:srgbClr val="000000"/>
                </a:solidFill>
              </a:rPr>
              <a:t>. </a:t>
            </a:r>
            <a:r>
              <a:rPr lang="en" sz="1200">
                <a:solidFill>
                  <a:srgbClr val="333333"/>
                </a:solidFill>
                <a:highlight>
                  <a:srgbClr val="FFFFFF"/>
                </a:highlight>
              </a:rPr>
              <a:t>We really look for at the very least 90% — hopefully more like 95% — to prevent outbreaks,</a:t>
            </a:r>
            <a:r>
              <a:rPr lang="en" sz="1200">
                <a:solidFill>
                  <a:srgbClr val="000000"/>
                </a:solidFill>
              </a:rPr>
              <a:t>” (NPR) This causes a huge risk for outbreaks of these diseases, putting children’s lives at risk.</a:t>
            </a:r>
            <a:endParaRPr sz="1200">
              <a:solidFill>
                <a:srgbClr val="000000"/>
              </a:solidFill>
            </a:endParaRPr>
          </a:p>
          <a:p>
            <a:pPr indent="-304800" lvl="0" marL="457200" rtl="0" algn="l">
              <a:spcBef>
                <a:spcPts val="0"/>
              </a:spcBef>
              <a:spcAft>
                <a:spcPts val="0"/>
              </a:spcAft>
              <a:buClr>
                <a:srgbClr val="000000"/>
              </a:buClr>
              <a:buSzPts val="1200"/>
              <a:buChar char="●"/>
            </a:pPr>
            <a:r>
              <a:rPr lang="en" sz="1200">
                <a:solidFill>
                  <a:srgbClr val="000000"/>
                </a:solidFill>
              </a:rPr>
              <a:t>There is a direct correlation between poverty and vaccination rates in the United States.</a:t>
            </a:r>
            <a:endParaRPr sz="1200">
              <a:solidFill>
                <a:srgbClr val="000000"/>
              </a:solidFill>
            </a:endParaRPr>
          </a:p>
          <a:p>
            <a:pPr indent="-304800" lvl="0" marL="457200" rtl="0" algn="l">
              <a:spcBef>
                <a:spcPts val="0"/>
              </a:spcBef>
              <a:spcAft>
                <a:spcPts val="0"/>
              </a:spcAft>
              <a:buClr>
                <a:srgbClr val="000000"/>
              </a:buClr>
              <a:buSzPts val="1200"/>
              <a:buChar char="●"/>
            </a:pPr>
            <a:r>
              <a:rPr lang="en" sz="1200">
                <a:solidFill>
                  <a:srgbClr val="000000"/>
                </a:solidFill>
              </a:rPr>
              <a:t>Program called Vaccines for Children, provides free vaccines to children without health insurance who would otherwise have no access to them.</a:t>
            </a:r>
            <a:br>
              <a:rPr lang="en" sz="1200">
                <a:solidFill>
                  <a:srgbClr val="000000"/>
                </a:solidFill>
              </a:rPr>
            </a:br>
            <a:endParaRPr sz="1200">
              <a:solidFill>
                <a:srgbClr val="000000"/>
              </a:solidFill>
            </a:endParaRPr>
          </a:p>
          <a:p>
            <a:pPr indent="0" lvl="0" marL="0" rtl="0" algn="l">
              <a:spcBef>
                <a:spcPts val="1600"/>
              </a:spcBef>
              <a:spcAft>
                <a:spcPts val="0"/>
              </a:spcAft>
              <a:buNone/>
            </a:pPr>
            <a:br>
              <a:rPr lang="en" sz="1200">
                <a:solidFill>
                  <a:srgbClr val="000000"/>
                </a:solidFill>
              </a:rPr>
            </a:br>
            <a:endParaRPr sz="1200">
              <a:solidFill>
                <a:srgbClr val="000000"/>
              </a:solidFill>
            </a:endParaRPr>
          </a:p>
          <a:p>
            <a:pPr indent="0" lvl="0" marL="0" rtl="0" algn="l">
              <a:spcBef>
                <a:spcPts val="1600"/>
              </a:spcBef>
              <a:spcAft>
                <a:spcPts val="0"/>
              </a:spcAft>
              <a:buNone/>
            </a:pPr>
            <a:r>
              <a:t/>
            </a:r>
            <a:endParaRPr sz="1200">
              <a:solidFill>
                <a:srgbClr val="000000"/>
              </a:solidFill>
            </a:endParaRPr>
          </a:p>
          <a:p>
            <a:pPr indent="0" lvl="0" marL="0" rtl="0" algn="l">
              <a:spcBef>
                <a:spcPts val="1600"/>
              </a:spcBef>
              <a:spcAft>
                <a:spcPts val="0"/>
              </a:spcAft>
              <a:buNone/>
            </a:pPr>
            <a:r>
              <a:rPr lang="en" sz="1200">
                <a:solidFill>
                  <a:srgbClr val="000000"/>
                </a:solidFill>
              </a:rPr>
              <a:t> </a:t>
            </a:r>
            <a:endParaRPr sz="1200">
              <a:solidFill>
                <a:srgbClr val="000000"/>
              </a:solidFill>
            </a:endParaRPr>
          </a:p>
          <a:p>
            <a:pPr indent="0" lvl="0" marL="0" rtl="0" algn="l">
              <a:spcBef>
                <a:spcPts val="1600"/>
              </a:spcBef>
              <a:spcAft>
                <a:spcPts val="0"/>
              </a:spcAft>
              <a:buNone/>
            </a:pPr>
            <a:r>
              <a:t/>
            </a:r>
            <a:endParaRPr sz="1200">
              <a:solidFill>
                <a:srgbClr val="000000"/>
              </a:solidFill>
            </a:endParaRPr>
          </a:p>
          <a:p>
            <a:pPr indent="0" lvl="0" marL="0" rtl="0" algn="l">
              <a:spcBef>
                <a:spcPts val="1600"/>
              </a:spcBef>
              <a:spcAft>
                <a:spcPts val="0"/>
              </a:spcAft>
              <a:buNone/>
            </a:pPr>
            <a:r>
              <a:t/>
            </a:r>
            <a:endParaRPr sz="1200">
              <a:solidFill>
                <a:srgbClr val="000000"/>
              </a:solidFill>
            </a:endParaRPr>
          </a:p>
          <a:p>
            <a:pPr indent="0" lvl="0" marL="0" rtl="0" algn="l">
              <a:spcBef>
                <a:spcPts val="1600"/>
              </a:spcBef>
              <a:spcAft>
                <a:spcPts val="0"/>
              </a:spcAft>
              <a:buNone/>
            </a:pPr>
            <a:r>
              <a:t/>
            </a:r>
            <a:endParaRPr sz="1200">
              <a:solidFill>
                <a:srgbClr val="000000"/>
              </a:solidFill>
            </a:endParaRPr>
          </a:p>
          <a:p>
            <a:pPr indent="0" lvl="0" marL="0" rtl="0" algn="l">
              <a:spcBef>
                <a:spcPts val="1600"/>
              </a:spcBef>
              <a:spcAft>
                <a:spcPts val="1600"/>
              </a:spcAft>
              <a:buNone/>
            </a:pPr>
            <a:r>
              <a:t/>
            </a:r>
            <a:endParaRPr sz="12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Political Aspects of Healthcare Debate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Negative:</a:t>
            </a:r>
            <a:endParaRPr sz="1200"/>
          </a:p>
          <a:p>
            <a:pPr indent="-304800" lvl="0" marL="457200" rtl="0" algn="l">
              <a:spcBef>
                <a:spcPts val="1600"/>
              </a:spcBef>
              <a:spcAft>
                <a:spcPts val="0"/>
              </a:spcAft>
              <a:buSzPts val="1200"/>
              <a:buChar char="●"/>
            </a:pPr>
            <a:r>
              <a:rPr lang="en" sz="1200"/>
              <a:t>Trump continuously making moves to repeal the Affordable Care Act, creating uncertainty for many who are covered by Obamacare.</a:t>
            </a:r>
            <a:endParaRPr sz="1200"/>
          </a:p>
          <a:p>
            <a:pPr indent="-304800" lvl="0" marL="457200" rtl="0" algn="l">
              <a:spcBef>
                <a:spcPts val="0"/>
              </a:spcBef>
              <a:spcAft>
                <a:spcPts val="0"/>
              </a:spcAft>
              <a:buSzPts val="1200"/>
              <a:buChar char="●"/>
            </a:pPr>
            <a:r>
              <a:rPr lang="en" sz="1200"/>
              <a:t>Affordable Care Act expanded Medicaid all over the country, protected people with pre-existing conditions from being turned down, and allowed children to stay on their parents’ health insurance until age 26.</a:t>
            </a:r>
            <a:endParaRPr sz="1200"/>
          </a:p>
          <a:p>
            <a:pPr indent="0" lvl="0" marL="0" rtl="0" algn="l">
              <a:spcBef>
                <a:spcPts val="1600"/>
              </a:spcBef>
              <a:spcAft>
                <a:spcPts val="0"/>
              </a:spcAft>
              <a:buNone/>
            </a:pPr>
            <a:r>
              <a:rPr lang="en" sz="1200"/>
              <a:t>Positive:</a:t>
            </a:r>
            <a:endParaRPr sz="1200"/>
          </a:p>
          <a:p>
            <a:pPr indent="-304800" lvl="0" marL="457200" rtl="0" algn="l">
              <a:spcBef>
                <a:spcPts val="1600"/>
              </a:spcBef>
              <a:spcAft>
                <a:spcPts val="0"/>
              </a:spcAft>
              <a:buSzPts val="1200"/>
              <a:buChar char="●"/>
            </a:pPr>
            <a:r>
              <a:rPr lang="en" sz="1200"/>
              <a:t>Democratic candidate Bernie Sanders advocates for raising the minimum wage to $15 per hour.</a:t>
            </a:r>
            <a:endParaRPr sz="1200"/>
          </a:p>
          <a:p>
            <a:pPr indent="-304800" lvl="0" marL="457200" rtl="0" algn="l">
              <a:spcBef>
                <a:spcPts val="0"/>
              </a:spcBef>
              <a:spcAft>
                <a:spcPts val="0"/>
              </a:spcAft>
              <a:buSzPts val="1200"/>
              <a:buChar char="●"/>
            </a:pPr>
            <a:r>
              <a:rPr lang="en" sz="1200"/>
              <a:t>This new wage would put America’s lower class above the poverty line, resulting in healthier people, lessening disparity between wealthy and lower class/ impoverished minorities, etc.</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Gender Pay Gap</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“Women continue to be paid less than men in the United States despite decades-long efforts to close the gap. Moreover, the gap — women currently earn 82 cents for every dollar earned by a man — persists across many industries, from Hollywood studios to nursing.”</a:t>
            </a:r>
            <a:endParaRPr sz="1400"/>
          </a:p>
          <a:p>
            <a:pPr indent="-317500" lvl="0" marL="457200" rtl="0" algn="l">
              <a:spcBef>
                <a:spcPts val="0"/>
              </a:spcBef>
              <a:spcAft>
                <a:spcPts val="0"/>
              </a:spcAft>
              <a:buSzPts val="1400"/>
              <a:buChar char="●"/>
            </a:pPr>
            <a:r>
              <a:rPr lang="en" sz="1400"/>
              <a:t>“The U.S. House has passed the Paycheck Fairness Act, which would, among other things, require companies to demonstrate that salary differences are based on education or years of experience rather than gender bias.”</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Texas v United States (2019)</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“The United States healthcare system touches millions of lives in a daily and deeply personal way. Health-insurance policy is therefore a politically charged affair—inflaming emotions and testing civility. But Article III courts, the Supreme Court has confirmed, are not tasked with, nor are they suited to, policymaking.</a:t>
            </a:r>
            <a:r>
              <a:rPr baseline="30000" lang="en" sz="1400">
                <a:solidFill>
                  <a:schemeClr val="dk1"/>
                </a:solidFill>
                <a:uFill>
                  <a:noFill/>
                </a:uFill>
                <a:hlinkClick r:id="rId3"/>
              </a:rPr>
              <a:t>1</a:t>
            </a:r>
            <a:r>
              <a:rPr lang="en" sz="1400">
                <a:solidFill>
                  <a:schemeClr val="dk1"/>
                </a:solidFill>
              </a:rPr>
              <a:t> Instead, courts resolve discrete cases and controversies” - US District Court Judge Reed O’Connor</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Tax Cuts and Jobs Act</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California v Trump (2017)</a:t>
            </a:r>
            <a:endParaRPr/>
          </a:p>
        </p:txBody>
      </p:sp>
      <p:sp>
        <p:nvSpPr>
          <p:cNvPr id="103" name="Google Shape;103;p21"/>
          <p:cNvSpPr txBox="1"/>
          <p:nvPr>
            <p:ph idx="1" type="body"/>
          </p:nvPr>
        </p:nvSpPr>
        <p:spPr>
          <a:xfrm>
            <a:off x="311700" y="1152475"/>
            <a:ext cx="39549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sz="1400">
                <a:solidFill>
                  <a:schemeClr val="dk1"/>
                </a:solidFill>
              </a:rPr>
              <a:t>Judge - </a:t>
            </a:r>
            <a:r>
              <a:rPr lang="en" sz="1400">
                <a:solidFill>
                  <a:schemeClr val="dk1"/>
                </a:solidFill>
              </a:rPr>
              <a:t>“The United States suffers from immense inequality of wealth and opportunity”</a:t>
            </a:r>
            <a:endParaRPr sz="1400">
              <a:solidFill>
                <a:schemeClr val="dk1"/>
              </a:solidFill>
            </a:endParaRPr>
          </a:p>
          <a:p>
            <a:pPr indent="-317500" lvl="1" marL="914400" rtl="0" algn="l">
              <a:spcBef>
                <a:spcPts val="0"/>
              </a:spcBef>
              <a:spcAft>
                <a:spcPts val="0"/>
              </a:spcAft>
              <a:buClr>
                <a:schemeClr val="dk1"/>
              </a:buClr>
              <a:buSzPts val="1400"/>
              <a:buChar char="○"/>
            </a:pPr>
            <a:r>
              <a:rPr lang="en">
                <a:solidFill>
                  <a:schemeClr val="dk1"/>
                </a:solidFill>
              </a:rPr>
              <a:t>Access to healthcare for low-income individuals should come before saving money</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Courts should apply laws to help decrease the inequality</a:t>
            </a:r>
            <a:endParaRPr sz="1400">
              <a:solidFill>
                <a:schemeClr val="dk1"/>
              </a:solidFill>
            </a:endParaRPr>
          </a:p>
          <a:p>
            <a:pPr indent="-317500" lvl="0" marL="457200" rtl="0" algn="l">
              <a:spcBef>
                <a:spcPts val="0"/>
              </a:spcBef>
              <a:spcAft>
                <a:spcPts val="0"/>
              </a:spcAft>
              <a:buClr>
                <a:schemeClr val="dk1"/>
              </a:buClr>
              <a:buSzPts val="1400"/>
              <a:buChar char="●"/>
            </a:pPr>
            <a:r>
              <a:rPr lang="en" sz="1400">
                <a:solidFill>
                  <a:schemeClr val="dk1"/>
                </a:solidFill>
              </a:rPr>
              <a:t>It is their job to make sure people with lower income have access to healthcare</a:t>
            </a:r>
            <a:endParaRPr sz="1400">
              <a:solidFill>
                <a:schemeClr val="dk1"/>
              </a:solidFill>
            </a:endParaRPr>
          </a:p>
          <a:p>
            <a:pPr indent="0" lvl="0" marL="0" rtl="0" algn="l">
              <a:spcBef>
                <a:spcPts val="0"/>
              </a:spcBef>
              <a:spcAft>
                <a:spcPts val="0"/>
              </a:spcAft>
              <a:buNone/>
            </a:pPr>
            <a:r>
              <a:t/>
            </a:r>
            <a:endParaRPr sz="1400">
              <a:solidFill>
                <a:schemeClr val="dk1"/>
              </a:solidFill>
            </a:endParaRPr>
          </a:p>
          <a:p>
            <a:pPr indent="0" lvl="0" marL="0" rtl="0" algn="l">
              <a:spcBef>
                <a:spcPts val="0"/>
              </a:spcBef>
              <a:spcAft>
                <a:spcPts val="0"/>
              </a:spcAft>
              <a:buNone/>
            </a:pPr>
            <a:r>
              <a:t/>
            </a:r>
            <a:endParaRPr sz="1400">
              <a:solidFill>
                <a:schemeClr val="dk1"/>
              </a:solidFill>
            </a:endParaRPr>
          </a:p>
        </p:txBody>
      </p:sp>
      <p:pic>
        <p:nvPicPr>
          <p:cNvPr id="104" name="Google Shape;104;p21" title="Points scored"/>
          <p:cNvPicPr preferRelativeResize="0"/>
          <p:nvPr/>
        </p:nvPicPr>
        <p:blipFill>
          <a:blip r:embed="rId3">
            <a:alphaModFix/>
          </a:blip>
          <a:stretch>
            <a:fillRect/>
          </a:stretch>
        </p:blipFill>
        <p:spPr>
          <a:xfrm>
            <a:off x="4266625" y="916175"/>
            <a:ext cx="4877376" cy="33111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