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5328">
          <p15:clr>
            <a:srgbClr val="A4A3A4"/>
          </p15:clr>
        </p15:guide>
        <p15:guide id="6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9" clrIdx="1"/>
  <p:cmAuthor id="2" name="Jenn Shropshire" initials="JS" lastIdx="13" clrIdx="2"/>
  <p:cmAuthor id="3" name="Author" initials="AU" lastIdx="4" clrIdx="3"/>
  <p:cmAuthor id="4" name="Editor" initials="EN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6" autoAdjust="0"/>
    <p:restoredTop sz="98305" autoAdjust="0"/>
  </p:normalViewPr>
  <p:slideViewPr>
    <p:cSldViewPr>
      <p:cViewPr varScale="1">
        <p:scale>
          <a:sx n="112" d="100"/>
          <a:sy n="112" d="100"/>
        </p:scale>
        <p:origin x="2112" y="200"/>
      </p:cViewPr>
      <p:guideLst>
        <p:guide orient="horz" pos="4032"/>
        <p:guide orient="horz" pos="288"/>
        <p:guide orient="horz" pos="960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4.xml"/><Relationship Id="rId2" Type="http://schemas.openxmlformats.org/officeDocument/2006/relationships/slide" Target="slides/slide33.xml"/><Relationship Id="rId1" Type="http://schemas.openxmlformats.org/officeDocument/2006/relationships/slide" Target="slides/slide24.xml"/><Relationship Id="rId4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675"/>
            <a:ext cx="7772400" cy="822326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Chapter 27</a:t>
            </a:r>
            <a:endParaRPr lang="en-US" sz="4000" dirty="0">
              <a:ea typeface="MS Mincho" pitchFamily="49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57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ja-JP" sz="3000" dirty="0">
                <a:ea typeface="MS Mincho" pitchFamily="49" charset="-128"/>
              </a:rPr>
              <a:t>Violence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38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Interpersonal Violence: Partner</a:t>
            </a:r>
            <a:endParaRPr lang="en-US" sz="2800" dirty="0">
              <a:ea typeface="MS Mincho" pitchFamily="49" charset="-128"/>
            </a:endParaRPr>
          </a:p>
        </p:txBody>
      </p:sp>
      <p:sp>
        <p:nvSpPr>
          <p:cNvPr id="1652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3246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/>
              <a:t>Intimate partner violence (IPV)</a:t>
            </a:r>
          </a:p>
          <a:p>
            <a:pPr lvl="1">
              <a:defRPr/>
            </a:pPr>
            <a:r>
              <a:rPr lang="en-US" dirty="0"/>
              <a:t>A pattern of coercive behaviors perpetrated by someone who is or was in an intimate relationship with the victim</a:t>
            </a:r>
          </a:p>
          <a:p>
            <a:pPr lvl="1">
              <a:defRPr/>
            </a:pPr>
            <a:r>
              <a:rPr lang="en-US" dirty="0"/>
              <a:t>May include battering, resulting in physical injury, psychological abuse, and sexual assault to progressive social isolation and intimidation of the victim</a:t>
            </a:r>
          </a:p>
          <a:p>
            <a:pPr lvl="1">
              <a:defRPr/>
            </a:pPr>
            <a:r>
              <a:rPr lang="en-US" dirty="0"/>
              <a:t>Typically repetitive and often escalates in frequency and severity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50" name="Picture 10" descr="C:\Documents and Settings\Penny\Local Settings\Temporary Internet Files\Content.IE5\2ONKDI23\MP9003875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712" y="4953000"/>
            <a:ext cx="1447088" cy="103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26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MS Mincho" pitchFamily="49" charset="-128"/>
              </a:rPr>
              <a:t>Interpersonal Violence: Partner </a:t>
            </a:r>
            <a:r>
              <a:rPr lang="en-US" sz="3600" dirty="0"/>
              <a:t>(Cont.)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Risk factors for IPV</a:t>
            </a:r>
          </a:p>
          <a:p>
            <a:pPr lvl="1">
              <a:defRPr/>
            </a:pPr>
            <a:r>
              <a:rPr lang="en-US" dirty="0"/>
              <a:t>Low self-esteem</a:t>
            </a:r>
          </a:p>
          <a:p>
            <a:pPr lvl="1">
              <a:defRPr/>
            </a:pPr>
            <a:r>
              <a:rPr lang="en-US" dirty="0"/>
              <a:t>Poverty</a:t>
            </a:r>
          </a:p>
          <a:p>
            <a:pPr lvl="1">
              <a:defRPr/>
            </a:pPr>
            <a:r>
              <a:rPr lang="en-US" dirty="0"/>
              <a:t>Risky sexual behavior</a:t>
            </a:r>
          </a:p>
          <a:p>
            <a:pPr lvl="1">
              <a:defRPr/>
            </a:pPr>
            <a:r>
              <a:rPr lang="en-US" dirty="0"/>
              <a:t>Eating disorders and/or depression</a:t>
            </a:r>
          </a:p>
          <a:p>
            <a:pPr lvl="1">
              <a:defRPr/>
            </a:pPr>
            <a:r>
              <a:rPr lang="en-US" dirty="0"/>
              <a:t>Substance abuse</a:t>
            </a:r>
          </a:p>
          <a:p>
            <a:pPr lvl="1">
              <a:defRPr/>
            </a:pPr>
            <a:r>
              <a:rPr lang="en-US" dirty="0"/>
              <a:t>Trust and relationship issues</a:t>
            </a:r>
          </a:p>
          <a:p>
            <a:pPr>
              <a:defRPr/>
            </a:pPr>
            <a:r>
              <a:rPr lang="en-US" dirty="0"/>
              <a:t>Victims often suffer in silence and accept abuse as a </a:t>
            </a:r>
            <a:r>
              <a:rPr lang="en-US" dirty="0" err="1"/>
              <a:t>transgenerational</a:t>
            </a:r>
            <a:r>
              <a:rPr lang="en-US" dirty="0"/>
              <a:t> pattern of normal behavior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57400"/>
            <a:ext cx="1444625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32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MS Mincho" pitchFamily="49" charset="-128"/>
              </a:rPr>
              <a:t>Interpersonal Violence: Partner </a:t>
            </a:r>
            <a:r>
              <a:rPr lang="en-US" sz="3600" dirty="0"/>
              <a:t>(Cont.)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Pregnancy</a:t>
            </a:r>
          </a:p>
          <a:p>
            <a:pPr lvl="1">
              <a:defRPr/>
            </a:pPr>
            <a:r>
              <a:rPr lang="en-US" dirty="0"/>
              <a:t>May increase stress within the family</a:t>
            </a:r>
          </a:p>
          <a:p>
            <a:pPr lvl="1">
              <a:defRPr/>
            </a:pPr>
            <a:r>
              <a:rPr lang="en-US" dirty="0"/>
              <a:t>All pregnant women should be routinely screened for abuse for commons sign of IPV</a:t>
            </a:r>
          </a:p>
          <a:p>
            <a:pPr lvl="2">
              <a:defRPr/>
            </a:pPr>
            <a:r>
              <a:rPr lang="en-GB" dirty="0"/>
              <a:t>Delay in seeking prenatal care</a:t>
            </a:r>
          </a:p>
          <a:p>
            <a:pPr lvl="2">
              <a:defRPr/>
            </a:pPr>
            <a:r>
              <a:rPr lang="en-GB" dirty="0"/>
              <a:t>Unexplained bruising or damage to breasts or abdomen</a:t>
            </a:r>
          </a:p>
          <a:p>
            <a:pPr lvl="2">
              <a:defRPr/>
            </a:pPr>
            <a:r>
              <a:rPr lang="en-GB" dirty="0"/>
              <a:t>Use of harmful substances (cigarettes, alcohol, drugs)</a:t>
            </a:r>
          </a:p>
          <a:p>
            <a:pPr lvl="2">
              <a:defRPr/>
            </a:pPr>
            <a:r>
              <a:rPr lang="en-GB" dirty="0"/>
              <a:t>Recurring psychosomatic illnesses</a:t>
            </a:r>
          </a:p>
          <a:p>
            <a:pPr lvl="2">
              <a:defRPr/>
            </a:pPr>
            <a:r>
              <a:rPr lang="en-GB" dirty="0"/>
              <a:t>Lack of participation in prenatal education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2294" name="Picture 7" descr="C:\Users\leakepen\AppData\Local\Microsoft\Windows\Temporary Internet Files\Content.IE5\I1DS8XGI\MCPE01068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506912"/>
            <a:ext cx="744537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23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Interpersonal Violence: Dating</a:t>
            </a:r>
            <a:endParaRPr lang="en-US" sz="2800" dirty="0">
              <a:ea typeface="MS Mincho" pitchFamily="49" charset="-128"/>
            </a:endParaRPr>
          </a:p>
        </p:txBody>
      </p:sp>
      <p:sp>
        <p:nvSpPr>
          <p:cNvPr id="1595400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sz="2400" dirty="0"/>
              <a:t>Abusive, controlling, or aggressive behavior in an intimate relationship that takes the form of emotional, verbal, physical, or sexual abuse</a:t>
            </a:r>
          </a:p>
          <a:p>
            <a:pPr lvl="1">
              <a:defRPr/>
            </a:pPr>
            <a:r>
              <a:rPr lang="en-GB" sz="2000" dirty="0"/>
              <a:t>May involve the use of </a:t>
            </a:r>
            <a:r>
              <a:rPr lang="en-GB" sz="2000" b="1" dirty="0"/>
              <a:t>date rape drugs</a:t>
            </a:r>
          </a:p>
          <a:p>
            <a:pPr lvl="1">
              <a:defRPr/>
            </a:pPr>
            <a:r>
              <a:rPr lang="en-US" sz="2000" dirty="0"/>
              <a:t>Studies have linked </a:t>
            </a:r>
            <a:r>
              <a:rPr lang="en-US" sz="2000" b="1" dirty="0"/>
              <a:t>alcohol </a:t>
            </a:r>
            <a:r>
              <a:rPr lang="en-US" sz="2000" dirty="0"/>
              <a:t>with dating violence</a:t>
            </a:r>
          </a:p>
          <a:p>
            <a:pPr>
              <a:defRPr/>
            </a:pPr>
            <a:r>
              <a:rPr lang="en-US" sz="2400" dirty="0"/>
              <a:t>Stalking</a:t>
            </a:r>
            <a:r>
              <a:rPr lang="en-US" altLang="en-US" sz="2400" dirty="0"/>
              <a:t>—</a:t>
            </a:r>
            <a:r>
              <a:rPr lang="en-US" sz="2400" dirty="0"/>
              <a:t>a pattern of repeated and unwanted attention, contact, harassment, or any type of conduct directed at a person that instills fear</a:t>
            </a:r>
          </a:p>
          <a:p>
            <a:pPr>
              <a:defRPr/>
            </a:pPr>
            <a:r>
              <a:rPr lang="en-US" sz="2400" dirty="0"/>
              <a:t>Bullying</a:t>
            </a:r>
            <a:r>
              <a:rPr lang="en-US" altLang="en-US" sz="2400" dirty="0"/>
              <a:t>—</a:t>
            </a:r>
            <a:r>
              <a:rPr lang="en-US" sz="2400" dirty="0"/>
              <a:t>a repeated oppression, psychological or physical, of a less powerful person by a more powerful person or group of persons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3319" name="Picture 7" descr="C:\Documents and Settings\Penny\Local Settings\Temporary Internet Files\Content.IE5\D18V15HF\MP9004485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965" y="2667000"/>
            <a:ext cx="100663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19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2514600" cy="2895600"/>
          </a:xfrm>
        </p:spPr>
        <p:txBody>
          <a:bodyPr/>
          <a:lstStyle/>
          <a:p>
            <a:r>
              <a:rPr lang="en-US" dirty="0"/>
              <a:t>Wheel of Power and Control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6388" name="Picture 4" descr="H:\Nies\JPG for Slides\f25-02-X2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694" y="494894"/>
            <a:ext cx="4762906" cy="476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0172" y="5188803"/>
            <a:ext cx="3970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27-1</a:t>
            </a:r>
          </a:p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Developed by the Domestic Abuse Intervention Project. 206 West Fourth Street, Duluth, MN 55806. Used with permission. </a:t>
            </a:r>
          </a:p>
        </p:txBody>
      </p:sp>
    </p:spTree>
    <p:extLst>
      <p:ext uri="{BB962C8B-B14F-4D97-AF65-F5344CB8AC3E}">
        <p14:creationId xmlns:p14="http://schemas.microsoft.com/office/powerpoint/2010/main" val="981894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Impact of Interpersonal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Victims often experience…</a:t>
            </a:r>
          </a:p>
          <a:p>
            <a:pPr lvl="1">
              <a:defRPr/>
            </a:pPr>
            <a:r>
              <a:rPr lang="en-US" dirty="0"/>
              <a:t>Chronic fatigue and tension</a:t>
            </a:r>
          </a:p>
          <a:p>
            <a:pPr lvl="1">
              <a:defRPr/>
            </a:pPr>
            <a:r>
              <a:rPr lang="en-US" dirty="0"/>
              <a:t>Disturbed sleeping and eating patterns</a:t>
            </a:r>
          </a:p>
          <a:p>
            <a:pPr lvl="1">
              <a:defRPr/>
            </a:pPr>
            <a:r>
              <a:rPr lang="en-US" dirty="0"/>
              <a:t>Vague gastrointestinal and genitourinary complaints</a:t>
            </a:r>
          </a:p>
          <a:p>
            <a:pPr>
              <a:defRPr/>
            </a:pPr>
            <a:r>
              <a:rPr lang="en-US" dirty="0"/>
              <a:t>Misdiagnosis often occurs because of the obscurity of symptoms and/or failure to adequately assess</a:t>
            </a:r>
          </a:p>
          <a:p>
            <a:pPr>
              <a:defRPr/>
            </a:pPr>
            <a:r>
              <a:rPr lang="en-US" dirty="0"/>
              <a:t>Victims stay in abusive relationships because of cultural, religious, and economic factors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33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Impact of Interpersonal Violence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GB" dirty="0"/>
              <a:t>Victims who are most likely to leave a battering situation:</a:t>
            </a:r>
          </a:p>
          <a:p>
            <a:pPr lvl="1">
              <a:defRPr/>
            </a:pPr>
            <a:r>
              <a:rPr lang="en-GB" dirty="0"/>
              <a:t>Have resources and power</a:t>
            </a:r>
          </a:p>
          <a:p>
            <a:pPr lvl="1">
              <a:defRPr/>
            </a:pPr>
            <a:r>
              <a:rPr lang="en-GB" dirty="0"/>
              <a:t>No children</a:t>
            </a:r>
          </a:p>
          <a:p>
            <a:pPr lvl="1">
              <a:defRPr/>
            </a:pPr>
            <a:r>
              <a:rPr lang="en-GB" dirty="0"/>
              <a:t>No personal history of abuse (themselves or their mother)</a:t>
            </a:r>
          </a:p>
          <a:p>
            <a:pPr>
              <a:defRPr/>
            </a:pPr>
            <a:r>
              <a:rPr lang="en-GB" dirty="0"/>
              <a:t>Most dangerous time for victim is when he or she leaves or attempts to leave the relationship</a:t>
            </a:r>
          </a:p>
          <a:p>
            <a:pPr lvl="1">
              <a:defRPr/>
            </a:pPr>
            <a:r>
              <a:rPr lang="en-GB" dirty="0"/>
              <a:t>More likely to be killed at this time than any other time in the relationship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55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Interpersonal Violence: Child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GB" dirty="0"/>
              <a:t>Child maltreatment</a:t>
            </a:r>
          </a:p>
          <a:p>
            <a:pPr lvl="1">
              <a:defRPr/>
            </a:pPr>
            <a:r>
              <a:rPr lang="en-GB" dirty="0"/>
              <a:t>Most child maltreatment occurs within the family. </a:t>
            </a:r>
          </a:p>
          <a:p>
            <a:pPr lvl="1">
              <a:defRPr/>
            </a:pPr>
            <a:r>
              <a:rPr lang="en-GB" dirty="0"/>
              <a:t>More often abused by parents than other relatives or caregivers.</a:t>
            </a:r>
          </a:p>
          <a:p>
            <a:pPr lvl="1">
              <a:defRPr/>
            </a:pPr>
            <a:r>
              <a:rPr lang="en-GB" dirty="0"/>
              <a:t>More commonly seen in families in poverty, families in disorganization, or with parents who are younger and who are substance abusers.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7414" name="Picture 6" descr="bd063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4343400"/>
            <a:ext cx="12192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579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Interpersonal Violence: Child (Cont.)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GB" dirty="0"/>
              <a:t>Child maltreatment</a:t>
            </a:r>
          </a:p>
          <a:p>
            <a:pPr lvl="1">
              <a:defRPr/>
            </a:pPr>
            <a:r>
              <a:rPr lang="en-GB" dirty="0"/>
              <a:t>Risk factors include but are not limited to </a:t>
            </a:r>
          </a:p>
          <a:p>
            <a:pPr lvl="2">
              <a:defRPr/>
            </a:pPr>
            <a:r>
              <a:rPr lang="en-GB" dirty="0"/>
              <a:t>Special needs children</a:t>
            </a:r>
          </a:p>
          <a:p>
            <a:pPr lvl="2">
              <a:defRPr/>
            </a:pPr>
            <a:r>
              <a:rPr lang="en-GB" dirty="0"/>
              <a:t>Children less than 4 years of age</a:t>
            </a:r>
          </a:p>
          <a:p>
            <a:pPr lvl="2">
              <a:defRPr/>
            </a:pPr>
            <a:r>
              <a:rPr lang="en-GB" dirty="0"/>
              <a:t>Family history of violence</a:t>
            </a:r>
          </a:p>
          <a:p>
            <a:pPr lvl="2">
              <a:defRPr/>
            </a:pPr>
            <a:r>
              <a:rPr lang="en-GB" dirty="0"/>
              <a:t>Substance abuse</a:t>
            </a:r>
          </a:p>
          <a:p>
            <a:pPr lvl="2">
              <a:defRPr/>
            </a:pPr>
            <a:r>
              <a:rPr lang="en-GB" dirty="0"/>
              <a:t>Poverty</a:t>
            </a:r>
          </a:p>
          <a:p>
            <a:pPr lvl="2">
              <a:defRPr/>
            </a:pPr>
            <a:r>
              <a:rPr lang="en-GB" dirty="0"/>
              <a:t>Social isolation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7414" name="Picture 6" descr="bd063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4343400"/>
            <a:ext cx="12192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584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Interpersonal Violence: Child (Cont.)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GB" dirty="0"/>
              <a:t>Child maltreatment</a:t>
            </a:r>
          </a:p>
          <a:p>
            <a:pPr lvl="1">
              <a:defRPr/>
            </a:pPr>
            <a:r>
              <a:rPr lang="en-GB" dirty="0"/>
              <a:t>Four types of child abuse:</a:t>
            </a:r>
            <a:endParaRPr lang="en-US" dirty="0"/>
          </a:p>
          <a:p>
            <a:pPr marL="1314450" lvl="2" indent="-457200">
              <a:buSzPct val="100000"/>
              <a:buFontTx/>
              <a:buAutoNum type="arabicPeriod"/>
              <a:defRPr/>
            </a:pPr>
            <a:r>
              <a:rPr lang="en-GB" sz="2400" dirty="0"/>
              <a:t>Neglect</a:t>
            </a:r>
          </a:p>
          <a:p>
            <a:pPr marL="1314450" lvl="2" indent="-457200">
              <a:buSzPct val="100000"/>
              <a:buFontTx/>
              <a:buAutoNum type="arabicPeriod"/>
              <a:defRPr/>
            </a:pPr>
            <a:r>
              <a:rPr lang="en-GB" sz="2400" dirty="0"/>
              <a:t>Physical abuse</a:t>
            </a:r>
          </a:p>
          <a:p>
            <a:pPr marL="1771650" lvl="3" indent="-457200"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Includes beating, burning, biting, and bruising</a:t>
            </a:r>
          </a:p>
          <a:p>
            <a:pPr marL="1771650" lvl="3" indent="-457200"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Abusive head trauma/shaken baby syndrome is </a:t>
            </a:r>
            <a:r>
              <a:rPr lang="en-GB" sz="2000" u="sng" dirty="0"/>
              <a:t>leading cause of death</a:t>
            </a:r>
            <a:r>
              <a:rPr lang="en-GB" sz="2000" dirty="0"/>
              <a:t> in the United States from abuse</a:t>
            </a:r>
            <a:endParaRPr lang="en-US" sz="2000" dirty="0"/>
          </a:p>
          <a:p>
            <a:pPr marL="1314450" lvl="2" indent="-457200">
              <a:buSzPct val="100000"/>
              <a:buFontTx/>
              <a:buAutoNum type="arabicPeriod"/>
              <a:defRPr/>
            </a:pPr>
            <a:r>
              <a:rPr lang="en-GB" sz="2400" dirty="0"/>
              <a:t>Emotional abuse</a:t>
            </a:r>
            <a:endParaRPr lang="en-US" sz="2400" dirty="0"/>
          </a:p>
          <a:p>
            <a:pPr marL="1314450" lvl="2" indent="-457200">
              <a:buSzPct val="100000"/>
              <a:buFontTx/>
              <a:buAutoNum type="arabicPeriod"/>
              <a:defRPr/>
            </a:pPr>
            <a:r>
              <a:rPr lang="en-GB" sz="2400" dirty="0"/>
              <a:t>Sexual abuse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7414" name="Picture 6" descr="bd063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4560887"/>
            <a:ext cx="12192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5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Overview of Violence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altLang="ja-JP" b="1" dirty="0">
                <a:ea typeface="MS Mincho" pitchFamily="49" charset="-128"/>
              </a:rPr>
              <a:t>Violence is a national public health problem.</a:t>
            </a:r>
          </a:p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WHO (2013) defines </a:t>
            </a:r>
            <a:r>
              <a:rPr lang="en-US" altLang="ja-JP" b="1" dirty="0">
                <a:ea typeface="MS Mincho" pitchFamily="49" charset="-128"/>
              </a:rPr>
              <a:t>violence</a:t>
            </a:r>
            <a:r>
              <a:rPr lang="en-US" altLang="ja-JP" dirty="0">
                <a:ea typeface="MS Mincho" pitchFamily="49" charset="-128"/>
              </a:rPr>
              <a:t> as “the intentional use of physical force or power, threatened or actual, against oneself, another person, or against a group or community which either results in or has a high likelihood of resulting in injury, death, psychological harm, </a:t>
            </a:r>
            <a:r>
              <a:rPr lang="en-US" altLang="ja-JP" dirty="0" err="1">
                <a:ea typeface="MS Mincho" pitchFamily="49" charset="-128"/>
              </a:rPr>
              <a:t>maldevelopment</a:t>
            </a:r>
            <a:r>
              <a:rPr lang="en-US" altLang="ja-JP" dirty="0">
                <a:ea typeface="MS Mincho" pitchFamily="49" charset="-128"/>
              </a:rPr>
              <a:t>, or deprivation.” </a:t>
            </a:r>
          </a:p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Injuries from violence are referred to as </a:t>
            </a:r>
            <a:r>
              <a:rPr lang="en-US" altLang="ja-JP" b="1" dirty="0">
                <a:ea typeface="MS Mincho" pitchFamily="49" charset="-128"/>
              </a:rPr>
              <a:t>intentional injuries.</a:t>
            </a:r>
            <a:endParaRPr lang="en-US" b="1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42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Interpersonal Violence: Elderly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GB" dirty="0"/>
              <a:t>Elder abuse</a:t>
            </a:r>
          </a:p>
          <a:p>
            <a:pPr lvl="1">
              <a:defRPr/>
            </a:pPr>
            <a:r>
              <a:rPr lang="en-GB" dirty="0"/>
              <a:t>Society fails to recognize the cruelty many older adults experience.</a:t>
            </a:r>
          </a:p>
          <a:p>
            <a:pPr lvl="2">
              <a:defRPr/>
            </a:pPr>
            <a:r>
              <a:rPr lang="en-GB" dirty="0"/>
              <a:t>Elders are an “invisible” segment of the population.</a:t>
            </a:r>
          </a:p>
          <a:p>
            <a:pPr lvl="1">
              <a:defRPr/>
            </a:pPr>
            <a:r>
              <a:rPr lang="en-GB" dirty="0"/>
              <a:t>Reasons for underreporting of elder abuse</a:t>
            </a:r>
          </a:p>
          <a:p>
            <a:pPr lvl="2">
              <a:defRPr/>
            </a:pPr>
            <a:r>
              <a:rPr lang="en-GB" dirty="0"/>
              <a:t>Shame on part of victim</a:t>
            </a:r>
          </a:p>
          <a:p>
            <a:pPr lvl="2">
              <a:defRPr/>
            </a:pPr>
            <a:r>
              <a:rPr lang="en-GB" dirty="0"/>
              <a:t>Social and physical isolation from resources</a:t>
            </a:r>
          </a:p>
          <a:p>
            <a:pPr lvl="2">
              <a:defRPr/>
            </a:pPr>
            <a:r>
              <a:rPr lang="en-GB" dirty="0"/>
              <a:t>Failure of health care provider to routinely assess during points of contact</a:t>
            </a:r>
          </a:p>
          <a:p>
            <a:pPr lvl="2">
              <a:defRPr/>
            </a:pPr>
            <a:r>
              <a:rPr lang="en-GB" dirty="0"/>
              <a:t>No uniform reporting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8438" name="Picture 3" descr="C:\Users\leakepen\AppData\Local\Microsoft\Windows\Temporary Internet Files\Content.IE5\0BUDECPG\MCPE01078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70800" y="2635250"/>
            <a:ext cx="13208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429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Interpersonal Violence: Elderly (Cont.)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GB" dirty="0"/>
              <a:t>Elder abuse</a:t>
            </a:r>
          </a:p>
          <a:p>
            <a:pPr lvl="1">
              <a:defRPr/>
            </a:pPr>
            <a:r>
              <a:rPr lang="en-GB" dirty="0"/>
              <a:t>Types of abuse and neglect</a:t>
            </a:r>
          </a:p>
          <a:p>
            <a:pPr lvl="2">
              <a:defRPr/>
            </a:pPr>
            <a:r>
              <a:rPr lang="en-GB" dirty="0"/>
              <a:t>Physical abuse</a:t>
            </a:r>
          </a:p>
          <a:p>
            <a:pPr lvl="2">
              <a:defRPr/>
            </a:pPr>
            <a:r>
              <a:rPr lang="en-GB" dirty="0"/>
              <a:t>Psychological-emotional abuse</a:t>
            </a:r>
          </a:p>
          <a:p>
            <a:pPr lvl="2">
              <a:defRPr/>
            </a:pPr>
            <a:r>
              <a:rPr lang="en-GB" dirty="0"/>
              <a:t>Sexual abuse</a:t>
            </a:r>
          </a:p>
          <a:p>
            <a:pPr lvl="2">
              <a:defRPr/>
            </a:pPr>
            <a:r>
              <a:rPr lang="en-GB" dirty="0"/>
              <a:t>Neglect</a:t>
            </a:r>
          </a:p>
          <a:p>
            <a:pPr lvl="2">
              <a:defRPr/>
            </a:pPr>
            <a:r>
              <a:rPr lang="en-GB" dirty="0"/>
              <a:t>Financial exploitation</a:t>
            </a:r>
          </a:p>
          <a:p>
            <a:pPr lvl="2">
              <a:defRPr/>
            </a:pPr>
            <a:r>
              <a:rPr lang="en-GB" dirty="0"/>
              <a:t>Health care fraud and abuse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3" descr="C:\Users\leakepen\AppData\Local\Microsoft\Windows\Temporary Internet Files\Content.IE5\0BUDECPG\MCPE01078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10400" y="2590800"/>
            <a:ext cx="13208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159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8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Community Violence</a:t>
            </a:r>
          </a:p>
        </p:txBody>
      </p:sp>
      <p:sp>
        <p:nvSpPr>
          <p:cNvPr id="1607688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/>
              <a:t>Community violence usually occurs suddenly and without warning and can potentially destroy entire segments of the population</a:t>
            </a:r>
          </a:p>
          <a:p>
            <a:pPr>
              <a:defRPr/>
            </a:pPr>
            <a:r>
              <a:rPr lang="en-GB" dirty="0"/>
              <a:t>Community violence includes </a:t>
            </a:r>
          </a:p>
          <a:p>
            <a:pPr lvl="1">
              <a:defRPr/>
            </a:pPr>
            <a:r>
              <a:rPr lang="en-GB" dirty="0"/>
              <a:t>Workplace violence</a:t>
            </a:r>
          </a:p>
          <a:p>
            <a:pPr lvl="1">
              <a:defRPr/>
            </a:pPr>
            <a:r>
              <a:rPr lang="en-GB" dirty="0"/>
              <a:t>Youth violence</a:t>
            </a:r>
          </a:p>
          <a:p>
            <a:pPr lvl="1">
              <a:defRPr/>
            </a:pPr>
            <a:r>
              <a:rPr lang="en-GB" dirty="0"/>
              <a:t>Gang-related violence</a:t>
            </a:r>
          </a:p>
          <a:p>
            <a:pPr lvl="1">
              <a:defRPr/>
            </a:pPr>
            <a:r>
              <a:rPr lang="en-GB" dirty="0"/>
              <a:t>Hate crimes</a:t>
            </a:r>
          </a:p>
          <a:p>
            <a:pPr lvl="1">
              <a:defRPr/>
            </a:pPr>
            <a:r>
              <a:rPr lang="en-GB" dirty="0"/>
              <a:t>Terrorism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9462" name="Picture 2" descr="C:\Users\leakepen\AppData\Local\Microsoft\Windows\Temporary Internet Files\Content.IE5\I1DS8XGI\MCBL01022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029200"/>
            <a:ext cx="47450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693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Community Violence: Workplace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2743200"/>
            <a:ext cx="3810000" cy="3657600"/>
          </a:xfrm>
        </p:spPr>
        <p:txBody>
          <a:bodyPr/>
          <a:lstStyle/>
          <a:p>
            <a:pPr marL="0" indent="0">
              <a:spcBef>
                <a:spcPct val="10000"/>
              </a:spcBef>
              <a:buNone/>
              <a:defRPr/>
            </a:pPr>
            <a:r>
              <a:rPr lang="en-GB" sz="2400" u="sng" dirty="0"/>
              <a:t>Risk factors include</a:t>
            </a:r>
            <a:r>
              <a:rPr lang="en-GB" sz="2400" dirty="0"/>
              <a:t>:</a:t>
            </a:r>
            <a:endParaRPr lang="en-US" sz="2400" dirty="0"/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Increasing number of acute and chronically mentally ill patients </a:t>
            </a:r>
            <a:endParaRPr lang="en-US" dirty="0"/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Working alone </a:t>
            </a:r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Availability of drugs at worksite</a:t>
            </a:r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Low staffing levels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3810000" cy="3657600"/>
          </a:xfrm>
        </p:spPr>
        <p:txBody>
          <a:bodyPr/>
          <a:lstStyle/>
          <a:p>
            <a:pPr lvl="1">
              <a:spcBef>
                <a:spcPct val="10000"/>
              </a:spcBef>
              <a:defRPr/>
            </a:pPr>
            <a:r>
              <a:rPr lang="en-GB" dirty="0"/>
              <a:t>Poorly lit parking areas and corridors</a:t>
            </a:r>
            <a:endParaRPr lang="en-US" dirty="0"/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Long waits for service</a:t>
            </a:r>
            <a:endParaRPr lang="en-US" dirty="0"/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Inadequate security</a:t>
            </a:r>
            <a:endParaRPr lang="en-US" dirty="0"/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Increasing number of substance abusers</a:t>
            </a:r>
            <a:endParaRPr lang="en-US" dirty="0"/>
          </a:p>
          <a:p>
            <a:pPr lvl="1">
              <a:spcBef>
                <a:spcPct val="10000"/>
              </a:spcBef>
              <a:defRPr/>
            </a:pPr>
            <a:r>
              <a:rPr lang="en-GB" dirty="0"/>
              <a:t>Access to firearms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20487" name="Picture 1" descr="C:\Users\leakepen\AppData\Local\Microsoft\Windows\Temporary Internet Files\Content.IE5\I1DS8XGI\MCj0432511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09800"/>
            <a:ext cx="1155700" cy="87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" y="1676400"/>
            <a:ext cx="77724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Workplace violence includes physical assaults, muggings, and verbal and written threats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15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Community Violence: Youth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1611784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4770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Youth-Related Violence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Concentrated in minority communities and inner cities, causing a disproportionate burden  on these communities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Adolescents and youth increasingly use violence to settle disputes.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Even when taught peaceful ways of resolving differences, learn by what they observe at home, on television, and in movies.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Schools have become common sites for violence.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1511" name="Picture 7" descr="C:\Documents and Settings\Penny\Local Settings\Temporary Internet Files\Content.IE5\D18V15HF\MP90044907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14500"/>
            <a:ext cx="15748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GB" sz="3600" dirty="0"/>
              <a:t>Risk Factors for Youth Violence</a:t>
            </a:r>
            <a:r>
              <a:rPr lang="en-GB" sz="3200" dirty="0"/>
              <a:t> </a:t>
            </a:r>
            <a:br>
              <a:rPr lang="en-GB" sz="3200" dirty="0"/>
            </a:br>
            <a:r>
              <a:rPr lang="en-GB" sz="2800" dirty="0"/>
              <a:t>(from Textbook, Table 27-3)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01814"/>
              </p:ext>
            </p:extLst>
          </p:nvPr>
        </p:nvGraphicFramePr>
        <p:xfrm>
          <a:off x="381000" y="1752600"/>
          <a:ext cx="8382000" cy="4389120"/>
        </p:xfrm>
        <a:graphic>
          <a:graphicData uri="http://schemas.openxmlformats.org/drawingml/2006/table">
            <a:tbl>
              <a:tblPr/>
              <a:tblGrid>
                <a:gridCol w="443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4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1800" algn="l"/>
                        </a:tabLst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1800" algn="l"/>
                        </a:tabLst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Individual Risk Factors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Community Risk Factors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Involvement with drugs, alcohol, or tobacco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Diminished economic opportunities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Antisocial beliefs and attitudes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High concentration of poor residents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Low IQ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High level of family disruption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History of violent victimization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Low levels of community participation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History of early aggressive behavior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Socially disorganized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neighborhoods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99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GB" sz="3200" dirty="0"/>
              <a:t>Risk Factors for Youth Violence </a:t>
            </a:r>
            <a:br>
              <a:rPr lang="en-GB" sz="3200" dirty="0"/>
            </a:br>
            <a:r>
              <a:rPr lang="en-GB" sz="2400" dirty="0"/>
              <a:t>(from Textbook,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Table 27-3</a:t>
            </a:r>
            <a:r>
              <a:rPr lang="en-US" altLang="en-US" sz="2400" dirty="0"/>
              <a:t>—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Cont.)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9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080613"/>
              </p:ext>
            </p:extLst>
          </p:nvPr>
        </p:nvGraphicFramePr>
        <p:xfrm>
          <a:off x="381000" y="1598414"/>
          <a:ext cx="8382000" cy="4389120"/>
        </p:xfrm>
        <a:graphic>
          <a:graphicData uri="http://schemas.openxmlformats.org/drawingml/2006/table">
            <a:tbl>
              <a:tblPr/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4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1800" algn="l"/>
                        </a:tabLst>
                      </a:pP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1800" algn="l"/>
                        </a:tabLst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Individual Risk Factors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Community Risk Factors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Attention deficits, hyperactivity, or learning disorders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High level of transiency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Poor behavioral control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Deficits in social, cognitive or information-processing abilities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Exposure to violence and conflict in the family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High emotional distress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New York"/>
                        </a:rPr>
                        <a:t>History of treatment of emotional problems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New York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GB" sz="3600" dirty="0"/>
              <a:t>Risk Factors for Youth Violence </a:t>
            </a:r>
            <a:br>
              <a:rPr lang="en-GB" sz="3600" dirty="0"/>
            </a:br>
            <a:r>
              <a:rPr lang="en-GB" sz="2800" dirty="0"/>
              <a:t>(from Textbook,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Table 27-3</a:t>
            </a:r>
            <a:r>
              <a:rPr lang="en-US" altLang="en-US" sz="2800" dirty="0"/>
              <a:t>—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Cont.)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32227"/>
              </p:ext>
            </p:extLst>
          </p:nvPr>
        </p:nvGraphicFramePr>
        <p:xfrm>
          <a:off x="990600" y="1691640"/>
          <a:ext cx="7162800" cy="4632960"/>
        </p:xfrm>
        <a:graphic>
          <a:graphicData uri="http://schemas.openxmlformats.org/drawingml/2006/table">
            <a:tbl>
              <a:tblPr/>
              <a:tblGrid>
                <a:gridCol w="364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6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1800" algn="l"/>
                        </a:tabLst>
                      </a:pPr>
                      <a:endParaRPr kumimoji="0" lang="en-GB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1800" algn="l"/>
                        </a:tabLst>
                      </a:pPr>
                      <a:r>
                        <a:rPr kumimoji="0" lang="en-GB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Family Risk Factors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Peer/Social Risk Factors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Poor family functioning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Association with delinquent peers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Low emotional attachment to parents of caregivers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Involvement in gangs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Low parental education and income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Social rejection by peers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Parental substance abuse or criminality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Lack of involvement in conventional activities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Poor monitoring and supervision of children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Poor academic performance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Harsh, lax, or inconsistent disciplinary practices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Low commitment to school and school failure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Authoritarian childrearing practices</a:t>
                      </a: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40698" marR="4069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058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8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Community Violence: Gangs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161587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/>
              <a:t>Reasons that young people join gangs:</a:t>
            </a:r>
          </a:p>
          <a:p>
            <a:pPr lvl="1">
              <a:defRPr/>
            </a:pPr>
            <a:r>
              <a:rPr lang="en-GB" dirty="0"/>
              <a:t>Believe that gangs will protect them</a:t>
            </a:r>
          </a:p>
          <a:p>
            <a:pPr lvl="1">
              <a:defRPr/>
            </a:pPr>
            <a:r>
              <a:rPr lang="en-GB" dirty="0"/>
              <a:t>Peer pressure </a:t>
            </a:r>
          </a:p>
          <a:p>
            <a:pPr lvl="1">
              <a:defRPr/>
            </a:pPr>
            <a:r>
              <a:rPr lang="en-GB" dirty="0"/>
              <a:t>The need for respect</a:t>
            </a:r>
          </a:p>
          <a:p>
            <a:pPr lvl="1">
              <a:defRPr/>
            </a:pPr>
            <a:r>
              <a:rPr lang="en-GB" dirty="0"/>
              <a:t>A sense of belonging</a:t>
            </a:r>
          </a:p>
          <a:p>
            <a:pPr>
              <a:defRPr/>
            </a:pPr>
            <a:r>
              <a:rPr lang="en-GB" dirty="0"/>
              <a:t>Increasingly responsible for crimes and violence throughout the United States</a:t>
            </a:r>
          </a:p>
          <a:p>
            <a:pPr lvl="1">
              <a:defRPr/>
            </a:pPr>
            <a:r>
              <a:rPr lang="en-GB" dirty="0"/>
              <a:t>Crimes include illegal alien smuggling, armed robbery, assault, auto theft, drug and weapon trafficking, identity theft, and murder.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23561" name="Picture 9" descr="C:\Documents and Settings\Penny\Local Settings\Temporary Internet Files\Content.IE5\2ONKDI23\MC9000787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904" y="2173156"/>
            <a:ext cx="1987296" cy="186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566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Community Violence: Prison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Prison violence</a:t>
            </a:r>
          </a:p>
          <a:p>
            <a:pPr lvl="1">
              <a:defRPr/>
            </a:pPr>
            <a:r>
              <a:rPr lang="en-GB" dirty="0"/>
              <a:t>The United States has one of the world’s </a:t>
            </a:r>
            <a:br>
              <a:rPr lang="en-GB" dirty="0"/>
            </a:br>
            <a:r>
              <a:rPr lang="en-GB" dirty="0"/>
              <a:t>highest rates of incarceration</a:t>
            </a:r>
          </a:p>
          <a:p>
            <a:pPr lvl="1">
              <a:defRPr/>
            </a:pPr>
            <a:r>
              <a:rPr lang="en-GB" dirty="0"/>
              <a:t>Inmates are both victims and perpetrators of violence. </a:t>
            </a:r>
          </a:p>
          <a:p>
            <a:pPr lvl="1">
              <a:defRPr/>
            </a:pPr>
            <a:r>
              <a:rPr lang="en-GB" dirty="0"/>
              <a:t>Includes allegations of physical abuse and reports of rape by corrections officers and inmates</a:t>
            </a:r>
          </a:p>
          <a:p>
            <a:pPr lvl="1">
              <a:defRPr/>
            </a:pPr>
            <a:r>
              <a:rPr lang="en-GB" dirty="0"/>
              <a:t>Little sympathy for this population for a variety of reasons, including indifference, disbelief, and denial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24582" name="Picture 1" descr="C:\Users\leakepen\AppData\Local\Microsoft\Windows\Temporary Internet Files\Content.IE5\0BUDECPG\MCj028695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76" y="1371600"/>
            <a:ext cx="11207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36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6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Factors That Contribute to Violence </a:t>
            </a:r>
            <a:endParaRPr lang="en-US" sz="3600" dirty="0"/>
          </a:p>
        </p:txBody>
      </p:sp>
      <p:sp>
        <p:nvSpPr>
          <p:cNvPr id="158106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Poverty, unemployment, economic dependency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Substance abuse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Dysfunctional family and/or social environment and lack of emotional support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Mental Illness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Media influence (e.g., violent video games, television shows, and movies)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Access to firearms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Political and/or religious ideology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Intolerance and ignorance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932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Community Violence: Trafficking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Human trafficking is a global problem and a public health issue.</a:t>
            </a:r>
          </a:p>
          <a:p>
            <a:r>
              <a:rPr lang="en-US" dirty="0"/>
              <a:t>Involves:</a:t>
            </a:r>
          </a:p>
          <a:p>
            <a:pPr lvl="1"/>
            <a:r>
              <a:rPr lang="en-US" dirty="0"/>
              <a:t>Prostitution</a:t>
            </a:r>
          </a:p>
          <a:p>
            <a:pPr lvl="1"/>
            <a:r>
              <a:rPr lang="en-US" dirty="0"/>
              <a:t>Sexual exploitation</a:t>
            </a:r>
          </a:p>
          <a:p>
            <a:pPr lvl="1"/>
            <a:r>
              <a:rPr lang="en-US" dirty="0"/>
              <a:t>Forced labor</a:t>
            </a:r>
          </a:p>
          <a:p>
            <a:pPr lvl="1"/>
            <a:r>
              <a:rPr lang="en-US" dirty="0"/>
              <a:t>Slavery</a:t>
            </a:r>
          </a:p>
          <a:p>
            <a:pPr lvl="1"/>
            <a:r>
              <a:rPr lang="en-US" dirty="0"/>
              <a:t>Removal of organs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80898" name="Picture 2" descr="C:\Documents and Settings\Penny\Local Settings\Temporary Internet Files\Content.IE5\DRTJKP4J\MC91021633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3620558" cy="20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3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Community Violence: Hate Crimes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Crimes in which offender is motivated by</a:t>
            </a:r>
          </a:p>
          <a:p>
            <a:pPr lvl="1">
              <a:defRPr/>
            </a:pPr>
            <a:r>
              <a:rPr lang="en-GB" dirty="0"/>
              <a:t>An individual’s race*</a:t>
            </a:r>
            <a:r>
              <a:rPr lang="en-GB" baseline="30000" dirty="0"/>
              <a:t>1</a:t>
            </a:r>
          </a:p>
          <a:p>
            <a:pPr lvl="1">
              <a:defRPr/>
            </a:pPr>
            <a:r>
              <a:rPr lang="en-GB" dirty="0"/>
              <a:t>Sexual orientation*</a:t>
            </a:r>
            <a:r>
              <a:rPr lang="en-GB" baseline="30000" dirty="0"/>
              <a:t>3</a:t>
            </a:r>
          </a:p>
          <a:p>
            <a:pPr lvl="1">
              <a:defRPr/>
            </a:pPr>
            <a:r>
              <a:rPr lang="en-GB" dirty="0"/>
              <a:t>Religious beliefs*</a:t>
            </a:r>
            <a:r>
              <a:rPr lang="en-GB" baseline="30000" dirty="0"/>
              <a:t>2</a:t>
            </a:r>
          </a:p>
          <a:p>
            <a:pPr lvl="1">
              <a:defRPr/>
            </a:pPr>
            <a:r>
              <a:rPr lang="en-GB" dirty="0"/>
              <a:t>Ethnic background</a:t>
            </a:r>
          </a:p>
          <a:p>
            <a:pPr lvl="1">
              <a:defRPr/>
            </a:pPr>
            <a:r>
              <a:rPr lang="en-GB" dirty="0"/>
              <a:t>National origin </a:t>
            </a:r>
          </a:p>
          <a:p>
            <a:pPr marL="0" indent="0">
              <a:buNone/>
              <a:defRPr/>
            </a:pPr>
            <a:r>
              <a:rPr lang="en-GB" sz="2000" dirty="0"/>
              <a:t>*Rank</a:t>
            </a:r>
            <a:r>
              <a:rPr lang="en-US" altLang="en-US" sz="2000" dirty="0"/>
              <a:t>—</a:t>
            </a:r>
            <a:r>
              <a:rPr lang="en-GB" sz="2000" dirty="0"/>
              <a:t>most commonly reported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/>
          <a:p>
            <a:pPr>
              <a:defRPr/>
            </a:pPr>
            <a:r>
              <a:rPr lang="en-GB" dirty="0"/>
              <a:t>Hate crimes may include </a:t>
            </a:r>
          </a:p>
          <a:p>
            <a:pPr lvl="1">
              <a:defRPr/>
            </a:pPr>
            <a:r>
              <a:rPr lang="en-GB" dirty="0"/>
              <a:t>Murder</a:t>
            </a:r>
          </a:p>
          <a:p>
            <a:pPr lvl="1">
              <a:defRPr/>
            </a:pPr>
            <a:r>
              <a:rPr lang="en-GB" dirty="0"/>
              <a:t>Rape</a:t>
            </a:r>
          </a:p>
          <a:p>
            <a:pPr lvl="1">
              <a:defRPr/>
            </a:pPr>
            <a:r>
              <a:rPr lang="en-GB" dirty="0"/>
              <a:t>Sexual or physical assault</a:t>
            </a:r>
          </a:p>
          <a:p>
            <a:pPr lvl="1">
              <a:defRPr/>
            </a:pPr>
            <a:r>
              <a:rPr lang="en-GB" dirty="0"/>
              <a:t>Harassment</a:t>
            </a:r>
          </a:p>
          <a:p>
            <a:pPr lvl="1">
              <a:defRPr/>
            </a:pPr>
            <a:r>
              <a:rPr lang="en-GB" dirty="0"/>
              <a:t>Attacks on homes or on places of worship</a:t>
            </a:r>
          </a:p>
          <a:p>
            <a:pPr lvl="1">
              <a:defRPr/>
            </a:pPr>
            <a:r>
              <a:rPr lang="en-GB" dirty="0"/>
              <a:t>Vandalism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67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Community Violence: Terrorism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398463" indent="-341313">
              <a:defRPr/>
            </a:pPr>
            <a:r>
              <a:rPr lang="en-GB" dirty="0"/>
              <a:t>“The calculated use of unlawful violence or threat of unlawful violence to inculcate fear; intended to coerce or to intimidate governments or societies in the pursuit of goals that are generally political, religious, or ideological.”</a:t>
            </a:r>
          </a:p>
          <a:p>
            <a:pPr marL="57150" indent="0" algn="r">
              <a:buNone/>
              <a:defRPr/>
            </a:pPr>
            <a:r>
              <a:rPr lang="en-GB" sz="2000" dirty="0"/>
              <a:t>(Department of </a:t>
            </a:r>
            <a:r>
              <a:rPr lang="en-US" sz="2000" dirty="0"/>
              <a:t>Defense</a:t>
            </a:r>
            <a:r>
              <a:rPr lang="en-GB" sz="2000" dirty="0"/>
              <a:t>)</a:t>
            </a:r>
          </a:p>
          <a:p>
            <a:pPr marL="398463" indent="-341313">
              <a:defRPr/>
            </a:pPr>
            <a:endParaRPr lang="en-GB" dirty="0"/>
          </a:p>
          <a:p>
            <a:pPr marL="398463" indent="-341313">
              <a:defRPr/>
            </a:pPr>
            <a:r>
              <a:rPr lang="en-GB" dirty="0"/>
              <a:t>All terrorist acts include at least three key elements</a:t>
            </a:r>
            <a:r>
              <a:rPr lang="en-US" altLang="en-US" dirty="0"/>
              <a:t>—</a:t>
            </a:r>
            <a:r>
              <a:rPr lang="en-GB" dirty="0"/>
              <a:t>violence, fear, and intimidation.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06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72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Factors Influencing Violence</a:t>
            </a:r>
          </a:p>
        </p:txBody>
      </p:sp>
      <p:sp>
        <p:nvSpPr>
          <p:cNvPr id="1624073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Firearms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A gun in the home… </a:t>
            </a:r>
          </a:p>
          <a:p>
            <a:pPr lvl="2">
              <a:defRPr/>
            </a:pPr>
            <a:r>
              <a:rPr lang="en-US" altLang="ja-JP" dirty="0">
                <a:ea typeface="ＭＳ Ｐゴシック" charset="-128"/>
              </a:rPr>
              <a:t>…triples the risk for homicide in the home </a:t>
            </a:r>
          </a:p>
          <a:p>
            <a:pPr lvl="2">
              <a:defRPr/>
            </a:pPr>
            <a:r>
              <a:rPr lang="en-US" altLang="ja-JP" dirty="0">
                <a:ea typeface="ＭＳ Ｐゴシック" charset="-128"/>
              </a:rPr>
              <a:t>…increases the risk for suicide 3 to 5 times </a:t>
            </a:r>
          </a:p>
          <a:p>
            <a:pPr lvl="2">
              <a:defRPr/>
            </a:pPr>
            <a:r>
              <a:rPr lang="en-US" altLang="ja-JP" dirty="0">
                <a:ea typeface="ＭＳ Ｐゴシック" charset="-128"/>
              </a:rPr>
              <a:t>…increases risk for accidental deaths by 4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Firearms are the number one weapon of choice in homicides in the United States.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Direct and indirect costs are staggering.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“Right to bear arms” arguments persist.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27655" name="Picture 6" descr="sl0037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38700"/>
            <a:ext cx="1651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sl00370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4600" y="15240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350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21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Factors Influencing Violence </a:t>
            </a:r>
            <a:r>
              <a:rPr lang="en-US" altLang="ja-JP" sz="3600" dirty="0">
                <a:ea typeface="MS Mincho" pitchFamily="49" charset="-128"/>
              </a:rPr>
              <a:t>(Cont.)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1626122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/>
              <a:t>Media violence includes </a:t>
            </a:r>
            <a:r>
              <a:rPr lang="en-GB" dirty="0"/>
              <a:t>exposure to and participation in …</a:t>
            </a:r>
          </a:p>
          <a:p>
            <a:pPr lvl="1">
              <a:defRPr/>
            </a:pPr>
            <a:r>
              <a:rPr lang="en-GB" dirty="0"/>
              <a:t>…violent video games</a:t>
            </a:r>
          </a:p>
          <a:p>
            <a:pPr lvl="1">
              <a:defRPr/>
            </a:pPr>
            <a:r>
              <a:rPr lang="en-GB" dirty="0"/>
              <a:t>…music and music videos that depict date rape or violence</a:t>
            </a:r>
          </a:p>
          <a:p>
            <a:pPr lvl="1">
              <a:defRPr/>
            </a:pPr>
            <a:r>
              <a:rPr lang="en-GB" dirty="0"/>
              <a:t>…virtual violence that allows subscribers to harm or kill victims </a:t>
            </a:r>
          </a:p>
          <a:p>
            <a:pPr>
              <a:defRPr/>
            </a:pPr>
            <a:r>
              <a:rPr lang="en-GB" dirty="0"/>
              <a:t>Repeated exposure to media violence leads to emotional desensitization to real-life violence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28678" name="Picture 3" descr="C:\Users\leakepen\AppData\Local\Microsoft\Windows\Temporary Internet Files\Content.IE5\YL3KCTZ7\MCj0441723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56007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930" y="5494361"/>
            <a:ext cx="1209607" cy="74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5" descr="C:\Users\leakepen\AppData\Local\Microsoft\Windows\Temporary Internet Files\Content.IE5\I1DS8XGI\MCj0435789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997" y="1985555"/>
            <a:ext cx="122654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432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21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Factors Influencing Violence </a:t>
            </a:r>
            <a:r>
              <a:rPr lang="en-US" altLang="ja-JP" sz="3600" dirty="0">
                <a:ea typeface="MS Mincho" pitchFamily="49" charset="-128"/>
              </a:rPr>
              <a:t>(Cont.)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1626122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/>
              <a:t>Mental illness is considered by many to be a major factor in violence.</a:t>
            </a:r>
          </a:p>
          <a:p>
            <a:pPr lvl="1">
              <a:defRPr/>
            </a:pPr>
            <a:r>
              <a:rPr lang="en-US" dirty="0"/>
              <a:t>Studies are inconclusive that all violence is committed by mentally unstable persons.</a:t>
            </a:r>
          </a:p>
          <a:p>
            <a:pPr>
              <a:defRPr/>
            </a:pPr>
            <a:r>
              <a:rPr lang="en-US" dirty="0"/>
              <a:t>Increasing push for legislation to fund public health strategies that identify and treat mental illness across the country</a:t>
            </a:r>
          </a:p>
          <a:p>
            <a:pPr lvl="1">
              <a:defRPr/>
            </a:pPr>
            <a:r>
              <a:rPr lang="en-US" dirty="0"/>
              <a:t>Funding issues have forced states to eliminate or reduce availability of mental health services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88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Violence Is a Public Health Epidemic</a:t>
            </a:r>
            <a:endParaRPr lang="en-US" sz="3600" dirty="0"/>
          </a:p>
        </p:txBody>
      </p:sp>
      <p:sp>
        <p:nvSpPr>
          <p:cNvPr id="1628168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/>
              <a:t>The public health system is challenged to go beyond its traditional programs to include prevention and management of violence. </a:t>
            </a:r>
          </a:p>
          <a:p>
            <a:pPr>
              <a:defRPr/>
            </a:pPr>
            <a:r>
              <a:rPr lang="en-GB" dirty="0"/>
              <a:t>Efforts being made with </a:t>
            </a:r>
          </a:p>
          <a:p>
            <a:pPr lvl="1">
              <a:defRPr/>
            </a:pPr>
            <a:r>
              <a:rPr lang="en-GB" dirty="0"/>
              <a:t>Public health strategies</a:t>
            </a:r>
          </a:p>
          <a:p>
            <a:pPr lvl="1">
              <a:defRPr/>
            </a:pPr>
            <a:r>
              <a:rPr lang="en-GB" dirty="0"/>
              <a:t>Community approaches </a:t>
            </a:r>
          </a:p>
          <a:p>
            <a:pPr lvl="1">
              <a:defRPr/>
            </a:pPr>
            <a:r>
              <a:rPr lang="en-GB" dirty="0"/>
              <a:t>Local, state, and federal governments</a:t>
            </a:r>
          </a:p>
          <a:p>
            <a:pPr>
              <a:defRPr/>
            </a:pPr>
            <a:r>
              <a:rPr lang="en-GB" dirty="0"/>
              <a:t>Addressed by </a:t>
            </a:r>
            <a:r>
              <a:rPr lang="en-GB" i="1" dirty="0"/>
              <a:t>Healthy People 2020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52800"/>
            <a:ext cx="1905000" cy="93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9916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217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Prevention of Violence: Primary Prevention </a:t>
            </a:r>
            <a:endParaRPr lang="en-US" sz="3600" dirty="0"/>
          </a:p>
        </p:txBody>
      </p:sp>
      <p:sp>
        <p:nvSpPr>
          <p:cNvPr id="1630218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Goal: </a:t>
            </a:r>
            <a:r>
              <a:rPr lang="en-GB" altLang="ja-JP" dirty="0"/>
              <a:t>t</a:t>
            </a:r>
            <a:r>
              <a:rPr lang="en-GB" dirty="0"/>
              <a:t>o stop violence, abuse, or neglect before it occurs</a:t>
            </a:r>
            <a:endParaRPr lang="en-GB" b="1" dirty="0"/>
          </a:p>
          <a:p>
            <a:pPr>
              <a:defRPr/>
            </a:pPr>
            <a:r>
              <a:rPr lang="en-GB" dirty="0"/>
              <a:t>Education m</a:t>
            </a:r>
            <a:r>
              <a:rPr lang="en-GB" sz="2800" dirty="0"/>
              <a:t>ay include life skills training:</a:t>
            </a:r>
          </a:p>
          <a:p>
            <a:pPr lvl="1">
              <a:defRPr/>
            </a:pPr>
            <a:r>
              <a:rPr lang="en-GB" dirty="0"/>
              <a:t>Parenting and family wellness</a:t>
            </a:r>
          </a:p>
          <a:p>
            <a:pPr lvl="1">
              <a:defRPr/>
            </a:pPr>
            <a:r>
              <a:rPr lang="en-GB" dirty="0"/>
              <a:t>Anger management</a:t>
            </a:r>
          </a:p>
          <a:p>
            <a:pPr lvl="1">
              <a:defRPr/>
            </a:pPr>
            <a:r>
              <a:rPr lang="en-GB" dirty="0"/>
              <a:t>Conflict resolution</a:t>
            </a:r>
          </a:p>
          <a:p>
            <a:pPr>
              <a:defRPr/>
            </a:pPr>
            <a:r>
              <a:rPr lang="en-GB" dirty="0"/>
              <a:t>Nurses should:</a:t>
            </a:r>
          </a:p>
          <a:p>
            <a:pPr lvl="1">
              <a:defRPr/>
            </a:pPr>
            <a:r>
              <a:rPr lang="en-GB" dirty="0"/>
              <a:t>Increase awareness of violence</a:t>
            </a:r>
          </a:p>
          <a:p>
            <a:pPr lvl="1">
              <a:defRPr/>
            </a:pPr>
            <a:r>
              <a:rPr lang="en-GB" dirty="0"/>
              <a:t>Identify cases</a:t>
            </a:r>
          </a:p>
          <a:p>
            <a:pPr lvl="1">
              <a:defRPr/>
            </a:pPr>
            <a:r>
              <a:rPr lang="en-GB" dirty="0"/>
              <a:t>Work with the community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7" name="Picture 4" descr="bd0707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00500"/>
            <a:ext cx="15335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093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217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Prevention of Violence: Primary Prevention </a:t>
            </a:r>
            <a:r>
              <a:rPr lang="en-US" sz="3600" dirty="0"/>
              <a:t>(Cont.)</a:t>
            </a:r>
          </a:p>
        </p:txBody>
      </p:sp>
      <p:sp>
        <p:nvSpPr>
          <p:cNvPr id="1630218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Must begin at community level to change attitudes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Focuses on stopping </a:t>
            </a:r>
            <a:r>
              <a:rPr lang="en-US" altLang="ja-JP" dirty="0" err="1">
                <a:ea typeface="ＭＳ Ｐゴシック" charset="-128"/>
              </a:rPr>
              <a:t>transgenerational</a:t>
            </a:r>
            <a:r>
              <a:rPr lang="en-US" altLang="ja-JP" dirty="0">
                <a:ea typeface="ＭＳ Ｐゴシック" charset="-128"/>
              </a:rPr>
              <a:t> aspect of abuse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Start with young children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Continue across the lifespan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Mentoring and peer programs to promote healthy relationships and decrease conflict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Work with high-risk individuals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30726" name="Picture 4" descr="bd0707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0"/>
            <a:ext cx="15335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763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26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Prevention of Violence: Secondary Prevention 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1632264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Goal: assess, diagnose, and treat victims and perpetrators of violence.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Consideration of safety of potential victim is critical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Begins with assessment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Once identified, victims must be offered…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Resources to increase their safety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Legal options and how to access them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31752" name="Picture 8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447800" cy="144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80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History of Violence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MS Mincho" pitchFamily="49" charset="-128"/>
              </a:rPr>
              <a:t>Long history of human violence.</a:t>
            </a:r>
          </a:p>
          <a:p>
            <a:pPr lvl="1">
              <a:defRPr/>
            </a:pPr>
            <a:r>
              <a:rPr lang="en-US" dirty="0">
                <a:ea typeface="MS Mincho" pitchFamily="49" charset="-128"/>
              </a:rPr>
              <a:t>In the Bible, Cain killed his brother Abel out of jealousy and anger</a:t>
            </a:r>
          </a:p>
          <a:p>
            <a:pPr lvl="1">
              <a:defRPr/>
            </a:pPr>
            <a:r>
              <a:rPr lang="en-US" dirty="0">
                <a:ea typeface="MS Mincho" pitchFamily="49" charset="-128"/>
              </a:rPr>
              <a:t>Audience pleasure (e.g., gladiators in Rome)</a:t>
            </a:r>
          </a:p>
          <a:p>
            <a:pPr lvl="1">
              <a:defRPr/>
            </a:pPr>
            <a:r>
              <a:rPr lang="en-US" dirty="0">
                <a:ea typeface="MS Mincho" pitchFamily="49" charset="-128"/>
              </a:rPr>
              <a:t>Infanticide</a:t>
            </a:r>
            <a:r>
              <a:rPr lang="en-US" altLang="en-US" dirty="0"/>
              <a:t>—</a:t>
            </a:r>
            <a:r>
              <a:rPr lang="en-US" dirty="0">
                <a:ea typeface="MS Mincho" pitchFamily="49" charset="-128"/>
              </a:rPr>
              <a:t>if child was female, a twin, sickly, or deformed</a:t>
            </a:r>
          </a:p>
          <a:p>
            <a:pPr lvl="1">
              <a:defRPr/>
            </a:pPr>
            <a:r>
              <a:rPr lang="en-US" dirty="0">
                <a:ea typeface="MS Mincho" pitchFamily="49" charset="-128"/>
              </a:rPr>
              <a:t>Children, especially firstborn, sacrificed for religious reasons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174" name="Picture 4" descr="so0187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4033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1860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26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Prevention of Violence: Secondary Prevention </a:t>
            </a:r>
            <a:r>
              <a:rPr lang="en-US" sz="3600" dirty="0"/>
              <a:t>(Cont.)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sz="3600" dirty="0">
              <a:ea typeface="MS Mincho" pitchFamily="49" charset="-128"/>
            </a:endParaRPr>
          </a:p>
        </p:txBody>
      </p:sp>
      <p:sp>
        <p:nvSpPr>
          <p:cNvPr id="1632264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Nurses must screen for abuse</a:t>
            </a:r>
            <a:r>
              <a:rPr lang="en-US" altLang="ja-JP" dirty="0"/>
              <a:t>. A</a:t>
            </a:r>
            <a:r>
              <a:rPr lang="en-US" altLang="ja-JP" dirty="0">
                <a:ea typeface="ＭＳ Ｐゴシック" charset="-128"/>
              </a:rPr>
              <a:t>sk questions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Within the last year, have you been hit, slapped, kicked, or otherwise physically hurt by someone?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Since you’ve been pregnant, have you been hit, slapped, kicked, or otherwise physically hurt by someone?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Within the last year, has anyone forced you to have sexual activities?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Intervene when essential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Interdisciplinary approach leads to optimal outcomes.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37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Prevention of Violence: Tertiary Prevention </a:t>
            </a:r>
            <a:endParaRPr lang="en-US" sz="3600" dirty="0">
              <a:ea typeface="MS Mincho" pitchFamily="49" charset="-128"/>
              <a:cs typeface="Arial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  <a:cs typeface="Arial" pitchFamily="34" charset="0"/>
              </a:rPr>
              <a:t>Goal: Aimed at rehabilitation of individuals, families, groups, or communities and includes both victims and perpetrators of violence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Arial" pitchFamily="34" charset="0"/>
              </a:rPr>
              <a:t>May take months or even years</a:t>
            </a:r>
          </a:p>
          <a:p>
            <a:pPr>
              <a:defRPr/>
            </a:pPr>
            <a:r>
              <a:rPr lang="en-US" dirty="0">
                <a:ea typeface="MS Mincho" pitchFamily="49" charset="-128"/>
              </a:rPr>
              <a:t>Nurses must work in conjunction with a variety of mental health professionals and social service agencies to provide coordinated care</a:t>
            </a:r>
          </a:p>
          <a:p>
            <a:pPr lvl="1">
              <a:defRPr/>
            </a:pPr>
            <a:r>
              <a:rPr lang="en-US" dirty="0">
                <a:ea typeface="MS Mincho" pitchFamily="49" charset="-128"/>
              </a:rPr>
              <a:t>Self-care and recognition of own limitations and needs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2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History of Violence (Cont.)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sz="28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Corporal punishment used to control children</a:t>
            </a:r>
          </a:p>
          <a:p>
            <a:pPr lvl="1">
              <a:defRPr/>
            </a:pPr>
            <a:r>
              <a:rPr lang="en-US" altLang="ja-JP" sz="2000" dirty="0">
                <a:ea typeface="MS Mincho" pitchFamily="49" charset="-128"/>
              </a:rPr>
              <a:t>“Spare the rod and spoil the child” (Proverbs, 13:24) </a:t>
            </a:r>
          </a:p>
          <a:p>
            <a:pPr lvl="1">
              <a:defRPr/>
            </a:pPr>
            <a:r>
              <a:rPr lang="en-US" altLang="ja-JP" sz="2000" dirty="0">
                <a:ea typeface="MS Mincho" pitchFamily="49" charset="-128"/>
              </a:rPr>
              <a:t>“Beating some sense into him”</a:t>
            </a:r>
          </a:p>
          <a:p>
            <a:pPr lvl="1">
              <a:defRPr/>
            </a:pPr>
            <a:r>
              <a:rPr lang="en-US" altLang="ja-JP" sz="2000" dirty="0">
                <a:ea typeface="MS Mincho" pitchFamily="49" charset="-128"/>
              </a:rPr>
              <a:t>First legal protection in the United States in 1874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Spousal abuse/marital rape</a:t>
            </a:r>
          </a:p>
          <a:p>
            <a:pPr lvl="1">
              <a:defRPr/>
            </a:pPr>
            <a:r>
              <a:rPr lang="en-US" altLang="ja-JP" sz="2000" dirty="0">
                <a:ea typeface="MS Mincho" pitchFamily="49" charset="-128"/>
              </a:rPr>
              <a:t>“Rule of thumb”</a:t>
            </a:r>
          </a:p>
          <a:p>
            <a:pPr lvl="1">
              <a:defRPr/>
            </a:pPr>
            <a:r>
              <a:rPr lang="en-US" altLang="ja-JP" sz="2000" dirty="0">
                <a:ea typeface="MS Mincho" pitchFamily="49" charset="-128"/>
              </a:rPr>
              <a:t>“Wives be subject to your husband” (Ephesians, 5:22) </a:t>
            </a:r>
          </a:p>
          <a:p>
            <a:pPr lvl="1">
              <a:defRPr/>
            </a:pPr>
            <a:r>
              <a:rPr lang="en-US" altLang="ja-JP" sz="2000" dirty="0">
                <a:ea typeface="MS Mincho" pitchFamily="49" charset="-128"/>
              </a:rPr>
              <a:t>Assault against women not explored until 1960s</a:t>
            </a:r>
          </a:p>
          <a:p>
            <a:pPr>
              <a:defRPr/>
            </a:pPr>
            <a:r>
              <a:rPr lang="en-US" sz="2400" dirty="0">
                <a:ea typeface="MS Mincho" pitchFamily="49" charset="-128"/>
              </a:rPr>
              <a:t>Elder abuse</a:t>
            </a:r>
          </a:p>
          <a:p>
            <a:pPr lvl="1">
              <a:defRPr/>
            </a:pPr>
            <a:r>
              <a:rPr lang="en-US" sz="2000" dirty="0">
                <a:ea typeface="MS Mincho" pitchFamily="49" charset="-128"/>
              </a:rPr>
              <a:t>Often undetected because of lack of awareness of HCP</a:t>
            </a:r>
          </a:p>
          <a:p>
            <a:pPr lvl="1">
              <a:defRPr/>
            </a:pPr>
            <a:r>
              <a:rPr lang="en-US" sz="2000" dirty="0">
                <a:ea typeface="MS Mincho" pitchFamily="49" charset="-128"/>
              </a:rPr>
              <a:t>Lack of mandatory reporting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198" name="Picture 4" descr="so0187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14033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53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Interpersonal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"/>
            </a:pPr>
            <a:r>
              <a:rPr lang="en-US" sz="2800" dirty="0"/>
              <a:t>Crosses all ethnic, racial, socioeconomic, and educational lines</a:t>
            </a:r>
          </a:p>
          <a:p>
            <a:pPr marL="342900" lvl="1" indent="-342900">
              <a:buSzPct val="60000"/>
              <a:buFont typeface="Wingdings 2" pitchFamily="18" charset="2"/>
              <a:buChar char=""/>
            </a:pPr>
            <a:r>
              <a:rPr lang="en-US" sz="2800" dirty="0"/>
              <a:t>Interpersonal Violence (IPV) is about control, not anger.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Homicide and suicide</a:t>
            </a:r>
          </a:p>
          <a:p>
            <a:pPr lvl="1"/>
            <a:r>
              <a:rPr lang="en-US" dirty="0"/>
              <a:t>Intimate partner violence</a:t>
            </a:r>
          </a:p>
          <a:p>
            <a:pPr lvl="1"/>
            <a:r>
              <a:rPr lang="en-US" dirty="0"/>
              <a:t>Child maltreatment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9874" name="Picture 2" descr="C:\Documents and Settings\Penny\Local Settings\Temporary Internet Files\Content.IE5\FHTVFPEI\MC9003009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1762049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62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Interpersonal Violence: Homicide</a:t>
            </a:r>
            <a:endParaRPr lang="en-US" dirty="0"/>
          </a:p>
        </p:txBody>
      </p:sp>
      <p:sp>
        <p:nvSpPr>
          <p:cNvPr id="158720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010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Homicide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One of the leading causes of death in the United States.</a:t>
            </a:r>
          </a:p>
          <a:p>
            <a:pPr lvl="2">
              <a:defRPr/>
            </a:pPr>
            <a:r>
              <a:rPr lang="en-US" altLang="ja-JP" dirty="0">
                <a:ea typeface="ＭＳ Ｐゴシック" charset="-128"/>
              </a:rPr>
              <a:t>For black males aged 15 to 34, homicide is the leading cause of death.</a:t>
            </a:r>
          </a:p>
          <a:p>
            <a:pPr lvl="1">
              <a:defRPr/>
            </a:pPr>
            <a:r>
              <a:rPr lang="en-GB" dirty="0"/>
              <a:t>Young people, women, and African American and Hispanic males at higher risk than the general population.</a:t>
            </a:r>
          </a:p>
          <a:p>
            <a:pPr lvl="1">
              <a:defRPr/>
            </a:pPr>
            <a:r>
              <a:rPr lang="en-US" dirty="0"/>
              <a:t>African Americans were more likely to commit homicide than whites and were more likely to be victims of homicide than whites (2010 data)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223" name="Picture 7" descr="C:\Documents and Settings\Penny\Local Settings\Temporary Internet Files\Content.IE5\FHTVFPEI\MC91021638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516" y="1371600"/>
            <a:ext cx="1799770" cy="156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85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Interpersonal Violence: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"/>
            </a:pPr>
            <a:r>
              <a:rPr lang="en-GB" sz="2800" dirty="0"/>
              <a:t>Suicide is 10th leading cause of death for all Americans in all age groups (2010)</a:t>
            </a:r>
          </a:p>
          <a:p>
            <a:pPr marL="342900" lvl="1" indent="-342900">
              <a:buSzPct val="60000"/>
              <a:buFont typeface="Wingdings 2" pitchFamily="18" charset="2"/>
              <a:buChar char=""/>
            </a:pPr>
            <a:r>
              <a:rPr lang="en-GB" sz="2800" dirty="0"/>
              <a:t>More people die from suicide than homicide.</a:t>
            </a:r>
          </a:p>
          <a:p>
            <a:pPr marL="742950" lvl="2" indent="-342900">
              <a:buSzPct val="60000"/>
              <a:buFont typeface="Wingdings" panose="05000000000000000000" pitchFamily="2" charset="2"/>
              <a:buChar char="Ø"/>
            </a:pPr>
            <a:r>
              <a:rPr lang="en-GB" sz="2400" dirty="0"/>
              <a:t>Men often use firearms.</a:t>
            </a:r>
          </a:p>
          <a:p>
            <a:pPr marL="742950" lvl="2" indent="-342900">
              <a:buSzPct val="60000"/>
              <a:buFont typeface="Wingdings" panose="05000000000000000000" pitchFamily="2" charset="2"/>
              <a:buChar char="Ø"/>
            </a:pPr>
            <a:r>
              <a:rPr lang="en-GB" sz="2400" dirty="0"/>
              <a:t>Women use poisoning.</a:t>
            </a:r>
          </a:p>
          <a:p>
            <a:pPr marL="342900" lvl="1" indent="-342900">
              <a:buSzPct val="60000"/>
              <a:buFont typeface="Wingdings 2" pitchFamily="18" charset="2"/>
              <a:buChar char=""/>
            </a:pPr>
            <a:r>
              <a:rPr lang="en-GB" sz="2800" dirty="0"/>
              <a:t>In Native Americans and Alaska Natives,              suicide is the second leading cause of death in persons 15 to 34 years of 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7832" name="Picture 8" descr="C:\Documents and Settings\Penny\Local Settings\Temporary Internet Files\Content.IE5\DRTJKP4J\MC9000131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36308" y="3161690"/>
            <a:ext cx="1650492" cy="110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23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Interpersonal Violence: Suicide </a:t>
            </a:r>
            <a:r>
              <a:rPr lang="en-US" sz="36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Risk factors for suicide</a:t>
            </a:r>
          </a:p>
          <a:p>
            <a:pPr lvl="1"/>
            <a:r>
              <a:rPr lang="en-US" dirty="0"/>
              <a:t>Psychiatric disorders such as major depression, bipolar disorder, and/or schizophrenia</a:t>
            </a:r>
          </a:p>
          <a:p>
            <a:pPr lvl="1"/>
            <a:r>
              <a:rPr lang="en-US" dirty="0"/>
              <a:t>Substance abuse</a:t>
            </a:r>
          </a:p>
          <a:p>
            <a:pPr lvl="1"/>
            <a:r>
              <a:rPr lang="en-US" dirty="0"/>
              <a:t>Posttraumatic stress disorder (PTSD)</a:t>
            </a:r>
          </a:p>
          <a:p>
            <a:pPr lvl="1"/>
            <a:r>
              <a:rPr lang="en-US" dirty="0"/>
              <a:t>Bulimia or anorexia nervosa</a:t>
            </a:r>
          </a:p>
          <a:p>
            <a:pPr lvl="1"/>
            <a:r>
              <a:rPr lang="en-US" dirty="0"/>
              <a:t>Past history of attempted suicide</a:t>
            </a:r>
          </a:p>
          <a:p>
            <a:pPr lvl="1"/>
            <a:r>
              <a:rPr lang="en-US" dirty="0"/>
              <a:t>Genetic disposition to suicide</a:t>
            </a:r>
          </a:p>
          <a:p>
            <a:pPr lvl="1"/>
            <a:r>
              <a:rPr lang="en-US" dirty="0"/>
              <a:t>Age, such as elderly, and white males (highest rate)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2615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3657</TotalTime>
  <Words>3172</Words>
  <Application>Microsoft Macintosh PowerPoint</Application>
  <PresentationFormat>Letter Paper (8.5x11 in)</PresentationFormat>
  <Paragraphs>408</Paragraphs>
  <Slides>41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Times New Roman</vt:lpstr>
      <vt:lpstr>Wingdings</vt:lpstr>
      <vt:lpstr>Wingdings 2</vt:lpstr>
      <vt:lpstr>Wingdings 3</vt:lpstr>
      <vt:lpstr>2_Office Theme</vt:lpstr>
      <vt:lpstr>Chapter 27</vt:lpstr>
      <vt:lpstr>Overview of Violence </vt:lpstr>
      <vt:lpstr>Factors That Contribute to Violence </vt:lpstr>
      <vt:lpstr>History of Violence </vt:lpstr>
      <vt:lpstr>History of Violence (Cont.) </vt:lpstr>
      <vt:lpstr>Interpersonal Violence</vt:lpstr>
      <vt:lpstr>Interpersonal Violence: Homicide</vt:lpstr>
      <vt:lpstr>Interpersonal Violence: Suicide</vt:lpstr>
      <vt:lpstr>Interpersonal Violence: Suicide (Cont.)</vt:lpstr>
      <vt:lpstr>Interpersonal Violence: Partner</vt:lpstr>
      <vt:lpstr>Interpersonal Violence: Partner (Cont.)</vt:lpstr>
      <vt:lpstr>Interpersonal Violence: Partner (Cont.)</vt:lpstr>
      <vt:lpstr>Interpersonal Violence: Dating</vt:lpstr>
      <vt:lpstr>Wheel of Power and Control</vt:lpstr>
      <vt:lpstr>Impact of Interpersonal Violence</vt:lpstr>
      <vt:lpstr>Impact of Interpersonal Violence (Cont.)</vt:lpstr>
      <vt:lpstr>Interpersonal Violence: Child</vt:lpstr>
      <vt:lpstr>Interpersonal Violence: Child (Cont.)</vt:lpstr>
      <vt:lpstr>Interpersonal Violence: Child (Cont.)</vt:lpstr>
      <vt:lpstr>Interpersonal Violence: Elderly</vt:lpstr>
      <vt:lpstr>Interpersonal Violence: Elderly (Cont.)</vt:lpstr>
      <vt:lpstr>Community Violence</vt:lpstr>
      <vt:lpstr>Community Violence: Workplace</vt:lpstr>
      <vt:lpstr>Community Violence: Youth</vt:lpstr>
      <vt:lpstr>Risk Factors for Youth Violence  (from Textbook, Table 27-3)</vt:lpstr>
      <vt:lpstr>Risk Factors for Youth Violence  (from Textbook, Table 27-3—Cont.)</vt:lpstr>
      <vt:lpstr>Risk Factors for Youth Violence  (from Textbook, Table 27-3—Cont.)</vt:lpstr>
      <vt:lpstr>Community Violence: Gangs</vt:lpstr>
      <vt:lpstr>Community Violence: Prison</vt:lpstr>
      <vt:lpstr>Community Violence: Trafficking</vt:lpstr>
      <vt:lpstr>Community Violence: Hate Crimes</vt:lpstr>
      <vt:lpstr>Community Violence: Terrorism</vt:lpstr>
      <vt:lpstr>Factors Influencing Violence</vt:lpstr>
      <vt:lpstr>Factors Influencing Violence (Cont.)</vt:lpstr>
      <vt:lpstr>Factors Influencing Violence (Cont.)</vt:lpstr>
      <vt:lpstr>Violence Is a Public Health Epidemic</vt:lpstr>
      <vt:lpstr>Prevention of Violence: Primary Prevention </vt:lpstr>
      <vt:lpstr>Prevention of Violence: Primary Prevention (Cont.)</vt:lpstr>
      <vt:lpstr>Prevention of Violence: Secondary Prevention </vt:lpstr>
      <vt:lpstr>Prevention of Violence: Secondary Prevention (Cont.) </vt:lpstr>
      <vt:lpstr>Prevention of Violence: Tertiary Prevention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Karen Echenique</cp:lastModifiedBy>
  <cp:revision>356</cp:revision>
  <cp:lastPrinted>2000-11-30T21:12:40Z</cp:lastPrinted>
  <dcterms:created xsi:type="dcterms:W3CDTF">2000-10-10T03:44:32Z</dcterms:created>
  <dcterms:modified xsi:type="dcterms:W3CDTF">2019-10-07T18:44:27Z</dcterms:modified>
</cp:coreProperties>
</file>