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5328">
          <p15:clr>
            <a:srgbClr val="A4A3A4"/>
          </p15:clr>
        </p15:guide>
        <p15:guide id="6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9" clrIdx="1"/>
  <p:cmAuthor id="2" name="Jenn Shropshire" initials="JS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637" autoAdjust="0"/>
    <p:restoredTop sz="99097" autoAdjust="0"/>
  </p:normalViewPr>
  <p:slideViewPr>
    <p:cSldViewPr>
      <p:cViewPr varScale="1">
        <p:scale>
          <a:sx n="112" d="100"/>
          <a:sy n="112" d="100"/>
        </p:scale>
        <p:origin x="2536" y="200"/>
      </p:cViewPr>
      <p:guideLst>
        <p:guide orient="horz" pos="960"/>
        <p:guide orient="horz" pos="288"/>
        <p:guide orient="horz" pos="4032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822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Chapter 26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685800"/>
          </a:xfrm>
          <a:ln w="9525"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altLang="ja-JP" sz="3000" dirty="0">
                <a:ea typeface="MS Mincho" pitchFamily="49" charset="-128"/>
              </a:rPr>
              <a:t>Substance Abuse</a:t>
            </a:r>
            <a:endParaRPr lang="en-GB" sz="3000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6477000"/>
            <a:ext cx="716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4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8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Prevalence, Incidence, and Trends </a:t>
            </a:r>
            <a:r>
              <a:rPr lang="en-US" sz="3600" dirty="0"/>
              <a:t>(Cont.) </a:t>
            </a:r>
          </a:p>
        </p:txBody>
      </p:sp>
      <p:sp>
        <p:nvSpPr>
          <p:cNvPr id="1505288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Illicit drug use by persons aged 12 or older:</a:t>
            </a:r>
          </a:p>
          <a:p>
            <a:pPr lvl="1" eaLnBrk="1" hangingPunct="1">
              <a:defRPr/>
            </a:pPr>
            <a:r>
              <a:rPr lang="en-GB" dirty="0"/>
              <a:t>About 8.7% were current drug users, used an illicit drug during the past month </a:t>
            </a:r>
          </a:p>
          <a:p>
            <a:pPr eaLnBrk="1" hangingPunct="1">
              <a:defRPr/>
            </a:pPr>
            <a:r>
              <a:rPr lang="en-GB" dirty="0"/>
              <a:t>Illicit drugs used</a:t>
            </a:r>
          </a:p>
          <a:p>
            <a:pPr lvl="1" eaLnBrk="1" hangingPunct="1">
              <a:defRPr/>
            </a:pPr>
            <a:r>
              <a:rPr lang="en-GB" dirty="0"/>
              <a:t>Marijuana was the most commonly used drug</a:t>
            </a:r>
          </a:p>
          <a:p>
            <a:pPr lvl="1" eaLnBrk="1" hangingPunct="1">
              <a:defRPr/>
            </a:pPr>
            <a:r>
              <a:rPr lang="en-GB" dirty="0"/>
              <a:t>Others included cocaine (including crack), heroin, hallucinogens, inhalants, or prescription-type psychotherapeutics (pain relievers, tranquilizers, stimulants, and sedatives) used </a:t>
            </a:r>
            <a:r>
              <a:rPr lang="en-GB" dirty="0" err="1"/>
              <a:t>nonmedically</a:t>
            </a:r>
            <a:r>
              <a:rPr lang="en-GB" dirty="0"/>
              <a:t> </a:t>
            </a:r>
            <a:endParaRPr lang="en-GB" altLang="ja-JP" dirty="0">
              <a:ea typeface="ＭＳ Ｐゴシック" charset="-128"/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>
                <a:ea typeface="ＭＳ Ｐゴシック" charset="-128"/>
              </a:rPr>
              <a:t>SAMHSA (</a:t>
            </a:r>
            <a:r>
              <a:rPr lang="en-GB" sz="1800" dirty="0"/>
              <a:t>2011)</a:t>
            </a:r>
            <a:endParaRPr lang="en-US" altLang="ja-JP" sz="1800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198" name="Picture 5" descr="hm002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31445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92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33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Prevalence, Incidence, and Trends </a:t>
            </a:r>
            <a:r>
              <a:rPr lang="en-US" sz="3600" dirty="0"/>
              <a:t>(Cont.)</a:t>
            </a:r>
          </a:p>
        </p:txBody>
      </p:sp>
      <p:sp>
        <p:nvSpPr>
          <p:cNvPr id="1507336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Nonmedical use of prescription-type psychotherapeutics</a:t>
            </a:r>
          </a:p>
          <a:p>
            <a:pPr lvl="1" eaLnBrk="1" hangingPunct="1">
              <a:defRPr/>
            </a:pPr>
            <a:r>
              <a:rPr lang="en-GB" dirty="0"/>
              <a:t>There is a significant increase in the lifetime nonmedical use of pain relievers</a:t>
            </a:r>
            <a:r>
              <a:rPr lang="en-US" altLang="en-US" dirty="0"/>
              <a:t>—</a:t>
            </a:r>
            <a:r>
              <a:rPr lang="en-GB" dirty="0"/>
              <a:t>specifically Percocet®, Percodan®, Vicodin®, Lortab®, Darvocet®, Darvon®, Tylenol® with Codeine, Propoxyphene, or Codeine Products, Oxycodone, and Hydrocodone </a:t>
            </a:r>
            <a:endParaRPr lang="en-US" altLang="ja-JP" dirty="0">
              <a:ea typeface="ＭＳ Ｐゴシック" charset="-128"/>
            </a:endParaRPr>
          </a:p>
          <a:p>
            <a:pPr lvl="1" algn="r" eaLnBrk="1" hangingPunct="1">
              <a:buFont typeface="Wingdings" pitchFamily="2" charset="2"/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>
                <a:ea typeface="ＭＳ Ｐゴシック" charset="-128"/>
              </a:rPr>
              <a:t>NIDA (</a:t>
            </a:r>
            <a:r>
              <a:rPr lang="en-GB" sz="1800" dirty="0"/>
              <a:t>2010)</a:t>
            </a:r>
            <a:endParaRPr lang="en-US" altLang="ja-JP" sz="1800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222" name="Picture 6" descr="C:\Users\leakepen\AppData\Local\Microsoft\Windows\Temporary Internet Files\Content.IE5\M827Q9I7\MCj0292562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90600"/>
            <a:ext cx="16970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11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3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Prevalence, Incidence, and Trends </a:t>
            </a:r>
            <a:r>
              <a:rPr lang="en-US" sz="3600" dirty="0"/>
              <a:t>(Cont.)</a:t>
            </a:r>
          </a:p>
        </p:txBody>
      </p:sp>
      <p:sp>
        <p:nvSpPr>
          <p:cNvPr id="150938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Hallucinogen, inhalant, and heroin use</a:t>
            </a:r>
          </a:p>
          <a:p>
            <a:pPr lvl="1"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LSD (d-lysergic acid diethylamide)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Peyote cactus</a:t>
            </a:r>
          </a:p>
          <a:p>
            <a:pPr lvl="1"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Psilocybin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PCP (phencyclidine)</a:t>
            </a:r>
          </a:p>
          <a:p>
            <a:pPr lvl="1"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Inhalants of choice are amyl nitrite, “poppers,” followed by glue, shoe polish, or toluene; correction fluid, degreaser, or cleaning fluid; gasoline or lighter fluid; and spray paints and other aerosols.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39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Prevalence, Incidence, and Trends </a:t>
            </a:r>
            <a:r>
              <a:rPr lang="en-US" sz="3600" dirty="0"/>
              <a:t>(Cont.)</a:t>
            </a:r>
          </a:p>
        </p:txBody>
      </p:sp>
      <p:sp>
        <p:nvSpPr>
          <p:cNvPr id="1511435" name="Rectangle 11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/>
              <a:t>Gender difference</a:t>
            </a:r>
          </a:p>
          <a:p>
            <a:pPr marL="838200" lvl="1" indent="-381000" eaLnBrk="1" hangingPunct="1">
              <a:defRPr/>
            </a:pPr>
            <a:r>
              <a:rPr lang="en-GB" dirty="0"/>
              <a:t>Males more likely to be current illicit drug users</a:t>
            </a:r>
            <a:endParaRPr lang="en-US" dirty="0"/>
          </a:p>
          <a:p>
            <a:pPr marL="838200" lvl="1" indent="-381000" eaLnBrk="1" hangingPunct="1">
              <a:defRPr/>
            </a:pPr>
            <a:r>
              <a:rPr lang="en-GB" dirty="0"/>
              <a:t>Female illicit drug use (12 and older) increasing</a:t>
            </a:r>
          </a:p>
          <a:p>
            <a:pPr marL="457200" indent="-457200" eaLnBrk="1" hangingPunct="1">
              <a:defRPr/>
            </a:pPr>
            <a:r>
              <a:rPr lang="en-US" dirty="0"/>
              <a:t>Geographic trends</a:t>
            </a:r>
          </a:p>
          <a:p>
            <a:pPr marL="838200" lvl="1" indent="-381000" eaLnBrk="1" hangingPunct="1">
              <a:defRPr/>
            </a:pPr>
            <a:r>
              <a:rPr lang="en-US" dirty="0"/>
              <a:t>Highest in West &gt; Midwest &gt; Northeast &gt; South</a:t>
            </a:r>
          </a:p>
          <a:p>
            <a:pPr marL="457200" indent="-457200" eaLnBrk="1" hangingPunct="1">
              <a:defRPr/>
            </a:pPr>
            <a:r>
              <a:rPr lang="en-US" altLang="ja-JP" dirty="0">
                <a:ea typeface="ＭＳ Ｐゴシック" charset="-128"/>
              </a:rPr>
              <a:t>Racial/ethnic groups </a:t>
            </a:r>
          </a:p>
          <a:p>
            <a:pPr marL="838200" lvl="1" indent="-381000" eaLnBrk="1" hangingPunct="1">
              <a:defRPr/>
            </a:pPr>
            <a:r>
              <a:rPr lang="en-US" altLang="ja-JP" dirty="0">
                <a:ea typeface="ＭＳ Ｐゴシック" charset="-128"/>
              </a:rPr>
              <a:t>Highest among American Indians or Alaska natives &gt; African Americans&gt; whites &gt; Hispanics &gt; Asians </a:t>
            </a:r>
            <a:endParaRPr lang="en-US" altLang="ja-JP" sz="1400" dirty="0">
              <a:ea typeface="ＭＳ Ｐゴシック" charset="-128"/>
            </a:endParaRPr>
          </a:p>
          <a:p>
            <a:pPr marL="457200" indent="-457200" algn="r" eaLnBrk="1" hangingPunct="1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</a:rPr>
              <a:t>– SAMHSA (</a:t>
            </a:r>
            <a:r>
              <a:rPr lang="en-GB" sz="1800" dirty="0"/>
              <a:t>2010)</a:t>
            </a:r>
            <a:endParaRPr lang="en-US" altLang="ja-JP" sz="1800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5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Trends in Substance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May or may not relate to classically or clinically defined dependence or addiction.</a:t>
            </a:r>
          </a:p>
          <a:p>
            <a:pPr eaLnBrk="1" hangingPunct="1">
              <a:defRPr/>
            </a:pPr>
            <a:r>
              <a:rPr lang="en-GB" dirty="0"/>
              <a:t>Many are turning to recovery before they have developed physiological dependence.</a:t>
            </a:r>
          </a:p>
          <a:p>
            <a:pPr eaLnBrk="1" hangingPunct="1">
              <a:defRPr/>
            </a:pPr>
            <a:r>
              <a:rPr lang="en-GB" dirty="0"/>
              <a:t>Need to differentiate between use and misuse/abuse.</a:t>
            </a:r>
          </a:p>
          <a:p>
            <a:pPr eaLnBrk="1" hangingPunct="1">
              <a:defRPr/>
            </a:pPr>
            <a:r>
              <a:rPr lang="en-GB" dirty="0"/>
              <a:t>Use of harmful substances is indirectly and directly related to all of the leading health indicators targeted in </a:t>
            </a:r>
            <a:r>
              <a:rPr lang="en-GB" i="1" dirty="0"/>
              <a:t>Healthy People 2020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90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2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Methamphetamine (MA)</a:t>
            </a:r>
          </a:p>
        </p:txBody>
      </p:sp>
      <p:sp>
        <p:nvSpPr>
          <p:cNvPr id="1515530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Most widely produced controlled substance in the United States.</a:t>
            </a:r>
          </a:p>
          <a:p>
            <a:pPr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Illegal street names of the drug (crank, crystal, meth, ice, or glass).</a:t>
            </a:r>
          </a:p>
          <a:p>
            <a:pPr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Can be injected, inhaled, taken orally, or smoked.</a:t>
            </a:r>
          </a:p>
          <a:p>
            <a:pPr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Used predominantly by white young persons, with an overrepresentation of females.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93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2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Methamphetamine (MA) (Cont.)</a:t>
            </a:r>
          </a:p>
        </p:txBody>
      </p:sp>
      <p:sp>
        <p:nvSpPr>
          <p:cNvPr id="1515529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Pleasurable effects are caused by the release of high levels of dopamine in the brain, leading to increased energy, a sense of euphoria, and increased productivity.</a:t>
            </a:r>
          </a:p>
          <a:p>
            <a:pPr lvl="1"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Short-term effects: increased heart rate, insomnia, excessive talking, excitation, and aggressive behavior</a:t>
            </a:r>
          </a:p>
          <a:p>
            <a:pPr lvl="1"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Prolonged use results in tolerance and physiological dependence</a:t>
            </a:r>
          </a:p>
          <a:p>
            <a:pPr eaLnBrk="1" hangingPunct="1">
              <a:lnSpc>
                <a:spcPct val="96000"/>
              </a:lnSpc>
              <a:defRPr/>
            </a:pPr>
            <a:r>
              <a:rPr lang="en-US" altLang="ja-JP" dirty="0">
                <a:ea typeface="ＭＳ Ｐゴシック" charset="-128"/>
              </a:rPr>
              <a:t>Negative consequences range from anxiety, convulsions, and paranoia, to brain damage.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11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57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Methamphetamine (MA) (Cont.)</a:t>
            </a:r>
          </a:p>
        </p:txBody>
      </p:sp>
      <p:sp>
        <p:nvSpPr>
          <p:cNvPr id="1517576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The impact of MA abuse on communities, families, and social networks is considerable.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Young children of users are at risk for abuse and neglect.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Prenatal use puts children at risk for developmental problems, aggression, and attention disorders.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Exposure to combustible second-hand fumes.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Associated with increased incidence of violence (e.g., domestic abuse, homicide, and suicide)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48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62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Steroids</a:t>
            </a:r>
          </a:p>
        </p:txBody>
      </p:sp>
      <p:sp>
        <p:nvSpPr>
          <p:cNvPr id="1519624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934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Anabolic steroids are synthetic variants of male sex hormone testosterone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Build muscle and said to be androgenic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Most commonly used in athletes and other  individuals willing to risk potential and irreversible health consequences to build muscle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Potentially fatal risks 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Blood clots, liver damage, premature cardiovascular changes, increased cholesterol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Increased potential for suicide and aggressive and risky behaviors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5366" name="Picture 6" descr="pe0173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760" y="2362200"/>
            <a:ext cx="14960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880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7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Inhalants </a:t>
            </a:r>
            <a:endParaRPr lang="en-US" dirty="0"/>
          </a:p>
        </p:txBody>
      </p:sp>
      <p:sp>
        <p:nvSpPr>
          <p:cNvPr id="1523720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Contain volatile components with psychoactive properties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Many products found in home or workplace (e.g., spray paints, markers, glues, and cleaning fluids)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Produce a rapid high that may resemble alcohol intoxications; may progress to loss of sensation and even unconsciousness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Irreversible effects: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Hearing loss, limb spasms, CNS or brain damage, or bone marrow damage; may result in death from heart failure or suffocation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7414" name="Picture 7" descr="hh01706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373064"/>
            <a:ext cx="2153430" cy="2217736"/>
          </a:xfrm>
        </p:spPr>
      </p:pic>
    </p:spTree>
    <p:extLst>
      <p:ext uri="{BB962C8B-B14F-4D97-AF65-F5344CB8AC3E}">
        <p14:creationId xmlns:p14="http://schemas.microsoft.com/office/powerpoint/2010/main" val="269309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More deaths, illnesses, and disabilities are attributed to </a:t>
            </a:r>
            <a:r>
              <a:rPr lang="en-US" b="1" dirty="0"/>
              <a:t>substance abuse </a:t>
            </a:r>
            <a:r>
              <a:rPr lang="en-US" dirty="0"/>
              <a:t>than to any other preventable health conditions in the United States.</a:t>
            </a:r>
            <a:endParaRPr lang="en-US" sz="3600" dirty="0"/>
          </a:p>
          <a:p>
            <a:pPr marL="0" indent="0" algn="r">
              <a:buNone/>
            </a:pPr>
            <a:r>
              <a:rPr lang="en-US" sz="2000" dirty="0"/>
              <a:t>– Substance Abuse and Mental Health </a:t>
            </a:r>
          </a:p>
          <a:p>
            <a:pPr marL="0" indent="0" algn="r">
              <a:buNone/>
            </a:pPr>
            <a:r>
              <a:rPr lang="en-US" sz="2000" dirty="0"/>
              <a:t>Services Administration (SAMSHA)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36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8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Adolescent Substance Abuse</a:t>
            </a:r>
            <a:endParaRPr lang="en-US" dirty="0"/>
          </a:p>
        </p:txBody>
      </p:sp>
      <p:sp>
        <p:nvSpPr>
          <p:cNvPr id="152781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Highest prevalence  of illicit drug use during lifetime between 18 and 25 years</a:t>
            </a:r>
          </a:p>
          <a:p>
            <a:pPr lvl="1" eaLnBrk="1" hangingPunct="1">
              <a:defRPr/>
            </a:pPr>
            <a:r>
              <a:rPr lang="en-GB" dirty="0"/>
              <a:t>Teen use of cigarettes and smokeless tobacco has declined</a:t>
            </a:r>
          </a:p>
          <a:p>
            <a:pPr lvl="1" eaLnBrk="1" hangingPunct="1">
              <a:defRPr/>
            </a:pPr>
            <a:r>
              <a:rPr lang="en-GB" dirty="0"/>
              <a:t>Nearly half of teens try marijuana before they graduate</a:t>
            </a:r>
            <a:r>
              <a:rPr lang="en-US" altLang="en-US" dirty="0"/>
              <a:t>—</a:t>
            </a:r>
            <a:r>
              <a:rPr lang="en-GB" dirty="0"/>
              <a:t>skepticism about drug’s danger</a:t>
            </a:r>
          </a:p>
          <a:p>
            <a:pPr eaLnBrk="1" hangingPunct="1">
              <a:defRPr/>
            </a:pPr>
            <a:r>
              <a:rPr lang="en-GB" dirty="0"/>
              <a:t>As harmful, illicit substances come in and out of vogue, CHN needs a good understanding of drug culture, terminology, and differing signs and symptoms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53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Conceptualizations of Substance Abuse</a:t>
            </a:r>
          </a:p>
        </p:txBody>
      </p:sp>
      <p:sp>
        <p:nvSpPr>
          <p:cNvPr id="1529865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Conceptualizations have changed over the years, often for political and social reasons rather than for scientific reasons.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“Dependence” or “abuse”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What substances can be abused?</a:t>
            </a:r>
          </a:p>
          <a:p>
            <a:pPr lvl="1" eaLnBrk="1" hangingPunct="1">
              <a:defRPr/>
            </a:pPr>
            <a:r>
              <a:rPr lang="en-GB" dirty="0"/>
              <a:t>APA focuses on alcohol, amphetamines, caffeine, cannabis, cocaine, hallucinogens, inhalants, nicotine, opioids, phencyclidine, sedatives, and hypnotics or </a:t>
            </a:r>
            <a:r>
              <a:rPr lang="en-GB" dirty="0" err="1"/>
              <a:t>anxiolytics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25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Defining Substance Abuse</a:t>
            </a:r>
          </a:p>
        </p:txBody>
      </p:sp>
      <p:sp>
        <p:nvSpPr>
          <p:cNvPr id="1529865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ja-JP" dirty="0">
                <a:ea typeface="ＭＳ Ｐゴシック" charset="-128"/>
              </a:rPr>
              <a:t>Substance abuse:  a maladaptive pattern of substance use that is manifested by recurrent and significant adverse consequences related to repeated use of a substance.</a:t>
            </a:r>
          </a:p>
          <a:p>
            <a:pPr lvl="1" eaLnBrk="1" hangingPunct="1">
              <a:defRPr/>
            </a:pPr>
            <a:r>
              <a:rPr lang="en-GB" altLang="ja-JP" dirty="0">
                <a:ea typeface="ＭＳ Ｐゴシック" charset="-128"/>
              </a:rPr>
              <a:t>Failure to fulfill major role obligations</a:t>
            </a:r>
          </a:p>
          <a:p>
            <a:pPr lvl="1" eaLnBrk="1" hangingPunct="1">
              <a:defRPr/>
            </a:pPr>
            <a:r>
              <a:rPr lang="en-GB" altLang="ja-JP" dirty="0">
                <a:ea typeface="ＭＳ Ｐゴシック" charset="-128"/>
              </a:rPr>
              <a:t>Repeated use in physically hazardous situations</a:t>
            </a:r>
          </a:p>
          <a:p>
            <a:pPr lvl="1" eaLnBrk="1" hangingPunct="1">
              <a:defRPr/>
            </a:pPr>
            <a:r>
              <a:rPr lang="en-GB" altLang="ja-JP" dirty="0">
                <a:ea typeface="ＭＳ Ｐゴシック" charset="-128"/>
              </a:rPr>
              <a:t>Multiple legal problems</a:t>
            </a:r>
          </a:p>
          <a:p>
            <a:pPr lvl="1" eaLnBrk="1" hangingPunct="1">
              <a:defRPr/>
            </a:pPr>
            <a:r>
              <a:rPr lang="en-GB" altLang="ja-JP" dirty="0">
                <a:ea typeface="ＭＳ Ｐゴシック" charset="-128"/>
              </a:rPr>
              <a:t>Recurrent social and interpersonal problems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20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Defining Substance Abuse (Cont.)</a:t>
            </a:r>
          </a:p>
        </p:txBody>
      </p:sp>
      <p:sp>
        <p:nvSpPr>
          <p:cNvPr id="1529865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Dependence: a cluster of cognitive, behavioral, and physiological symptoms that indicate continued use of the substance despite significant substance-related problems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Pattern of repeated, self-administered use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Tolerance, withdrawal, and compulsive drug-taking behaviors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A craving or strong desire for the substance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Preoccupation with supply, money to purchase, and getting through time between periods of use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34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0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Sociocultural and Political Aspects of Substance Abuse</a:t>
            </a:r>
            <a:endParaRPr lang="en-US" sz="3600" dirty="0"/>
          </a:p>
        </p:txBody>
      </p:sp>
      <p:sp>
        <p:nvSpPr>
          <p:cNvPr id="1536008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Determined largely by economic, cultural, and political conditions of potential users </a:t>
            </a:r>
            <a:endParaRPr lang="en-US" dirty="0"/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Cultural conditions create ambiguity in clearly determining when a problem exists.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Competing value systems lead to cultural disintegration and a sense of powerlessness and hopelessness.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4582" name="Picture 4" descr="bd0649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257800"/>
            <a:ext cx="18097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273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Course of Substance-Related Problems </a:t>
            </a:r>
            <a:endParaRPr lang="en-US" sz="3600" dirty="0"/>
          </a:p>
        </p:txBody>
      </p:sp>
      <p:sp>
        <p:nvSpPr>
          <p:cNvPr id="153805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Path from initiation to dependency is multidimensional.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Person + substance + context/environment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Progression varies</a:t>
            </a:r>
            <a:r>
              <a:rPr lang="en-US" altLang="en-US" sz="2400" dirty="0"/>
              <a:t>—</a:t>
            </a:r>
            <a:r>
              <a:rPr lang="en-US" altLang="ja-JP" sz="2400" dirty="0">
                <a:ea typeface="ＭＳ Ｐゴシック" charset="-128"/>
              </a:rPr>
              <a:t>from initiation to continuation, transition to abuse, and finally, addiction and dependency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Critical point is transition from use to abuse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Addiction/dependency marked by changes in both behavior and cognition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Once addiction is established, withdrawal symptoms are strong motivators to continue use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70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05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Legal and Ethical Concerns</a:t>
            </a:r>
            <a:endParaRPr lang="en-US" dirty="0"/>
          </a:p>
        </p:txBody>
      </p:sp>
      <p:sp>
        <p:nvSpPr>
          <p:cNvPr id="1540106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U.S. policy based on prohibition and criminal sanctions against use and sale of illicit drugs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Criminal activities (violence and drug trafficking)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Drinking and driving, working while intoxicated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Impact on fetus (FAS)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Modes of intervention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Limit access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Media campaigns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Educational programs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National organizations that promote community education, research, and support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26630" name="Picture 4" descr="na0159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00400"/>
            <a:ext cx="181927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006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5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Prevention Strategies</a:t>
            </a:r>
          </a:p>
        </p:txBody>
      </p:sp>
      <p:sp>
        <p:nvSpPr>
          <p:cNvPr id="1542154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Primary prevention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Needs assessment to identify high-risk situations and potential problems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Decriminalization and legalization of drugs(?)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Community-based programs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Training of health professionals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Faith-based initiatives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Volunteer consumer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Organized sports programs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Employer programs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Often overshadowed by “War on Drugs”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7654" name="Picture 6" descr="PE015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7" y="3506788"/>
            <a:ext cx="2982913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466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Prevention Strategies (Cont.) </a:t>
            </a:r>
            <a:endParaRPr lang="en-US" sz="28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MS Mincho" pitchFamily="49" charset="-128"/>
              </a:rPr>
              <a:t>Secondary prevention</a:t>
            </a:r>
          </a:p>
          <a:p>
            <a:pPr lvl="1" eaLnBrk="1" hangingPunct="1">
              <a:defRPr/>
            </a:pPr>
            <a:r>
              <a:rPr lang="en-US" altLang="ja-JP" dirty="0">
                <a:ea typeface="MS Mincho" pitchFamily="49" charset="-128"/>
              </a:rPr>
              <a:t>Screening and finding resources </a:t>
            </a:r>
          </a:p>
          <a:p>
            <a:pPr lvl="2" eaLnBrk="1" hangingPunct="1">
              <a:defRPr/>
            </a:pPr>
            <a:r>
              <a:rPr lang="en-US" altLang="ja-JP" dirty="0">
                <a:ea typeface="MS Mincho" pitchFamily="49" charset="-128"/>
              </a:rPr>
              <a:t>CAGE: an alcoholism screening test</a:t>
            </a:r>
          </a:p>
          <a:p>
            <a:pPr lvl="2" eaLnBrk="1" hangingPunct="1">
              <a:defRPr/>
            </a:pPr>
            <a:r>
              <a:rPr lang="en-US" altLang="ja-JP" dirty="0">
                <a:ea typeface="MS Mincho" pitchFamily="49" charset="-128"/>
              </a:rPr>
              <a:t>Clinical Institute Withdrawal Assessment (CIWA)</a:t>
            </a:r>
          </a:p>
          <a:p>
            <a:pPr lvl="2" eaLnBrk="1" hangingPunct="1">
              <a:defRPr/>
            </a:pPr>
            <a:r>
              <a:rPr lang="en-US" altLang="ja-JP" dirty="0">
                <a:ea typeface="MS Mincho" pitchFamily="49" charset="-128"/>
              </a:rPr>
              <a:t>Use evidence-based programs</a:t>
            </a:r>
          </a:p>
          <a:p>
            <a:pPr lvl="1" eaLnBrk="1" hangingPunct="1">
              <a:defRPr/>
            </a:pPr>
            <a:r>
              <a:rPr lang="en-US" altLang="ja-JP" dirty="0">
                <a:ea typeface="MS Mincho" pitchFamily="49" charset="-128"/>
              </a:rPr>
              <a:t>Efforts should be specific to aggregates, rather than directed at the “general public” </a:t>
            </a:r>
          </a:p>
          <a:p>
            <a:pPr lvl="1" eaLnBrk="1" hangingPunct="1">
              <a:defRPr/>
            </a:pPr>
            <a:r>
              <a:rPr lang="en-US" altLang="ja-JP" dirty="0">
                <a:ea typeface="MS Mincho" pitchFamily="49" charset="-128"/>
              </a:rPr>
              <a:t>Incorporate culturally sensitive and appropriate interventions and strategies </a:t>
            </a:r>
          </a:p>
          <a:p>
            <a:pPr lvl="1" eaLnBrk="1" hangingPunct="1">
              <a:defRPr/>
            </a:pPr>
            <a:r>
              <a:rPr lang="en-US" altLang="ja-JP" dirty="0">
                <a:ea typeface="MS Mincho" pitchFamily="49" charset="-128"/>
              </a:rPr>
              <a:t>Work toward improving individuals’ general competencies, communication skills, and self-esteem 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11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Treatment </a:t>
            </a:r>
            <a:endParaRPr lang="en-US" dirty="0"/>
          </a:p>
        </p:txBody>
      </p:sp>
      <p:sp>
        <p:nvSpPr>
          <p:cNvPr id="1548296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562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For individuals, consider: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Cultural and educational background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Resources of the person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Attitudes of significant others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Degree of invasiveness of the effects of the substance use The existence of alternatives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Relapse prevention 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30726" name="Picture 6" descr="C:\Users\leakepen\AppData\Local\Microsoft\Windows\Temporary Internet Files\Content.IE5\0BUDECPG\MCj043600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10050"/>
            <a:ext cx="19240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73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/>
              <a:t>Social Consequences of Substance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Crimes while under the influence of drugs, alcohol, or both</a:t>
            </a:r>
          </a:p>
          <a:p>
            <a:r>
              <a:rPr lang="en-US" dirty="0"/>
              <a:t>Need for money to buy substances</a:t>
            </a:r>
          </a:p>
          <a:p>
            <a:r>
              <a:rPr lang="en-US" dirty="0"/>
              <a:t>Specific theft of drugs</a:t>
            </a:r>
          </a:p>
          <a:p>
            <a:r>
              <a:rPr lang="en-US" dirty="0"/>
              <a:t>Almost 75% of inmates report prior drug use</a:t>
            </a:r>
          </a:p>
          <a:p>
            <a:r>
              <a:rPr lang="en-US" dirty="0"/>
              <a:t>All aggregates in society are potentially affected by substance abuse problems regardless of age or economic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0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Treatment </a:t>
            </a:r>
            <a:r>
              <a:rPr lang="en-US" dirty="0"/>
              <a:t>(Cont.) </a:t>
            </a:r>
            <a:endParaRPr lang="en-US" sz="2800" dirty="0"/>
          </a:p>
        </p:txBody>
      </p:sp>
      <p:sp>
        <p:nvSpPr>
          <p:cNvPr id="155034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Inpatient and outpatient treatment programs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May or may not include detoxification component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Voluntary vs. compulsory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Pharmacologically based vs. drug free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Treatment approaches and models vary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Assessment process is of primary importance.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Therapeutic relationship based on trust is essential.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Physical examination is a valuable tool.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Nonjudgmental attitude minimizes defensiveness.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68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Treatment </a:t>
            </a:r>
            <a:r>
              <a:rPr lang="en-US" dirty="0"/>
              <a:t>(Cont.) </a:t>
            </a:r>
            <a:endParaRPr lang="en-US" sz="2800" dirty="0"/>
          </a:p>
        </p:txBody>
      </p:sp>
      <p:sp>
        <p:nvSpPr>
          <p:cNvPr id="155034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Programs usually include: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Group and individual therapy and counseling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Motivational interviewing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Family counseling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Socialization into 12-step mutual self-help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Integrate psychotherapy with pharmacotherapy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May include other strategies: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Hypnosis, occupational therapy, confrontation, assertiveness training, blood alcohol level discrimination training, behavior modification approaches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87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 Treatment </a:t>
            </a:r>
            <a:r>
              <a:rPr lang="en-US" dirty="0"/>
              <a:t>(Cont.) </a:t>
            </a:r>
          </a:p>
        </p:txBody>
      </p:sp>
      <p:sp>
        <p:nvSpPr>
          <p:cNvPr id="155239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Pharmacotherapies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Used in detoxification, stabilization, maintenance, as antagonists, and as treatment for coexisting disorders 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Mutual help groups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Operate through face-to-face supportive interaction focusing on a mutual goal; AA was first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Harm reduction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Elimination of the more harmful effects of substance use through behavior and policy modifications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49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MS Mincho" pitchFamily="49" charset="-128"/>
              </a:rPr>
              <a:t>Social Network Involvement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ja-JP" i="1" dirty="0">
                <a:ea typeface="MS Mincho" pitchFamily="49" charset="-128"/>
              </a:rPr>
              <a:t>Therapy that involves the family has proved to be most effective in aiding recovery.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Family and friends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Highly influential </a:t>
            </a:r>
            <a:r>
              <a:rPr lang="en-US" altLang="ja-JP" i="1" dirty="0">
                <a:ea typeface="MS Mincho" pitchFamily="49" charset="-128"/>
              </a:rPr>
              <a:t>or</a:t>
            </a:r>
            <a:r>
              <a:rPr lang="en-US" altLang="ja-JP" dirty="0">
                <a:ea typeface="MS Mincho" pitchFamily="49" charset="-128"/>
              </a:rPr>
              <a:t> aid and abet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Codependency and enabling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Effects on the family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Functional or dysfunctional families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Psychological and financial burdens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Professional enablers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Treatment of symptoms by medication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MS Mincho" pitchFamily="49" charset="-128"/>
              </a:rPr>
              <a:t>Reluctant to bring up this taboo subject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33798" name="Picture 4" descr="bs0120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36837"/>
            <a:ext cx="1846263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5318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Vulnerable Aggregates: Preadolescents and Adolescents </a:t>
            </a:r>
            <a:endParaRPr lang="en-US" sz="3600" dirty="0"/>
          </a:p>
        </p:txBody>
      </p:sp>
      <p:sp>
        <p:nvSpPr>
          <p:cNvPr id="1556488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Times of experimentation, searching, confusion, rebellion, poor self-image, alienation, and insecurity 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Use of legal substances (e.g., tobacco, alcohol) almost always precedes use of illegal drugs.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Poor school performance and drug use among peers are strongest predictors of subsequent drug involvement, followed by lack of strong family bond.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The younger the initiation, the greater the probability of prolonged and accelerated use. 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Feeling of powerlessness; selling drugs seen as a viable economic solution to poverty.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53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5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Vulnerable Aggregates: Preadolescents and Adolescents </a:t>
            </a:r>
            <a:r>
              <a:rPr lang="en-US" sz="3600" dirty="0"/>
              <a:t>(Cont.)</a:t>
            </a:r>
          </a:p>
        </p:txBody>
      </p:sp>
      <p:sp>
        <p:nvSpPr>
          <p:cNvPr id="1558536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Primary prevention focuses 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Advocating for these vulnerable children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Educating teachers on the vital importance of maintaining a validating, nonjudgmental attitude toward these students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Supporting strong families in the community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Improving knowledge through education and media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Early detection of predisposing factors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Providing structured clubs and organizations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Facilitating school success, career skills, family communication skills, and conflict resolution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741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Vulnerable Aggregates: Elderly </a:t>
            </a:r>
            <a:endParaRPr lang="en-US" dirty="0"/>
          </a:p>
        </p:txBody>
      </p:sp>
      <p:sp>
        <p:nvSpPr>
          <p:cNvPr id="1560584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Elderly experience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Diminished physiological tolerance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Increased use/misuse of medically </a:t>
            </a:r>
            <a:br>
              <a:rPr lang="en-US" altLang="ja-JP" dirty="0">
                <a:ea typeface="ＭＳ Ｐゴシック" charset="-128"/>
              </a:rPr>
            </a:br>
            <a:r>
              <a:rPr lang="en-US" altLang="ja-JP" dirty="0">
                <a:ea typeface="ＭＳ Ｐゴシック" charset="-128"/>
              </a:rPr>
              <a:t>prescribed drugs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Cultural and social isolation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Misuse of prescription drugs may be the most common form of drug abuse among the elderly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Use prescription medications approximately three times as frequently as general population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36870" name="Picture 4" descr="bd0653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057400"/>
            <a:ext cx="1358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191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63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Vulnerable Aggregates: Women</a:t>
            </a:r>
            <a:endParaRPr lang="en-US" dirty="0"/>
          </a:p>
        </p:txBody>
      </p:sp>
      <p:sp>
        <p:nvSpPr>
          <p:cNvPr id="1562632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Alcohol use and abuse affects women much differently than men. 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Women absorb and metabolize alcohol differently.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Body composition differences and production of less gastric alcohol </a:t>
            </a:r>
            <a:r>
              <a:rPr lang="en-US" altLang="ja-JP" dirty="0" err="1">
                <a:ea typeface="ＭＳ Ｐゴシック" charset="-128"/>
              </a:rPr>
              <a:t>dehydrogenase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Metabolize alcohol at a different rate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37894" name="Picture 5" descr="bd0663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05400"/>
            <a:ext cx="1276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7133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Vulnerable Aggregates: Women (Cont.)</a:t>
            </a:r>
            <a:endParaRPr lang="en-US" sz="3600" dirty="0"/>
          </a:p>
        </p:txBody>
      </p:sp>
      <p:sp>
        <p:nvSpPr>
          <p:cNvPr id="1608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Increased risk stems from economic, social, and cultural factors.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Marginalization of certain groups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History of child abuse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Physical and medical problems related to reproductive systems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Use during pregnancy has long-term developmental consequences for the newborn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38918" name="Picture 5" descr="bd0663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05400"/>
            <a:ext cx="1276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834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6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Vulnerable Aggregates: </a:t>
            </a:r>
            <a:r>
              <a:rPr lang="en-US" altLang="ja-JP" sz="3600" dirty="0" err="1">
                <a:ea typeface="ＭＳ Ｐゴシック" charset="-128"/>
              </a:rPr>
              <a:t>Ethnocultural</a:t>
            </a:r>
            <a:r>
              <a:rPr lang="en-US" altLang="ja-JP" sz="3600" dirty="0">
                <a:ea typeface="ＭＳ Ｐゴシック" charset="-128"/>
              </a:rPr>
              <a:t> Considerations </a:t>
            </a:r>
            <a:endParaRPr lang="en-US" sz="3600" dirty="0"/>
          </a:p>
        </p:txBody>
      </p:sp>
      <p:sp>
        <p:nvSpPr>
          <p:cNvPr id="1564680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African Americans, Hispanics, and Native Americans</a:t>
            </a:r>
            <a:r>
              <a:rPr lang="en-US" altLang="en-US" sz="2400" dirty="0"/>
              <a:t>—</a:t>
            </a:r>
            <a:r>
              <a:rPr lang="en-US" altLang="ja-JP" sz="2400" dirty="0">
                <a:ea typeface="ＭＳ Ｐゴシック" charset="-128"/>
              </a:rPr>
              <a:t>increased risk for substance abuse.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Economically disenfranchised groups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Discrimination and racism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Socioeconomic, political, and historical realities 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Myths and stereotypes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Social support</a:t>
            </a:r>
            <a:r>
              <a:rPr lang="en-US" altLang="en-US" sz="2000" dirty="0"/>
              <a:t>—</a:t>
            </a:r>
            <a:r>
              <a:rPr lang="en-US" altLang="ja-JP" sz="2000" dirty="0">
                <a:ea typeface="ＭＳ Ｐゴシック" charset="-128"/>
              </a:rPr>
              <a:t>positive effect on treatment/outcome</a:t>
            </a:r>
          </a:p>
          <a:p>
            <a:pPr lvl="1" eaLnBrk="1" hangingPunct="1">
              <a:defRPr/>
            </a:pPr>
            <a:r>
              <a:rPr lang="en-US" altLang="ja-JP" sz="2000" dirty="0">
                <a:ea typeface="ＭＳ Ｐゴシック" charset="-128"/>
              </a:rPr>
              <a:t>Environmental cues and conditioned reinforcement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Treatment poses special challenges.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Etiology of Substance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Numerous theories try to explain it</a:t>
            </a:r>
          </a:p>
          <a:p>
            <a:pPr lvl="1"/>
            <a:r>
              <a:rPr lang="en-US" dirty="0"/>
              <a:t>Combination of many factors</a:t>
            </a:r>
          </a:p>
          <a:p>
            <a:pPr lvl="1"/>
            <a:r>
              <a:rPr lang="en-US" dirty="0"/>
              <a:t>Genetics within families</a:t>
            </a:r>
          </a:p>
          <a:p>
            <a:pPr lvl="1"/>
            <a:r>
              <a:rPr lang="en-US" dirty="0"/>
              <a:t>Individual (impulsivity and ease of disinhibition)</a:t>
            </a:r>
          </a:p>
          <a:p>
            <a:pPr lvl="1"/>
            <a:r>
              <a:rPr lang="en-US" dirty="0"/>
              <a:t>Environmental factors</a:t>
            </a:r>
          </a:p>
          <a:p>
            <a:pPr lvl="1"/>
            <a:r>
              <a:rPr lang="en-US" dirty="0"/>
              <a:t>Medical models</a:t>
            </a:r>
          </a:p>
          <a:p>
            <a:pPr lvl="1"/>
            <a:r>
              <a:rPr lang="en-US" dirty="0"/>
              <a:t>Biopsychosocial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67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Vulnerable Aggregates: Other Aggregates </a:t>
            </a:r>
            <a:endParaRPr lang="en-US" sz="3600" dirty="0"/>
          </a:p>
        </p:txBody>
      </p:sp>
      <p:sp>
        <p:nvSpPr>
          <p:cNvPr id="15667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Substance abuse is most common psychopathological problem in the general population.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Dual-diagnosis individuals </a:t>
            </a:r>
          </a:p>
          <a:p>
            <a:pPr lvl="2" eaLnBrk="1" hangingPunct="1">
              <a:defRPr/>
            </a:pPr>
            <a:r>
              <a:rPr lang="en-US" altLang="ja-JP" dirty="0">
                <a:ea typeface="ＭＳ Ｐゴシック" charset="-128"/>
              </a:rPr>
              <a:t>Psychiatric disorder + substance abuse disorder </a:t>
            </a:r>
          </a:p>
          <a:p>
            <a:pPr lvl="1" eaLnBrk="1" hangingPunct="1">
              <a:defRPr/>
            </a:pPr>
            <a:r>
              <a:rPr lang="en-US" dirty="0"/>
              <a:t>Risk for multiple vulnerabilities in one individual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Impact of substance abuse on STDs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Substance abuse among health care professionals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949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Nursing Interventions in the Community</a:t>
            </a:r>
            <a:endParaRPr lang="en-US" sz="3600" dirty="0"/>
          </a:p>
        </p:txBody>
      </p:sp>
      <p:sp>
        <p:nvSpPr>
          <p:cNvPr id="15687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Understand own experiences and prejudices.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Routinely assess substance use patterns when performing client histories.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Be alert to environmental cues in the home that indicate substance abuse.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Increase the individual’s and family’s awareness of the problem.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Involve the social network in getting the client into treatment.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Develop a caring nursing relationship.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684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Other Traditional Nursing Roles and Interventions</a:t>
            </a:r>
            <a:endParaRPr lang="en-US" sz="3600" dirty="0"/>
          </a:p>
        </p:txBody>
      </p:sp>
      <p:sp>
        <p:nvSpPr>
          <p:cNvPr id="157082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Health teaching regarding addictive illness and addictive effects of different substances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Advocating that EBP treatment works in special populations through problem-solving courts (drug courts), specialized adolescent treatment, and other community case management programs.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Providing direct care for abuse- and dependence-related medical problems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Educating clients and families about problems related to substance abuse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Collaborating with other disciplines to ensure continuity of care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699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8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Other Traditional Nursing Roles and Interventions (Cont.) </a:t>
            </a:r>
            <a:endParaRPr lang="en-US" sz="2400" dirty="0"/>
          </a:p>
        </p:txBody>
      </p:sp>
      <p:sp>
        <p:nvSpPr>
          <p:cNvPr id="157287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Coordinating health care services for the client to prevent prescription drug abuse and avoid fragmentation of care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Providing consultation to nonmedical professionals and lay personnel</a:t>
            </a:r>
          </a:p>
          <a:p>
            <a:pPr eaLnBrk="1" hangingPunct="1">
              <a:defRPr/>
            </a:pPr>
            <a:r>
              <a:rPr lang="en-US" altLang="ja-JP" sz="2400" dirty="0">
                <a:ea typeface="ＭＳ Ｐゴシック" charset="-128"/>
              </a:rPr>
              <a:t>Facilitating care through appropriate referrals and follow-up</a:t>
            </a:r>
          </a:p>
          <a:p>
            <a:pPr eaLnBrk="1" hangingPunct="1">
              <a:defRPr/>
            </a:pPr>
            <a:r>
              <a:rPr lang="en-US" sz="2400" dirty="0">
                <a:ea typeface="ＭＳ Ｐゴシック" charset="-128"/>
              </a:rPr>
              <a:t>Knowing how to use community resources for working with substance abuse, mental health, and other issues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6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MS Mincho" pitchFamily="49" charset="-128"/>
              </a:rPr>
              <a:t>Historical Overview of Alcohol and Illicit Drug Use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MS Mincho" pitchFamily="49" charset="-128"/>
              </a:rPr>
              <a:t>Alcohol use has gained more social acceptance than other drug use.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eaLnBrk="1" hangingPunct="1">
              <a:defRPr/>
            </a:pPr>
            <a:r>
              <a:rPr lang="en-US" altLang="ja-JP" dirty="0">
                <a:ea typeface="MS Mincho" pitchFamily="49" charset="-128"/>
              </a:rPr>
              <a:t>Public attitudes and governmental policies have also influenced the history of illicit drug use.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126" name="Picture 8" descr="C:\Users\leakepen\AppData\Local\Microsoft\Windows\Temporary Internet Files\Content.IE5\0BUDECPG\MCj043218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2286000"/>
            <a:ext cx="18415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63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1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Historical Overview of Alcohol and Illicit Drug Use </a:t>
            </a:r>
            <a:r>
              <a:rPr lang="en-US" sz="3600" dirty="0"/>
              <a:t>(Cont.) </a:t>
            </a:r>
            <a:endParaRPr lang="en-US" sz="2400" dirty="0"/>
          </a:p>
        </p:txBody>
      </p:sp>
      <p:sp>
        <p:nvSpPr>
          <p:cNvPr id="150119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Consumption and laws affected by: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Alcohol-related deaths after lowered drinking 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Less tolerant national attitudes toward drinking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Increased societal and legal pressures and actions against drinking and driving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Increased health concerns among Americans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Knowledge of addictive properties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Counterculture acceptance of hallucinogens, cannabis, and heroin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The “War on Drugs”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Renewed interest in prevention/treatment efforts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7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/>
              <a:t>Laws Impacting Substance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2400" dirty="0"/>
              <a:t>Anti–Drug Abuse Acts of 1986 and 1988</a:t>
            </a:r>
          </a:p>
          <a:p>
            <a:pPr lvl="1"/>
            <a:r>
              <a:rPr lang="en-US" sz="2000" dirty="0"/>
              <a:t>Increased funding for treatment and rehabilitation</a:t>
            </a:r>
          </a:p>
          <a:p>
            <a:pPr lvl="1"/>
            <a:r>
              <a:rPr lang="en-US" sz="2000" dirty="0"/>
              <a:t>Created the Office of National Drug Control Policy (“drug czar”)</a:t>
            </a:r>
          </a:p>
          <a:p>
            <a:pPr lvl="1"/>
            <a:r>
              <a:rPr lang="en-US" sz="2000" dirty="0"/>
              <a:t>Worked on a public health approach to drug control</a:t>
            </a:r>
          </a:p>
          <a:p>
            <a:r>
              <a:rPr lang="en-US" sz="2400" dirty="0"/>
              <a:t>National Institute on Drug Abuse (NIDA)</a:t>
            </a:r>
          </a:p>
          <a:p>
            <a:pPr lvl="1"/>
            <a:r>
              <a:rPr lang="en-US" sz="2000" dirty="0"/>
              <a:t>Science on drug abuse and addiction</a:t>
            </a:r>
          </a:p>
          <a:p>
            <a:pPr lvl="2"/>
            <a:r>
              <a:rPr lang="en-US" sz="1800" dirty="0"/>
              <a:t>Prevention</a:t>
            </a:r>
          </a:p>
          <a:p>
            <a:pPr lvl="2"/>
            <a:r>
              <a:rPr lang="en-US" sz="1800" dirty="0"/>
              <a:t>Treatment</a:t>
            </a:r>
          </a:p>
          <a:p>
            <a:pPr lvl="2"/>
            <a:r>
              <a:rPr lang="en-US" sz="1800" dirty="0"/>
              <a:t>Decreasing the spread of HIV/AIDS</a:t>
            </a:r>
          </a:p>
          <a:p>
            <a:pPr lvl="2"/>
            <a:r>
              <a:rPr lang="en-US" sz="1800" dirty="0"/>
              <a:t>Other priority areas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6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/>
              <a:t>Laws Impacting Substance Abuse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Substance Abuse and Mental Health Services Administration (SAMHSA)</a:t>
            </a:r>
          </a:p>
          <a:p>
            <a:pPr lvl="1"/>
            <a:r>
              <a:rPr lang="en-US" dirty="0"/>
              <a:t>Builds and sustains programs, policies, information and data, contracts, and grants toward helping the nation act on the knowledge that promotes behavioral health treatment through all  levels of prevention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Prevalence, Incidence, and Trends</a:t>
            </a:r>
            <a:endParaRPr lang="en-US" sz="3600" dirty="0"/>
          </a:p>
        </p:txBody>
      </p:sp>
      <p:sp>
        <p:nvSpPr>
          <p:cNvPr id="15032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Alcohol use by persons aged 12 or older:</a:t>
            </a:r>
          </a:p>
          <a:p>
            <a:pPr lvl="1" eaLnBrk="1" hangingPunct="1">
              <a:defRPr/>
            </a:pPr>
            <a:r>
              <a:rPr lang="en-GB" dirty="0"/>
              <a:t>Slightly more than half (52.8%) drink alcohol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Binge drinking at least once in prior 30 days</a:t>
            </a:r>
            <a:r>
              <a:rPr lang="en-US" altLang="en-US" dirty="0"/>
              <a:t>— </a:t>
            </a:r>
            <a:r>
              <a:rPr lang="en-US" altLang="ja-JP" dirty="0">
                <a:ea typeface="ＭＳ Ｐゴシック" charset="-128"/>
              </a:rPr>
              <a:t>(22.6%)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Heavy drinking</a:t>
            </a:r>
            <a:r>
              <a:rPr lang="en-US" altLang="en-US" dirty="0"/>
              <a:t>—</a:t>
            </a:r>
            <a:r>
              <a:rPr lang="en-US" altLang="ja-JP" dirty="0">
                <a:ea typeface="ＭＳ Ｐゴシック" charset="-128"/>
              </a:rPr>
              <a:t>6.2%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Young adults ages 18-25 had highest prevalence of binge and heavy drinking</a:t>
            </a:r>
            <a:r>
              <a:rPr lang="en-US" altLang="en-US" dirty="0"/>
              <a:t>—</a:t>
            </a:r>
            <a:r>
              <a:rPr lang="en-US" altLang="ja-JP" dirty="0">
                <a:ea typeface="ＭＳ Ｐゴシック" charset="-128"/>
              </a:rPr>
              <a:t>39.8%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Drove under the influence of alcohol at least once in past year</a:t>
            </a:r>
            <a:r>
              <a:rPr lang="en-US" altLang="en-US" dirty="0"/>
              <a:t>—</a:t>
            </a:r>
            <a:r>
              <a:rPr lang="en-US" altLang="ja-JP" dirty="0">
                <a:ea typeface="ＭＳ Ｐゴシック" charset="-128"/>
              </a:rPr>
              <a:t>11.1%</a:t>
            </a:r>
          </a:p>
          <a:p>
            <a:pPr algn="r" eaLnBrk="1" hangingPunct="1"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>
                <a:ea typeface="ＭＳ Ｐゴシック" charset="-128"/>
              </a:rPr>
              <a:t>SAMHSA (</a:t>
            </a:r>
            <a:r>
              <a:rPr lang="en-GB" sz="1800" dirty="0"/>
              <a:t>2011)</a:t>
            </a:r>
            <a:endParaRPr lang="en-US" altLang="ja-JP" sz="1800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2115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</TotalTime>
  <Words>3444</Words>
  <Application>Microsoft Macintosh PowerPoint</Application>
  <PresentationFormat>Letter Paper (8.5x11 in)</PresentationFormat>
  <Paragraphs>375</Paragraphs>
  <Slides>43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Times New Roman</vt:lpstr>
      <vt:lpstr>Wingdings</vt:lpstr>
      <vt:lpstr>Wingdings 2</vt:lpstr>
      <vt:lpstr>Wingdings 3</vt:lpstr>
      <vt:lpstr>3_Office Theme</vt:lpstr>
      <vt:lpstr>Chapter 26</vt:lpstr>
      <vt:lpstr>PowerPoint Presentation</vt:lpstr>
      <vt:lpstr>Social Consequences of Substance Abuse</vt:lpstr>
      <vt:lpstr>Etiology of Substance Abuse</vt:lpstr>
      <vt:lpstr>Historical Overview of Alcohol and Illicit Drug Use </vt:lpstr>
      <vt:lpstr>Historical Overview of Alcohol and Illicit Drug Use (Cont.) </vt:lpstr>
      <vt:lpstr>Laws Impacting Substance Abuse</vt:lpstr>
      <vt:lpstr>Laws Impacting Substance Abuse (Cont.)</vt:lpstr>
      <vt:lpstr>Prevalence, Incidence, and Trends</vt:lpstr>
      <vt:lpstr>Prevalence, Incidence, and Trends (Cont.) </vt:lpstr>
      <vt:lpstr>Prevalence, Incidence, and Trends (Cont.)</vt:lpstr>
      <vt:lpstr>Prevalence, Incidence, and Trends (Cont.)</vt:lpstr>
      <vt:lpstr>Prevalence, Incidence, and Trends (Cont.)</vt:lpstr>
      <vt:lpstr>Trends in Substance Abuse</vt:lpstr>
      <vt:lpstr>Methamphetamine (MA)</vt:lpstr>
      <vt:lpstr>Methamphetamine (MA) (Cont.)</vt:lpstr>
      <vt:lpstr>Methamphetamine (MA) (Cont.)</vt:lpstr>
      <vt:lpstr>Steroids</vt:lpstr>
      <vt:lpstr>Inhalants </vt:lpstr>
      <vt:lpstr>Adolescent Substance Abuse</vt:lpstr>
      <vt:lpstr>Conceptualizations of Substance Abuse</vt:lpstr>
      <vt:lpstr>Defining Substance Abuse</vt:lpstr>
      <vt:lpstr>Defining Substance Abuse (Cont.)</vt:lpstr>
      <vt:lpstr>Sociocultural and Political Aspects of Substance Abuse</vt:lpstr>
      <vt:lpstr>Course of Substance-Related Problems </vt:lpstr>
      <vt:lpstr>Legal and Ethical Concerns</vt:lpstr>
      <vt:lpstr>Prevention Strategies</vt:lpstr>
      <vt:lpstr>Prevention Strategies (Cont.) </vt:lpstr>
      <vt:lpstr>Treatment </vt:lpstr>
      <vt:lpstr>Treatment (Cont.) </vt:lpstr>
      <vt:lpstr>Treatment (Cont.) </vt:lpstr>
      <vt:lpstr> Treatment (Cont.) </vt:lpstr>
      <vt:lpstr>Social Network Involvement </vt:lpstr>
      <vt:lpstr>Vulnerable Aggregates: Preadolescents and Adolescents </vt:lpstr>
      <vt:lpstr>Vulnerable Aggregates: Preadolescents and Adolescents (Cont.)</vt:lpstr>
      <vt:lpstr>Vulnerable Aggregates: Elderly </vt:lpstr>
      <vt:lpstr>Vulnerable Aggregates: Women</vt:lpstr>
      <vt:lpstr>Vulnerable Aggregates: Women (Cont.)</vt:lpstr>
      <vt:lpstr>Vulnerable Aggregates: Ethnocultural Considerations </vt:lpstr>
      <vt:lpstr>Vulnerable Aggregates: Other Aggregates </vt:lpstr>
      <vt:lpstr>Nursing Interventions in the Community</vt:lpstr>
      <vt:lpstr>Other Traditional Nursing Roles and Interventions</vt:lpstr>
      <vt:lpstr>Other Traditional Nursing Roles and Interventions (Cont.)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Karen Echenique</cp:lastModifiedBy>
  <cp:revision>335</cp:revision>
  <cp:lastPrinted>2000-11-30T21:12:40Z</cp:lastPrinted>
  <dcterms:created xsi:type="dcterms:W3CDTF">2000-10-10T03:44:32Z</dcterms:created>
  <dcterms:modified xsi:type="dcterms:W3CDTF">2019-10-07T18:44:15Z</dcterms:modified>
</cp:coreProperties>
</file>