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1704638" cy="658336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0" autoAdjust="0"/>
    <p:restoredTop sz="89462" autoAdjust="0"/>
  </p:normalViewPr>
  <p:slideViewPr>
    <p:cSldViewPr>
      <p:cViewPr>
        <p:scale>
          <a:sx n="85" d="100"/>
          <a:sy n="85" d="100"/>
        </p:scale>
        <p:origin x="-486" y="234"/>
      </p:cViewPr>
      <p:guideLst>
        <p:guide orient="horz" pos="2073"/>
        <p:guide pos="36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41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32EC2B-AD8F-4FC3-A271-2D894E0CE6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5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8CC6D-13DA-401B-9507-34AF7F53B02A}" type="slidenum">
              <a:rPr lang="en-US"/>
              <a:pPr/>
              <a:t>1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163" y="2044438"/>
            <a:ext cx="9950313" cy="1411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6153" y="3730756"/>
            <a:ext cx="8192332" cy="168220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BA0FA-0F20-4E3D-86EA-931C4FD22B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3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1C789-3285-43F2-9AAD-48CD67E1F2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40354" y="585890"/>
            <a:ext cx="2487122" cy="52661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162" y="585890"/>
            <a:ext cx="7287759" cy="5266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AAD86-7F1D-4B3B-8234-75F544B49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2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75" y="4230203"/>
            <a:ext cx="9948485" cy="13076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675" y="2790863"/>
            <a:ext cx="9948485" cy="143933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657D1-2D07-4C72-8E85-C084133E6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163" y="1901739"/>
            <a:ext cx="4886526" cy="395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22" y="1901739"/>
            <a:ext cx="4888354" cy="395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03AE-D4CA-48E8-87C7-6E95054E7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75" y="263444"/>
            <a:ext cx="10535088" cy="10976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776" y="1473642"/>
            <a:ext cx="5171604" cy="614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76" y="2088345"/>
            <a:ext cx="5171604" cy="3792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6432" y="1473642"/>
            <a:ext cx="5173432" cy="614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6432" y="2088345"/>
            <a:ext cx="5173432" cy="3792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97F75-5D34-43AB-BEF5-4BBFDB735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A2469-D360-4B09-85D8-159B86632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8D57-97C5-4EE9-AF8B-DC212F61E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5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75" y="262073"/>
            <a:ext cx="3850379" cy="1115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865" y="262073"/>
            <a:ext cx="6543998" cy="56187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775" y="1377594"/>
            <a:ext cx="3850379" cy="4503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4ACD-7D14-470C-9C9E-4E707D449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2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415" y="4608903"/>
            <a:ext cx="7022782" cy="5433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3415" y="588634"/>
            <a:ext cx="7022782" cy="3950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3415" y="5152257"/>
            <a:ext cx="7022782" cy="7724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54FF-28AD-4A08-AB95-BDD8DE2F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0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7163" y="585890"/>
            <a:ext cx="9950313" cy="109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7163" y="1901739"/>
            <a:ext cx="9950313" cy="395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7163" y="5997475"/>
            <a:ext cx="2439609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98399" y="5997475"/>
            <a:ext cx="3707840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7867" y="5997475"/>
            <a:ext cx="2439609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C7BB18AA-E869-4FAA-A508-7AC75F5B61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9pPr>
    </p:titleStyle>
    <p:bodyStyle>
      <a:lvl1pPr marL="381000" indent="-381000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59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68413" indent="-254000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76413" indent="-2540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828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400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1972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544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116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877163" y="5532330"/>
            <a:ext cx="9950313" cy="5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471" tIns="50735" rIns="101471" bIns="50735" anchor="ctr"/>
          <a:lstStyle/>
          <a:p>
            <a:pPr algn="ctr" defTabSz="1014413" eaLnBrk="1" hangingPunct="1"/>
            <a:endParaRPr lang="en-US" sz="49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719" y="1615281"/>
            <a:ext cx="9950313" cy="1096312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18319" y="3048325"/>
            <a:ext cx="10876815" cy="109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ctr" anchorCtr="0" compatLnSpc="1">
            <a:prstTxWarp prst="textNoShape">
              <a:avLst/>
            </a:prstTxWarp>
          </a:bodyPr>
          <a:lstStyle>
            <a:lvl1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2pPr>
            <a:lvl3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3pPr>
            <a:lvl4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4pPr>
            <a:lvl5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pPr eaLnBrk="1" hangingPunct="1"/>
            <a:r>
              <a:rPr lang="en-US" sz="3600" kern="0" dirty="0" smtClean="0"/>
              <a:t>Finding Lost Files</a:t>
            </a:r>
            <a:endParaRPr lang="en-US" sz="3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Files Never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Deleting a file doesn’t erase data</a:t>
            </a:r>
            <a:endParaRPr lang="en-US" dirty="0"/>
          </a:p>
          <a:p>
            <a:r>
              <a:rPr lang="en-US" dirty="0" smtClean="0"/>
              <a:t>Even a wiped file may leave behind artifacts</a:t>
            </a:r>
          </a:p>
          <a:p>
            <a:r>
              <a:rPr lang="en-US" dirty="0" smtClean="0"/>
              <a:t>Remnants of old files may remain in slack space or unallocated space</a:t>
            </a:r>
          </a:p>
          <a:p>
            <a:r>
              <a:rPr lang="en-US" dirty="0" smtClean="0"/>
              <a:t>Temporary files may still exist or be recoverable</a:t>
            </a:r>
          </a:p>
          <a:p>
            <a:r>
              <a:rPr lang="en-US" dirty="0" smtClean="0"/>
              <a:t>Some files aren’t deleted, but rather intentionally hidden</a:t>
            </a:r>
          </a:p>
        </p:txBody>
      </p:sp>
    </p:spTree>
    <p:extLst>
      <p:ext uri="{BB962C8B-B14F-4D97-AF65-F5344CB8AC3E}">
        <p14:creationId xmlns:p14="http://schemas.microsoft.com/office/powerpoint/2010/main" val="6020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File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Deleting a file sends it to the “Trash” or “Recycle Bin”</a:t>
            </a:r>
          </a:p>
          <a:p>
            <a:pPr lvl="1"/>
            <a:r>
              <a:rPr lang="en-US" dirty="0" smtClean="0"/>
              <a:t>File is simply renamed and moved to a hidden folder</a:t>
            </a:r>
          </a:p>
          <a:p>
            <a:r>
              <a:rPr lang="en-US" dirty="0" smtClean="0"/>
              <a:t>Deleting the file from Recycle marks the space used by the file as available (but does not erase data)</a:t>
            </a:r>
          </a:p>
          <a:p>
            <a:r>
              <a:rPr lang="en-US" dirty="0" smtClean="0"/>
              <a:t>Using a WIPE utility overwrites the data on the medium with random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7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Slack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disks are divided into clusters of 4 to 32KB</a:t>
            </a:r>
          </a:p>
          <a:p>
            <a:r>
              <a:rPr lang="en-US" dirty="0" smtClean="0"/>
              <a:t>If a file does not fill a cluster, the remainder of the cluster is not overwritten, nor is it available</a:t>
            </a:r>
          </a:p>
          <a:p>
            <a:r>
              <a:rPr lang="en-US" dirty="0" smtClean="0"/>
              <a:t>Slack space also exists between partitions on a physical </a:t>
            </a:r>
            <a:r>
              <a:rPr lang="en-US" dirty="0" smtClean="0"/>
              <a:t>disk</a:t>
            </a:r>
            <a:endParaRPr lang="en-US" dirty="0" smtClean="0"/>
          </a:p>
          <a:p>
            <a:r>
              <a:rPr lang="en-US" dirty="0" smtClean="0"/>
              <a:t>Utilities such as Slacker can harness all this space into a usable 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1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Unallocated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When a disk is formatted, each cluster is identified and mapped</a:t>
            </a:r>
          </a:p>
          <a:p>
            <a:r>
              <a:rPr lang="en-US" sz="3000" dirty="0" smtClean="0"/>
              <a:t>When a file is created or copied to the system, the file system marks the clusters it occupies as “allocated”</a:t>
            </a:r>
          </a:p>
          <a:p>
            <a:r>
              <a:rPr lang="en-US" sz="3000" dirty="0" smtClean="0"/>
              <a:t>When a file is removed from Recycle, the clusters aren’t erased, but merely marked as “unallocated</a:t>
            </a:r>
            <a:r>
              <a:rPr lang="en-US" sz="3000" dirty="0" smtClean="0"/>
              <a:t>”</a:t>
            </a:r>
            <a:endParaRPr lang="en-US" sz="3000" dirty="0" smtClean="0"/>
          </a:p>
          <a:p>
            <a:r>
              <a:rPr lang="en-US" sz="3000" dirty="0" smtClean="0"/>
              <a:t>Unallocated space can hold a lot of data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677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Deleted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Specialized utilities read the file system metadata and </a:t>
            </a:r>
            <a:r>
              <a:rPr lang="en-US" sz="3000" dirty="0" smtClean="0"/>
              <a:t>identify </a:t>
            </a:r>
            <a:r>
              <a:rPr lang="en-US" sz="3000" dirty="0" smtClean="0"/>
              <a:t>clusters where files once lived</a:t>
            </a:r>
          </a:p>
          <a:p>
            <a:r>
              <a:rPr lang="en-US" sz="3000" dirty="0" smtClean="0"/>
              <a:t>If the space has not been overwritten, the files can be recovered intact</a:t>
            </a:r>
          </a:p>
          <a:p>
            <a:pPr lvl="1"/>
            <a:r>
              <a:rPr lang="en-US" sz="2600" dirty="0" smtClean="0"/>
              <a:t>Mark space as allocated</a:t>
            </a:r>
          </a:p>
          <a:p>
            <a:pPr lvl="1"/>
            <a:r>
              <a:rPr lang="en-US" sz="2600" dirty="0" smtClean="0"/>
              <a:t>Give the file a new name</a:t>
            </a:r>
          </a:p>
          <a:p>
            <a:r>
              <a:rPr lang="en-US" sz="3000" dirty="0" smtClean="0"/>
              <a:t>Disk editing utilities allow the residual data from partially overwritten files to be copied to a new </a:t>
            </a:r>
            <a:r>
              <a:rPr lang="en-US" sz="3000" dirty="0" smtClean="0"/>
              <a:t>file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8266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in unallocated space can be retrieved by “data </a:t>
            </a:r>
            <a:r>
              <a:rPr lang="en-US" dirty="0" smtClean="0"/>
              <a:t>carving”</a:t>
            </a:r>
            <a:endParaRPr lang="en-US" dirty="0" smtClean="0"/>
          </a:p>
          <a:p>
            <a:r>
              <a:rPr lang="en-US" dirty="0" smtClean="0"/>
              <a:t>All bits stored on the medium beginning with a file header and going through to an end of file marker are copied to a new </a:t>
            </a:r>
            <a:r>
              <a:rPr lang="en-US" dirty="0" smtClean="0"/>
              <a:t>file</a:t>
            </a:r>
            <a:endParaRPr lang="en-US" dirty="0" smtClean="0"/>
          </a:p>
          <a:p>
            <a:r>
              <a:rPr lang="en-US" dirty="0" smtClean="0"/>
              <a:t>Few utilities can salvage files stored on noncontiguous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7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Carving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Carver</a:t>
            </a:r>
          </a:p>
          <a:p>
            <a:r>
              <a:rPr lang="en-US" dirty="0" smtClean="0"/>
              <a:t>Foremost</a:t>
            </a:r>
          </a:p>
          <a:p>
            <a:r>
              <a:rPr lang="en-US" smtClean="0"/>
              <a:t>Scalpel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591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_Archaelogy-CH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Digital_Archaelogy-CH1</Template>
  <TotalTime>881</TotalTime>
  <Words>358</Words>
  <Application>Microsoft Office PowerPoint</Application>
  <PresentationFormat>Custom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Digital_Archaelogy-CH1</vt:lpstr>
      <vt:lpstr>Chapter 8</vt:lpstr>
      <vt:lpstr>Old Files Never Die</vt:lpstr>
      <vt:lpstr>OS File Recovery</vt:lpstr>
      <vt:lpstr>What is Slack Space?</vt:lpstr>
      <vt:lpstr>What is Unallocated Space?</vt:lpstr>
      <vt:lpstr>Recovering Deleted Files</vt:lpstr>
      <vt:lpstr>Data Carving</vt:lpstr>
      <vt:lpstr>Data Carving Tools</vt:lpstr>
    </vt:vector>
  </TitlesOfParts>
  <Company>People's United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Graves, Michael</dc:creator>
  <cp:lastModifiedBy>Thurston, Michael</cp:lastModifiedBy>
  <cp:revision>38</cp:revision>
  <dcterms:created xsi:type="dcterms:W3CDTF">2013-06-28T17:01:34Z</dcterms:created>
  <dcterms:modified xsi:type="dcterms:W3CDTF">2013-08-28T05:30:51Z</dcterms:modified>
</cp:coreProperties>
</file>