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81" r:id="rId2"/>
    <p:sldId id="259" r:id="rId3"/>
    <p:sldId id="260" r:id="rId4"/>
    <p:sldId id="257" r:id="rId5"/>
    <p:sldId id="258" r:id="rId6"/>
    <p:sldId id="261" r:id="rId7"/>
    <p:sldId id="282" r:id="rId8"/>
    <p:sldId id="284" r:id="rId9"/>
    <p:sldId id="285" r:id="rId10"/>
    <p:sldId id="286" r:id="rId11"/>
    <p:sldId id="287" r:id="rId12"/>
    <p:sldId id="264" r:id="rId13"/>
    <p:sldId id="269" r:id="rId14"/>
    <p:sldId id="263" r:id="rId15"/>
    <p:sldId id="266" r:id="rId16"/>
    <p:sldId id="26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68" r:id="rId25"/>
    <p:sldId id="279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74" autoAdjust="0"/>
  </p:normalViewPr>
  <p:slideViewPr>
    <p:cSldViewPr snapToGrid="0" snapToObjects="1">
      <p:cViewPr varScale="1">
        <p:scale>
          <a:sx n="124" d="100"/>
          <a:sy n="124" d="100"/>
        </p:scale>
        <p:origin x="18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F9BA-D675-864A-807E-310FBE305728}" type="datetimeFigureOut">
              <a:rPr lang="en-US" smtClean="0"/>
              <a:t>8/2/18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4297E-A551-ED4A-8222-8D37CBD8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05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A51C1-CDD6-ED4F-A1F7-05C01A31D25F}" type="datetimeFigureOut">
              <a:rPr lang="en-US" smtClean="0"/>
              <a:t>8/2/18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264FE-4DF2-F94E-89CB-7673B572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4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www.healthypeople.gov/2020/topicsobjectives2020/default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Introduce your county.  Include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map.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49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this is example of slide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7BC92-9F4F-C846-B884-B2829BBDA1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6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 synthesize the overweight/obesity data: How does your populations compare to Healthy People 2020 target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goals?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20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 convenient school to conduct a windshield walkability survey.  Introduce the school (grades, # children attending) and a picture (no faces for privacy reasons).   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29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complete the walkability survey and score it (see survey link here: __________***). 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headings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 the 5 questions  for the slides.  Take photos of each of the five (5) walkability categories that illustrates your ‘yes’ or ‘no’ response.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3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 and discussion slides: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 After each of the 5 category photos,  describe the ‘Score &amp; discussion’ slide thoroughly.  i.e., describe the category scores/answers as seen in the picture.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2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headings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 the 5 questions  for the slides.  Take photos of each of the five (5) walkability categories that illustrates your ‘yes’ or ‘no’ response.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86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 and discussion slides: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 After each of the 5 category photos,  describe the ‘Score &amp; discussion’ slide thoroughly.  i.e., describe the category scores/answers as seen in the picture.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18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headings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 the 5 questions  for the slides.  Take photos of each of the five (5) walkability categories that illustrates your ‘yes’ or ‘no’ response.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6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 and discussion slides: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 After each of the 5 category photos,  describe the ‘Score &amp; discussion’ slide thoroughly.  i.e., describe the category scores/answers as seen in the picture.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47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headings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 the 5 questions  for the slides.  Take photos of each of the five (5) walkability categories that illustrates your ‘yes’ or ‘no’ response.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3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Two (2) positive health indicators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(i.e. county has less smoking, or, fewer premature deaths than state and national average. ) If your county has not positive health indicates, state this.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60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 and discussion slides: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 After each of the 5 category photos,  describe the ‘Score &amp; discussion’ slide thoroughly.  i.e., describe the category scores/answers as seen in the picture.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57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headings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 the 5 questions  for the slides.  Take photos of each of the five (5) walkability categories that illustrates your ‘yes’ or ‘no’ response.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94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 and discussion slides: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 After each of the 5 category photos,  describe the ‘Score &amp; discussion’ slide thoroughly.  i.e., describe the category scores/answers as seen in the picture.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181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 Final walkability score  &amp; conclusion: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up your category ratings (see survey) and describe how your school ‘stacked up.’  As a Public Health nurse, what is your conclusion about children’s safety if walking around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school’s environment?   How strongly would you recommend this walking environment as a good physical activity opportunity when going to and leaving from school?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010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 of a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 PH Intervention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you recommend as the next step to promote walking opportunities for the students.  Name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specific intervention, what you plan to do, who is the target audience, and what level the intervention 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198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 all references used for this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  Use APA format order (authors, date, title, etc.).  The hanging indentations do not set in some PPT editions.  No penalty if margins do not set in APA hanging indentations.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4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 3 &amp; 4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 four (4)  of your community’s most troubling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indicators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are worse that the state and US (i.e., see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table to use).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40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 3 &amp; 4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 four (4)  of your community’s most troubling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indicators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are worse that the state and US (i.e., see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table to use). 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a description (2-3 sentence, in-depth paragraph) of each (4) indicators (link on ‘blue’ indicators in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County Health Rankings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table that will take you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descriptions for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each.)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definitions of each (negative) health indicator (found on county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healthranksing.org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website).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6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Analysis of Most Urgent Indicator:  </a:t>
            </a:r>
            <a:r>
              <a:rPr lang="en-US" dirty="0" smtClean="0"/>
              <a:t>From these four(4)</a:t>
            </a:r>
            <a:r>
              <a:rPr lang="en-US" baseline="0" dirty="0" smtClean="0"/>
              <a:t> health</a:t>
            </a:r>
            <a:r>
              <a:rPr lang="en-US" dirty="0" smtClean="0"/>
              <a:t> indicators you selected as a problem for your community, </a:t>
            </a:r>
          </a:p>
          <a:p>
            <a:r>
              <a:rPr lang="en-US" dirty="0" smtClean="0"/>
              <a:t>choose the </a:t>
            </a:r>
            <a:r>
              <a:rPr lang="en-US" u="sng" dirty="0" smtClean="0">
                <a:effectLst/>
              </a:rPr>
              <a:t>one</a:t>
            </a:r>
            <a:r>
              <a:rPr lang="en-US" dirty="0" smtClean="0"/>
              <a:t> most urgent indicator that you will recommend to your community to address.   Explain why, of the 4</a:t>
            </a:r>
            <a:r>
              <a:rPr lang="en-US" baseline="0" dirty="0" smtClean="0"/>
              <a:t> problem health </a:t>
            </a:r>
            <a:r>
              <a:rPr lang="en-US" dirty="0" smtClean="0"/>
              <a:t>indicators you report, you believe this one is the most urgent. 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Healthy People 2020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 (one) does this  problem health indicator address?  Briefly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define the goal.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here for HP 2020 goals and  objectives: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http://www.healthypeople.gov/2020/topicsobjectives2020/default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87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7: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Obesity rates slide:  Identify your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(a) adult, (b) adolescent, and (c) preschooler (2-5 y/o) obese percentages.   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HP 2020 target goal and fill in the column)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this is example of slide 7.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4FE-4DF2-F94E-89CB-7673B572D6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2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this is example of slide 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7BC92-9F4F-C846-B884-B2829BBDA1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97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this is example of slide</a:t>
            </a:r>
            <a:r>
              <a:rPr lang="en-US" baseline="0" dirty="0" smtClean="0"/>
              <a:t> 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7BC92-9F4F-C846-B884-B2829BBDA1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E0E-6411-5346-A2AF-E20FEDE7597C}" type="datetime1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BF01-6BA8-5041-800C-A418952C8159}" type="datetime1">
              <a:rPr lang="en-US" smtClean="0"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0FB2-AA75-5743-B91D-F64EEA230345}" type="datetime1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FBA2-97E4-404B-BEF5-86BDAA64A649}" type="datetime1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D376-BA4A-F642-A753-09F2BA18A680}" type="datetime1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D3CF-B90C-7C45-8B56-3E80EA4A7E9C}" type="datetime1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492F-FFD7-F144-8017-2B2C7233C7DC}" type="datetime1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5ADF-1E43-EC4F-B1A1-8DF3B69312C4}" type="datetime1">
              <a:rPr lang="en-US" smtClean="0"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CA64-9E40-B84A-8894-A68DD076692C}" type="datetime1">
              <a:rPr lang="en-US" smtClean="0"/>
              <a:t>8/2/18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83BD-983C-6148-A785-85116AF8F657}" type="datetime1">
              <a:rPr lang="en-US" smtClean="0"/>
              <a:t>8/2/18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334B-A147-6A4D-8131-FCC75B9C6A6A}" type="datetime1">
              <a:rPr lang="en-US" smtClean="0"/>
              <a:t>8/2/18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878E-43C0-E346-B12C-C804D8260DA7}" type="datetime1">
              <a:rPr lang="en-US" smtClean="0"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8B88A7-9361-0F4E-ADBC-B9B315EAA54D}" type="datetime1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99FE10F-4E36-CD41-9860-0C19BB22B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17333" y="2596444"/>
            <a:ext cx="3097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Your Name</a:t>
            </a:r>
          </a:p>
          <a:p>
            <a:r>
              <a:rPr lang="en-US" sz="2800" dirty="0" smtClean="0"/>
              <a:t>County, State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8428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918797"/>
            <a:ext cx="5797296" cy="1090246"/>
          </a:xfrm>
        </p:spPr>
        <p:txBody>
          <a:bodyPr/>
          <a:lstStyle/>
          <a:p>
            <a:r>
              <a:rPr lang="en-US" dirty="0" smtClean="0"/>
              <a:t>High-schoolers (Adolescents) obesity trend over time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47" y="2272812"/>
            <a:ext cx="5521568" cy="3556131"/>
          </a:xfrm>
        </p:spPr>
      </p:pic>
    </p:spTree>
    <p:extLst>
      <p:ext uri="{BB962C8B-B14F-4D97-AF65-F5344CB8AC3E}">
        <p14:creationId xmlns:p14="http://schemas.microsoft.com/office/powerpoint/2010/main" val="147658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WV  adult obesity trend over time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385" y="2581679"/>
            <a:ext cx="5322435" cy="3630086"/>
          </a:xfrm>
        </p:spPr>
      </p:pic>
    </p:spTree>
    <p:extLst>
      <p:ext uri="{BB962C8B-B14F-4D97-AF65-F5344CB8AC3E}">
        <p14:creationId xmlns:p14="http://schemas.microsoft.com/office/powerpoint/2010/main" val="155617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21" y="107576"/>
            <a:ext cx="7928329" cy="964868"/>
          </a:xfrm>
        </p:spPr>
        <p:txBody>
          <a:bodyPr/>
          <a:lstStyle/>
          <a:p>
            <a:r>
              <a:rPr lang="en-US" sz="3600" dirty="0" smtClean="0"/>
              <a:t>Discussion of HP 2020 &amp; </a:t>
            </a:r>
            <a:br>
              <a:rPr lang="en-US" sz="3600" dirty="0" smtClean="0"/>
            </a:br>
            <a:r>
              <a:rPr lang="en-US" sz="3600" dirty="0" smtClean="0"/>
              <a:t>at-risk data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25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Windshield &amp; walkability survey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80432" y="2172244"/>
            <a:ext cx="6887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Introduce school, grade levels, number of children attending,  </a:t>
            </a:r>
          </a:p>
          <a:p>
            <a:r>
              <a:rPr lang="en-US" dirty="0" smtClean="0"/>
              <a:t>Include photo  (no faces, for privacy)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4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4558"/>
          </a:xfrm>
        </p:spPr>
        <p:txBody>
          <a:bodyPr/>
          <a:lstStyle/>
          <a:p>
            <a:r>
              <a:rPr lang="en-US" sz="3600" dirty="0" smtClean="0"/>
              <a:t>Did you have room to walk?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70951" y="2160374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(i.e. take photos (no faces) of streets, sidewalks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5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___Score &amp; discussion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5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easy to </a:t>
            </a:r>
            <a:br>
              <a:rPr lang="en-US" dirty="0" smtClean="0"/>
            </a:br>
            <a:r>
              <a:rPr lang="en-US" dirty="0" smtClean="0"/>
              <a:t>cross the street?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76297" y="2457129"/>
            <a:ext cx="2080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(photos) no 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0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&amp;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27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drivers behave well?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62286" y="3277810"/>
            <a:ext cx="98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(photo)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69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&amp; discussion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9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9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easy to follow safety rules?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47810" y="3556000"/>
            <a:ext cx="98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(photo)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9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&amp; </a:t>
            </a:r>
            <a:r>
              <a:rPr lang="en-US" dirty="0"/>
              <a:t>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31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the walk pleasant?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38952" y="3168952"/>
            <a:ext cx="98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(photo)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77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&amp; </a:t>
            </a:r>
            <a:r>
              <a:rPr lang="en-US" dirty="0"/>
              <a:t>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8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2722710"/>
          </a:xfrm>
        </p:spPr>
        <p:txBody>
          <a:bodyPr/>
          <a:lstStyle/>
          <a:p>
            <a:r>
              <a:rPr lang="en-US" dirty="0" smtClean="0"/>
              <a:t>How does your neighborhood stack up?</a:t>
            </a:r>
            <a:br>
              <a:rPr lang="en-US" dirty="0" smtClean="0"/>
            </a:br>
            <a:r>
              <a:rPr lang="en-US" dirty="0" smtClean="0"/>
              <a:t>____final score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2779" y="2939142"/>
            <a:ext cx="927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(Discuss how </a:t>
            </a:r>
            <a:r>
              <a:rPr lang="en-US" dirty="0" smtClean="0"/>
              <a:t>safely can students walk to and from </a:t>
            </a:r>
            <a:r>
              <a:rPr lang="en-US" dirty="0" smtClean="0"/>
              <a:t>school.)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07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001" y="302785"/>
            <a:ext cx="8042276" cy="1336956"/>
          </a:xfrm>
        </p:spPr>
        <p:txBody>
          <a:bodyPr/>
          <a:lstStyle/>
          <a:p>
            <a:r>
              <a:rPr lang="en-US" dirty="0" smtClean="0"/>
              <a:t>MN PH Intervention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6881" y="1931542"/>
            <a:ext cx="398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(Write your SMART objective/plan)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63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4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82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(2) Positive health indicators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01067" y="2506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4998"/>
              </p:ext>
            </p:extLst>
          </p:nvPr>
        </p:nvGraphicFramePr>
        <p:xfrm>
          <a:off x="653815" y="1028040"/>
          <a:ext cx="7405303" cy="396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313"/>
                <a:gridCol w="1748436"/>
                <a:gridCol w="1416314"/>
                <a:gridCol w="2104240"/>
              </a:tblGrid>
              <a:tr h="1099716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Indicators (HI)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Your) County, (State) Indicator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state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“Top” US performer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59523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Diabetic monitoring (NOTE:  </a:t>
                      </a:r>
                      <a:r>
                        <a:rPr lang="en-US" sz="1400" i="1" baseline="0" dirty="0" smtClean="0"/>
                        <a:t>these are only examples from Turner Co, </a:t>
                      </a:r>
                      <a:r>
                        <a:rPr lang="en-US" sz="1400" i="1" baseline="0" dirty="0" err="1" smtClean="0"/>
                        <a:t>Ga</a:t>
                      </a:r>
                      <a:r>
                        <a:rPr lang="en-US" sz="1400" i="1" baseline="0" dirty="0" smtClean="0"/>
                        <a:t>, choose the best ones for your county)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</a:p>
                    <a:p>
                      <a:pPr algn="ctr"/>
                      <a:r>
                        <a:rPr lang="en-US" dirty="0" smtClean="0"/>
                        <a:t>    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1099716">
                <a:tc>
                  <a:txBody>
                    <a:bodyPr/>
                    <a:lstStyle/>
                    <a:p>
                      <a:r>
                        <a:rPr lang="en-US" dirty="0" smtClean="0"/>
                        <a:t>Mammography</a:t>
                      </a:r>
                      <a:r>
                        <a:rPr lang="en-US" baseline="0" dirty="0" smtClean="0"/>
                        <a:t> screening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3816" y="5243706"/>
            <a:ext cx="63468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Diabetic monitoring is defined as </a:t>
            </a:r>
            <a:r>
              <a:rPr lang="en-US" sz="1200" dirty="0"/>
              <a:t>Percentage of diabetic Medicare enrollees ages 65-75 that receive HbA1c monitoring.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Mammography screening is defined as: </a:t>
            </a:r>
            <a:r>
              <a:rPr lang="en-US" sz="1200" dirty="0"/>
              <a:t>Percentage of diabetic Medicare enrollees ages 65-75 that receive HbA1c monitoring.</a:t>
            </a:r>
          </a:p>
          <a:p>
            <a:endParaRPr lang="en-US" sz="1200" dirty="0" smtClean="0"/>
          </a:p>
          <a:p>
            <a:r>
              <a:rPr lang="en-US" sz="1200" dirty="0" smtClean="0"/>
              <a:t>(</a:t>
            </a:r>
            <a:r>
              <a:rPr lang="en-US" sz="1200" dirty="0" err="1" smtClean="0"/>
              <a:t>Countyhealth</a:t>
            </a:r>
            <a:r>
              <a:rPr lang="en-US" sz="1200" dirty="0" smtClean="0"/>
              <a:t> </a:t>
            </a:r>
            <a:r>
              <a:rPr lang="en-US" sz="1200" dirty="0" err="1" smtClean="0"/>
              <a:t>rankings.org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1067" y="2506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91666"/>
              </p:ext>
            </p:extLst>
          </p:nvPr>
        </p:nvGraphicFramePr>
        <p:xfrm>
          <a:off x="457199" y="1600200"/>
          <a:ext cx="7102411" cy="301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934"/>
                <a:gridCol w="1676921"/>
                <a:gridCol w="1358384"/>
                <a:gridCol w="2018172"/>
              </a:tblGrid>
              <a:tr h="357716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Indicators (HI)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Your) County, (State) Indicator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state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“Top” US performer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50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**Sexually</a:t>
                      </a:r>
                      <a:r>
                        <a:rPr lang="en-US" baseline="0" dirty="0" smtClean="0"/>
                        <a:t> transmitted diseases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134.1</a:t>
                      </a:r>
                      <a:endParaRPr lang="en-US" dirty="0"/>
                    </a:p>
                  </a:txBody>
                  <a:tcPr/>
                </a:tc>
              </a:tr>
              <a:tr h="25040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**Low birth weight</a:t>
                      </a:r>
                      <a:endParaRPr lang="en-US" dirty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Concerning Health Outcome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Quality </a:t>
            </a:r>
            <a:r>
              <a:rPr lang="en-US" sz="2700" dirty="0"/>
              <a:t>of Life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4953000"/>
            <a:ext cx="782955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400" dirty="0" smtClean="0"/>
              <a:t>Sexually transmitted diseases are defined as </a:t>
            </a:r>
            <a:r>
              <a:rPr lang="en-US" sz="1400" dirty="0"/>
              <a:t>Number of newly diagnosed chlamydia cases per 100,000 population.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Low birth weight is defined as</a:t>
            </a:r>
            <a:r>
              <a:rPr lang="en-US" sz="1400" dirty="0"/>
              <a:t> Percentage of live births with low </a:t>
            </a:r>
            <a:r>
              <a:rPr lang="en-US" sz="1400" dirty="0" err="1"/>
              <a:t>birthweight</a:t>
            </a:r>
            <a:r>
              <a:rPr lang="en-US" sz="1400" dirty="0"/>
              <a:t> (&lt; 2500 grams). </a:t>
            </a:r>
            <a:r>
              <a:rPr lang="en-US" sz="1400" dirty="0" smtClean="0"/>
              <a:t> 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				 (</a:t>
            </a:r>
            <a:r>
              <a:rPr lang="en-US" sz="1400" dirty="0" err="1" smtClean="0"/>
              <a:t>Countyhealthrankings.org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4275667"/>
            <a:ext cx="73438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**(</a:t>
            </a:r>
            <a:r>
              <a:rPr lang="en-US" sz="1400" baseline="0" dirty="0" smtClean="0"/>
              <a:t>NOTE:  </a:t>
            </a:r>
            <a:r>
              <a:rPr lang="en-US" sz="1400" i="1" baseline="0" dirty="0" smtClean="0"/>
              <a:t>these are only examples from Turner Co., </a:t>
            </a:r>
            <a:r>
              <a:rPr lang="en-US" sz="1400" i="1" baseline="0" dirty="0" err="1" smtClean="0"/>
              <a:t>Ga</a:t>
            </a:r>
            <a:r>
              <a:rPr lang="en-US" sz="1400" i="1" baseline="0" dirty="0" smtClean="0"/>
              <a:t>, choose the two most concerning</a:t>
            </a:r>
          </a:p>
          <a:p>
            <a:r>
              <a:rPr lang="en-US" sz="1400" i="1" baseline="0" dirty="0" smtClean="0"/>
              <a:t> ones for your county)</a:t>
            </a:r>
            <a:endParaRPr lang="en-US" sz="1400" i="1" dirty="0" smtClean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Concerning Health Outcome</a:t>
            </a:r>
            <a:br>
              <a:rPr lang="en-US" sz="3200" dirty="0" smtClean="0"/>
            </a:br>
            <a:r>
              <a:rPr lang="en-US" sz="3200" dirty="0" smtClean="0"/>
              <a:t>Social </a:t>
            </a:r>
            <a:r>
              <a:rPr lang="en-US" sz="3200" dirty="0"/>
              <a:t>and Economic factors 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01067" y="2506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119"/>
              </p:ext>
            </p:extLst>
          </p:nvPr>
        </p:nvGraphicFramePr>
        <p:xfrm>
          <a:off x="457199" y="1600200"/>
          <a:ext cx="7102411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934"/>
                <a:gridCol w="1676921"/>
                <a:gridCol w="1358384"/>
                <a:gridCol w="2018172"/>
              </a:tblGrid>
              <a:tr h="357716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Indicators (HI)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Your) County, (State) Indicator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state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“Top” US performer %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50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**High</a:t>
                      </a:r>
                      <a:r>
                        <a:rPr lang="en-US" baseline="0" dirty="0" smtClean="0"/>
                        <a:t> school graduation</a:t>
                      </a:r>
                      <a:endParaRPr lang="en-US" sz="1400" i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0401">
                <a:tc>
                  <a:txBody>
                    <a:bodyPr/>
                    <a:lstStyle/>
                    <a:p>
                      <a:r>
                        <a:rPr lang="en-US" dirty="0" smtClean="0"/>
                        <a:t>**Median</a:t>
                      </a:r>
                      <a:r>
                        <a:rPr lang="en-US" baseline="0" dirty="0" smtClean="0"/>
                        <a:t> household income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5556" y="5310664"/>
            <a:ext cx="5217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school graduation is defined as………  </a:t>
            </a:r>
          </a:p>
          <a:p>
            <a:endParaRPr lang="en-US" dirty="0" smtClean="0"/>
          </a:p>
          <a:p>
            <a:r>
              <a:rPr lang="en-US" dirty="0" smtClean="0"/>
              <a:t>Median household income is defined …….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03112" y="4343399"/>
            <a:ext cx="58705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**(</a:t>
            </a:r>
            <a:r>
              <a:rPr lang="en-US" sz="1400" baseline="0" dirty="0" smtClean="0"/>
              <a:t>NOTE:  </a:t>
            </a:r>
            <a:r>
              <a:rPr lang="en-US" sz="1400" i="1" baseline="0" dirty="0" smtClean="0"/>
              <a:t>these are only examples, choose the two most concerning</a:t>
            </a:r>
          </a:p>
          <a:p>
            <a:r>
              <a:rPr lang="en-US" sz="1400" i="1" baseline="0" dirty="0" smtClean="0"/>
              <a:t> ones for your county)</a:t>
            </a:r>
            <a:endParaRPr lang="en-US" sz="1400" i="1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19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8149"/>
            <a:ext cx="8042276" cy="177974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Most urgent health indicator &amp; </a:t>
            </a:r>
            <a:br>
              <a:rPr lang="en-US" sz="3600" dirty="0" smtClean="0"/>
            </a:br>
            <a:r>
              <a:rPr lang="en-US" sz="3600" dirty="0" smtClean="0"/>
              <a:t> MN PH Intervention in </a:t>
            </a:r>
            <a:br>
              <a:rPr lang="en-US" sz="3600" dirty="0" smtClean="0"/>
            </a:br>
            <a:r>
              <a:rPr lang="en-US" sz="3600" dirty="0" smtClean="0"/>
              <a:t>(County), (State)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People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9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937934"/>
            <a:ext cx="6200246" cy="1157567"/>
          </a:xfrm>
        </p:spPr>
        <p:txBody>
          <a:bodyPr/>
          <a:lstStyle/>
          <a:p>
            <a:r>
              <a:rPr lang="en-US" dirty="0" smtClean="0"/>
              <a:t>Aggregate populations: </a:t>
            </a:r>
            <a:br>
              <a:rPr lang="en-US" dirty="0" smtClean="0"/>
            </a:br>
            <a:r>
              <a:rPr lang="en-US" dirty="0" smtClean="0"/>
              <a:t>(example: West </a:t>
            </a:r>
            <a:r>
              <a:rPr lang="en-US" dirty="0" smtClean="0"/>
              <a:t>Virginia)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10F-4E36-CD41-9860-0C19BB22BA6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86200" y="3107291"/>
          <a:ext cx="531688" cy="1127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5844"/>
                <a:gridCol w="265844"/>
              </a:tblGrid>
              <a:tr h="27432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51955"/>
              </p:ext>
            </p:extLst>
          </p:nvPr>
        </p:nvGraphicFramePr>
        <p:xfrm>
          <a:off x="2052264" y="2077974"/>
          <a:ext cx="4805736" cy="2806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912"/>
                <a:gridCol w="1601912"/>
                <a:gridCol w="1601912"/>
              </a:tblGrid>
              <a:tr h="83458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Aggregate Population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West</a:t>
                      </a:r>
                      <a:r>
                        <a:rPr lang="en-US" sz="1400" baseline="0" dirty="0" smtClean="0"/>
                        <a:t> Virginia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Obese 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HP 2020 Target goal for % Obese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9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Pre-schoolers</a:t>
                      </a:r>
                    </a:p>
                    <a:p>
                      <a:pPr algn="ctr"/>
                      <a:r>
                        <a:rPr lang="en-US" sz="1400" dirty="0" smtClean="0"/>
                        <a:t>(2-4 or 5 y/o)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16.4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9.4%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8345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 School 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Adolescents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17.9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(find &amp; fill</a:t>
                      </a:r>
                      <a:r>
                        <a:rPr lang="en-US" sz="1400" baseline="0" dirty="0" smtClean="0"/>
                        <a:t> HP% in)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Adults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37.7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(find &amp; fill</a:t>
                      </a:r>
                      <a:r>
                        <a:rPr lang="en-US" sz="1400" baseline="0" dirty="0" smtClean="0"/>
                        <a:t> HP % in)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0924" y="522702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469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857250"/>
            <a:ext cx="5797296" cy="1063869"/>
          </a:xfrm>
        </p:spPr>
        <p:txBody>
          <a:bodyPr/>
          <a:lstStyle/>
          <a:p>
            <a:r>
              <a:rPr lang="en-US" dirty="0" smtClean="0"/>
              <a:t>WV preschoolers' (2-4 y/o) obesity trend over time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3" y="2228850"/>
            <a:ext cx="5797295" cy="3393831"/>
          </a:xfrm>
        </p:spPr>
      </p:pic>
    </p:spTree>
    <p:extLst>
      <p:ext uri="{BB962C8B-B14F-4D97-AF65-F5344CB8AC3E}">
        <p14:creationId xmlns:p14="http://schemas.microsoft.com/office/powerpoint/2010/main" val="711696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12776</TotalTime>
  <Words>948</Words>
  <Application>Microsoft Macintosh PowerPoint</Application>
  <PresentationFormat>On-screen Show (4:3)</PresentationFormat>
  <Paragraphs>200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News Gothic MT</vt:lpstr>
      <vt:lpstr>Wingdings 2</vt:lpstr>
      <vt:lpstr>Breeze</vt:lpstr>
      <vt:lpstr>Community Report</vt:lpstr>
      <vt:lpstr>Introduction</vt:lpstr>
      <vt:lpstr>Two (2) Positive health indicators</vt:lpstr>
      <vt:lpstr> Concerning Health Outcome Quality of Life </vt:lpstr>
      <vt:lpstr>Concerning Health Outcome Social and Economic factors   </vt:lpstr>
      <vt:lpstr> Most urgent health indicator &amp;   MN PH Intervention in  (County), (State)</vt:lpstr>
      <vt:lpstr>Healthy People 2020</vt:lpstr>
      <vt:lpstr>Aggregate populations:  (example: West Virginia) </vt:lpstr>
      <vt:lpstr>WV preschoolers' (2-4 y/o) obesity trend over time</vt:lpstr>
      <vt:lpstr>High-schoolers (Adolescents) obesity trend over time</vt:lpstr>
      <vt:lpstr>WV  adult obesity trend over time</vt:lpstr>
      <vt:lpstr>Discussion of HP 2020 &amp;  at-risk data</vt:lpstr>
      <vt:lpstr>Windshield &amp; walkability survey</vt:lpstr>
      <vt:lpstr>Did you have room to walk?</vt:lpstr>
      <vt:lpstr>___Score &amp; discussion</vt:lpstr>
      <vt:lpstr>Was it easy to  cross the street?</vt:lpstr>
      <vt:lpstr>Score &amp; discussion</vt:lpstr>
      <vt:lpstr>Did drivers behave well? </vt:lpstr>
      <vt:lpstr>Score &amp; discussion</vt:lpstr>
      <vt:lpstr>Was it easy to follow safety rules? </vt:lpstr>
      <vt:lpstr>Score &amp; discussion</vt:lpstr>
      <vt:lpstr>Was the walk pleasant? </vt:lpstr>
      <vt:lpstr>Score &amp; discussion</vt:lpstr>
      <vt:lpstr>How does your neighborhood stack up? ____final score</vt:lpstr>
      <vt:lpstr>MN PH Intervention</vt:lpstr>
      <vt:lpstr>References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Lela Hobby</dc:creator>
  <cp:lastModifiedBy>Lela Hobby</cp:lastModifiedBy>
  <cp:revision>41</cp:revision>
  <dcterms:created xsi:type="dcterms:W3CDTF">2016-03-13T01:47:25Z</dcterms:created>
  <dcterms:modified xsi:type="dcterms:W3CDTF">2018-08-02T21:09:49Z</dcterms:modified>
</cp:coreProperties>
</file>