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4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letter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pos="432">
          <p15:clr>
            <a:srgbClr val="A4A3A4"/>
          </p15:clr>
        </p15:guide>
        <p15:guide id="6" pos="53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hor" initials="" lastIdx="1" clrIdx="0"/>
  <p:cmAuthor id="1" name="one" initials="o" lastIdx="5" clrIdx="1"/>
  <p:cmAuthor id="2" name="Jenn Shropshire" initials="JS" lastIdx="12" clrIdx="2"/>
  <p:cmAuthor id="3" name="Author" initials="AU" lastIdx="3" clrIdx="3"/>
  <p:cmAuthor id="4" name="Editor" initials="EN" lastIdx="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81"/>
    <a:srgbClr val="FFFF9F"/>
    <a:srgbClr val="FFFF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672" autoAdjust="0"/>
    <p:restoredTop sz="96389" autoAdjust="0"/>
  </p:normalViewPr>
  <p:slideViewPr>
    <p:cSldViewPr>
      <p:cViewPr varScale="1">
        <p:scale>
          <a:sx n="114" d="100"/>
          <a:sy n="114" d="100"/>
        </p:scale>
        <p:origin x="2214" y="114"/>
      </p:cViewPr>
      <p:guideLst>
        <p:guide orient="horz" pos="960"/>
        <p:guide orient="horz" pos="288"/>
        <p:guide orient="horz" pos="4032"/>
        <p:guide orient="horz" pos="1056"/>
        <p:guide pos="432"/>
        <p:guide pos="5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>
      <p:cViewPr varScale="1">
        <p:scale>
          <a:sx n="28" d="100"/>
          <a:sy n="28" d="100"/>
        </p:scale>
        <p:origin x="-1190" y="-6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Arial" charset="0"/>
              </a:defRPr>
            </a:lvl1pPr>
          </a:lstStyle>
          <a:p>
            <a:pPr>
              <a:defRPr/>
            </a:pPr>
            <a:fld id="{FCC65371-3A6E-43F2-83E4-65E50C84B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83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Arial" charset="0"/>
              </a:defRPr>
            </a:lvl1pPr>
          </a:lstStyle>
          <a:p>
            <a:pPr>
              <a:defRPr/>
            </a:pPr>
            <a:fld id="{1A8EBE03-0393-49BA-A66E-44A2ACB84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52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946F8-05E4-4021-B22A-1BE6E2C65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5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A6203-6391-4030-97FB-08F68053F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026C0-03DC-40B4-976D-273F1522C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93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0BF3C-D800-4537-AB1C-57E118ADD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53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61530-AC63-4E85-8DCC-CDD00A5CA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37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285F-8103-4473-B397-C54727C57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09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F786F-A26B-4A42-8454-798EB84FD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49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A0E0B-AE0B-4761-B80B-CC23D48B7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9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532A8-81E9-49B8-9479-FA543EABD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6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FA1C9-0771-4BF7-8157-C4956F3DC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5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FF7F6-2EBA-4C8F-8194-1ACF666BF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2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0A469-C20A-4949-B894-4E6D40B6B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0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8229600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BB2E-49E5-4931-950C-3BB061DC5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3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8229600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F8EDE-CDDD-4EAC-AF22-6E1ABC367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8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78A2B-CAEB-4C55-B344-38C18EF57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5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46AB-781B-45DF-8237-0ED13E7CC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7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477000"/>
            <a:ext cx="68580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eaLnBrk="1" hangingPunct="1">
              <a:defRPr lang="en-US" sz="1000">
                <a:latin typeface="+mn-lt"/>
              </a:defRPr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92875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90EFD39-03C0-4EA9-9B9D-41EA46A35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5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60000"/>
        <a:buFont typeface="Wingdings 2" pitchFamily="18" charset="2"/>
        <a:buChar char="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1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75000"/>
        <a:buFont typeface="Wingdings 3" pitchFamily="18" charset="2"/>
        <a:buChar char="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454275"/>
            <a:ext cx="7772400" cy="8223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4000" dirty="0"/>
              <a:t>Chapter 14</a:t>
            </a:r>
          </a:p>
        </p:txBody>
      </p:sp>
      <p:sp>
        <p:nvSpPr>
          <p:cNvPr id="891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429000"/>
            <a:ext cx="7772400" cy="685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3000" dirty="0">
                <a:ea typeface="ＭＳ Ｐゴシック" charset="-128"/>
              </a:rPr>
              <a:t>Environmental Health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143000" y="6400800"/>
            <a:ext cx="6858000" cy="3810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617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4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Built Environment: Examples</a:t>
            </a:r>
          </a:p>
        </p:txBody>
      </p:sp>
      <p:sp>
        <p:nvSpPr>
          <p:cNvPr id="910343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Drunk driving</a:t>
            </a:r>
          </a:p>
          <a:p>
            <a:r>
              <a:rPr lang="en-US" altLang="ja-JP" dirty="0">
                <a:ea typeface="ＭＳ Ｐゴシック" charset="-128"/>
              </a:rPr>
              <a:t>Second-hand smoke</a:t>
            </a:r>
          </a:p>
          <a:p>
            <a:r>
              <a:rPr lang="en-US" altLang="ja-JP" dirty="0">
                <a:ea typeface="ＭＳ Ｐゴシック" charset="-128"/>
              </a:rPr>
              <a:t>Noise exposure</a:t>
            </a:r>
          </a:p>
          <a:p>
            <a:r>
              <a:rPr lang="en-US" altLang="ja-JP" dirty="0">
                <a:ea typeface="ＭＳ Ｐゴシック" charset="-128"/>
              </a:rPr>
              <a:t>Urban crowding </a:t>
            </a:r>
          </a:p>
          <a:p>
            <a:r>
              <a:rPr lang="en-US" altLang="en-US" dirty="0"/>
              <a:t>Technological hazards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/>
        </p:nvGraphicFramePr>
        <p:xfrm>
          <a:off x="5138738" y="2119313"/>
          <a:ext cx="2828925" cy="349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5" name="Clip" r:id="rId4" imgW="2827338" imgH="3497263" progId="">
                  <p:embed/>
                </p:oleObj>
              </mc:Choice>
              <mc:Fallback>
                <p:oleObj name="Clip" r:id="rId4" imgW="2827338" imgH="3497263" progId="">
                  <p:embed/>
                  <p:pic>
                    <p:nvPicPr>
                      <p:cNvPr id="0" name="Picture 3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8738" y="2119313"/>
                        <a:ext cx="2828925" cy="349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7754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9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Work-Related Exposure</a:t>
            </a:r>
          </a:p>
        </p:txBody>
      </p:sp>
      <p:sp>
        <p:nvSpPr>
          <p:cNvPr id="912391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Poor working conditions that result in potential injury or illness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30518661"/>
              </p:ext>
            </p:extLst>
          </p:nvPr>
        </p:nvGraphicFramePr>
        <p:xfrm>
          <a:off x="4572000" y="2717800"/>
          <a:ext cx="3808413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9" name="Clip" r:id="rId4" imgW="4000500" imgH="3148013" progId="">
                  <p:embed/>
                </p:oleObj>
              </mc:Choice>
              <mc:Fallback>
                <p:oleObj name="Clip" r:id="rId4" imgW="4000500" imgH="3148013" progId="">
                  <p:embed/>
                  <p:pic>
                    <p:nvPicPr>
                      <p:cNvPr id="0" name="Picture 3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717800"/>
                        <a:ext cx="3808413" cy="299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04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dirty="0"/>
              <a:t>Work-Related Exposure: Examples</a:t>
            </a:r>
          </a:p>
        </p:txBody>
      </p:sp>
      <p:sp>
        <p:nvSpPr>
          <p:cNvPr id="914439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Asbestosis</a:t>
            </a:r>
          </a:p>
          <a:p>
            <a:r>
              <a:rPr lang="en-US" altLang="en-US" dirty="0">
                <a:ea typeface="ＭＳ Ｐゴシック" charset="-128"/>
              </a:rPr>
              <a:t>Asthma</a:t>
            </a:r>
          </a:p>
          <a:p>
            <a:r>
              <a:rPr lang="en-US" altLang="en-US" dirty="0">
                <a:ea typeface="ＭＳ Ｐゴシック" charset="-128"/>
              </a:rPr>
              <a:t>Lung cancer</a:t>
            </a:r>
          </a:p>
          <a:p>
            <a:r>
              <a:rPr lang="en-US" altLang="en-US" dirty="0">
                <a:ea typeface="ＭＳ Ｐゴシック" charset="-128"/>
              </a:rPr>
              <a:t>Agricultural accidents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4" descr="bd0516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780" y="2197618"/>
            <a:ext cx="3003614" cy="290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67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Outdoor Air Quality</a:t>
            </a:r>
          </a:p>
        </p:txBody>
      </p:sp>
      <p:sp>
        <p:nvSpPr>
          <p:cNvPr id="916487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4038600" cy="4724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The purity of the air and the presence of air pollution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13" descr="C:\Documents and Settings\Penny\Local Settings\Temporary Internet Files\Content.IE5\JBQQVWUB\MC90013263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376174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809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Outdoor Air Quality: Examples</a:t>
            </a:r>
          </a:p>
        </p:txBody>
      </p:sp>
      <p:sp>
        <p:nvSpPr>
          <p:cNvPr id="918535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4114800" cy="4724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Gaseous pollutants</a:t>
            </a:r>
          </a:p>
          <a:p>
            <a:r>
              <a:rPr lang="en-US" altLang="ja-JP" dirty="0">
                <a:ea typeface="ＭＳ Ｐゴシック" charset="-128"/>
              </a:rPr>
              <a:t>Greenhouse effect</a:t>
            </a:r>
          </a:p>
          <a:p>
            <a:r>
              <a:rPr lang="en-US" altLang="ja-JP" dirty="0">
                <a:ea typeface="ＭＳ Ｐゴシック" charset="-128"/>
              </a:rPr>
              <a:t>Destruction of the ozone layer</a:t>
            </a:r>
          </a:p>
          <a:p>
            <a:r>
              <a:rPr lang="en-US" altLang="ja-JP" dirty="0">
                <a:ea typeface="ＭＳ Ｐゴシック" charset="-128"/>
              </a:rPr>
              <a:t>Aerial spraying of herbicides and pesticides</a:t>
            </a:r>
          </a:p>
          <a:p>
            <a:r>
              <a:rPr lang="en-US" altLang="ja-JP" dirty="0">
                <a:ea typeface="ＭＳ Ｐゴシック" charset="-128"/>
              </a:rPr>
              <a:t>Acid rain 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4" descr="bd1043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66912"/>
            <a:ext cx="32766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970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Healthy Home</a:t>
            </a:r>
          </a:p>
        </p:txBody>
      </p:sp>
      <p:sp>
        <p:nvSpPr>
          <p:cNvPr id="924679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The availability, safety, structural strength, cleanliness, and location of shelter, and indoor air quality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4" descr="pe026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930741"/>
            <a:ext cx="3699621" cy="21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84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Healthy Home: Examples</a:t>
            </a:r>
          </a:p>
        </p:txBody>
      </p:sp>
      <p:sp>
        <p:nvSpPr>
          <p:cNvPr id="926727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Homelessness</a:t>
            </a:r>
          </a:p>
          <a:p>
            <a:r>
              <a:rPr lang="en-US" altLang="ja-JP" dirty="0">
                <a:ea typeface="ＭＳ Ｐゴシック" charset="-128"/>
              </a:rPr>
              <a:t>Rodent and insect infestation</a:t>
            </a:r>
          </a:p>
          <a:p>
            <a:r>
              <a:rPr lang="en-US" altLang="ja-JP" dirty="0">
                <a:ea typeface="ＭＳ Ｐゴシック" charset="-128"/>
              </a:rPr>
              <a:t>Poisoning from lead-based paint</a:t>
            </a:r>
          </a:p>
          <a:p>
            <a:r>
              <a:rPr lang="en-US" altLang="ja-JP" dirty="0">
                <a:ea typeface="ＭＳ Ｐゴシック" charset="-128"/>
              </a:rPr>
              <a:t>Sick building syndrome</a:t>
            </a:r>
          </a:p>
          <a:p>
            <a:r>
              <a:rPr lang="en-US" altLang="ja-JP" dirty="0">
                <a:ea typeface="ＭＳ Ｐゴシック" charset="-128"/>
              </a:rPr>
              <a:t>Unsafe neighborhoods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4" descr="PE0146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433" y="2362200"/>
            <a:ext cx="246276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379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8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Water Quality</a:t>
            </a:r>
          </a:p>
        </p:txBody>
      </p:sp>
      <p:sp>
        <p:nvSpPr>
          <p:cNvPr id="920583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4876800" cy="4724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The availability, volume, mineral content levels, toxic chemical pollution, and pathogenic microorganism levels </a:t>
            </a:r>
          </a:p>
          <a:p>
            <a:r>
              <a:rPr lang="en-US" altLang="ja-JP" dirty="0">
                <a:ea typeface="ＭＳ Ｐゴシック" charset="-128"/>
              </a:rPr>
              <a:t>The balance between water contaminants and existing capabilities to purify water for human use and plant and wildlife sustenance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20588" name="Picture 12" descr="C:\Documents and Settings\Penny\Local Settings\Temporary Internet Files\Content.IE5\UCV4BDVO\MC90023135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993" y="2473399"/>
            <a:ext cx="2850207" cy="217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838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3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Water Quality: Examples</a:t>
            </a:r>
          </a:p>
        </p:txBody>
      </p:sp>
      <p:sp>
        <p:nvSpPr>
          <p:cNvPr id="922631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5791200" cy="4724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Contamination of drinking supply by human waste</a:t>
            </a:r>
          </a:p>
          <a:p>
            <a:r>
              <a:rPr lang="en-US" altLang="ja-JP" dirty="0">
                <a:ea typeface="ＭＳ Ｐゴシック" charset="-128"/>
              </a:rPr>
              <a:t>Oil spills in the world’s waterways</a:t>
            </a:r>
          </a:p>
          <a:p>
            <a:r>
              <a:rPr lang="en-US" altLang="ja-JP" dirty="0">
                <a:ea typeface="ＭＳ Ｐゴシック" charset="-128"/>
              </a:rPr>
              <a:t>Pesticide or herbicide infiltration of ground water</a:t>
            </a:r>
          </a:p>
          <a:p>
            <a:r>
              <a:rPr lang="en-US" altLang="ja-JP" dirty="0">
                <a:ea typeface="ＭＳ Ｐゴシック" charset="-128"/>
              </a:rPr>
              <a:t>Aquifer contamination by industrial pollutants</a:t>
            </a:r>
          </a:p>
          <a:p>
            <a:r>
              <a:rPr lang="en-US" altLang="ja-JP" dirty="0">
                <a:ea typeface="ＭＳ Ｐゴシック" charset="-128"/>
              </a:rPr>
              <a:t>Heavy metal poisoning of fish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22632" name="Picture 8" descr="C:\Documents and Settings\Penny\Local Settings\Temporary Internet Files\Content.IE5\UCV4BDVO\MC9002876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974" y="2422237"/>
            <a:ext cx="2209426" cy="291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710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Food Safety</a:t>
            </a:r>
          </a:p>
        </p:txBody>
      </p:sp>
      <p:sp>
        <p:nvSpPr>
          <p:cNvPr id="928775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4267200" cy="4724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Availability, accessibility, and relative costs of healthy food free from contamination of harmful herbicides, pesticides, and bacteria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928773" name="Object 4"/>
          <p:cNvGraphicFramePr>
            <a:graphicFrameLocks noGrp="1" noChangeAspect="1"/>
          </p:cNvGraphicFramePr>
          <p:nvPr>
            <p:ph type="clipArt" sz="half" idx="4294967295"/>
            <p:extLst>
              <p:ext uri="{D42A27DB-BD31-4B8C-83A1-F6EECF244321}">
                <p14:modId xmlns:p14="http://schemas.microsoft.com/office/powerpoint/2010/main" val="3654018442"/>
              </p:ext>
            </p:extLst>
          </p:nvPr>
        </p:nvGraphicFramePr>
        <p:xfrm>
          <a:off x="5181600" y="2819400"/>
          <a:ext cx="3276600" cy="297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2" name="Clip" r:id="rId4" imgW="4043881" imgH="3390523" progId="">
                  <p:embed/>
                </p:oleObj>
              </mc:Choice>
              <mc:Fallback>
                <p:oleObj name="Clip" r:id="rId4" imgW="4043881" imgH="3390523" progId="">
                  <p:embed/>
                  <p:pic>
                    <p:nvPicPr>
                      <p:cNvPr id="0" name="Picture 3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819400"/>
                        <a:ext cx="3276600" cy="297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5308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Environmental Health Is … </a:t>
            </a:r>
            <a:endParaRPr lang="en-US" altLang="en-US" dirty="0"/>
          </a:p>
        </p:txBody>
      </p:sp>
      <p:sp>
        <p:nvSpPr>
          <p:cNvPr id="893958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/>
              <a:t>...</a:t>
            </a:r>
            <a:r>
              <a:rPr lang="en-US" dirty="0"/>
              <a:t> all the physical, chemical, and biological factors external to a person and all the related factors impacting behaviors. </a:t>
            </a:r>
            <a:endParaRPr lang="en-US" dirty="0">
              <a:ea typeface="ＭＳ Ｐゴシック" charset="-128"/>
            </a:endParaRPr>
          </a:p>
          <a:p>
            <a:r>
              <a:rPr lang="en-US" dirty="0"/>
              <a:t>… encompasses the assessment and control of those environmental factors that can potentially affect health. </a:t>
            </a:r>
          </a:p>
          <a:p>
            <a:r>
              <a:rPr lang="en-US" dirty="0"/>
              <a:t>… targeted toward preventing disease and creating health-supportive environments.</a:t>
            </a:r>
            <a:r>
              <a:rPr lang="en-US" i="1" dirty="0"/>
              <a:t> </a:t>
            </a:r>
            <a:endParaRPr lang="en-US" altLang="en-US" dirty="0"/>
          </a:p>
          <a:p>
            <a:pPr algn="r">
              <a:lnSpc>
                <a:spcPct val="90000"/>
              </a:lnSpc>
              <a:buFont typeface="Wingdings 2" pitchFamily="18" charset="2"/>
              <a:buNone/>
            </a:pPr>
            <a:r>
              <a:rPr lang="en-US" altLang="ja-JP" sz="2000" dirty="0">
                <a:ea typeface="ＭＳ Ｐゴシック" charset="-128"/>
                <a:cs typeface="Arial" charset="0"/>
              </a:rPr>
              <a:t>– </a:t>
            </a:r>
            <a:r>
              <a:rPr lang="en-US" altLang="ja-JP" sz="2000" dirty="0">
                <a:ea typeface="ＭＳ Ｐゴシック" charset="-128"/>
              </a:rPr>
              <a:t>WHO (2013)</a:t>
            </a:r>
            <a:endParaRPr lang="en-US" alt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78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2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Food Safety: Examples</a:t>
            </a:r>
          </a:p>
        </p:txBody>
      </p:sp>
      <p:sp>
        <p:nvSpPr>
          <p:cNvPr id="930823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4114800" cy="4724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Malnutrition</a:t>
            </a:r>
          </a:p>
          <a:p>
            <a:r>
              <a:rPr lang="en-US" altLang="ja-JP" dirty="0">
                <a:ea typeface="ＭＳ Ｐゴシック" charset="-128"/>
              </a:rPr>
              <a:t>Bacterial food poisoning</a:t>
            </a:r>
          </a:p>
          <a:p>
            <a:r>
              <a:rPr lang="en-US" altLang="ja-JP" dirty="0">
                <a:ea typeface="ＭＳ Ｐゴシック" charset="-128"/>
              </a:rPr>
              <a:t>Food adulteration</a:t>
            </a:r>
          </a:p>
          <a:p>
            <a:r>
              <a:rPr lang="en-US" altLang="ja-JP" dirty="0">
                <a:ea typeface="ＭＳ Ｐゴシック" charset="-128"/>
              </a:rPr>
              <a:t>Disrupted food chains by ecosystem destruction</a:t>
            </a:r>
          </a:p>
          <a:p>
            <a:r>
              <a:rPr lang="en-US" altLang="ja-JP" dirty="0">
                <a:ea typeface="ＭＳ Ｐゴシック" charset="-128"/>
              </a:rPr>
              <a:t>Carcinogenic chemical food additives 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5671810"/>
            <a:ext cx="2582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http://www.foodsafety.gov/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Figure 14-5</a:t>
            </a:r>
          </a:p>
        </p:txBody>
      </p:sp>
      <p:pic>
        <p:nvPicPr>
          <p:cNvPr id="93082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5800"/>
            <a:ext cx="39616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3836014"/>
            <a:ext cx="352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FDA food safety campaign: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http://www.fightbac.org/safe-food-handling</a:t>
            </a:r>
          </a:p>
        </p:txBody>
      </p:sp>
      <p:pic>
        <p:nvPicPr>
          <p:cNvPr id="93082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781" y="1676400"/>
            <a:ext cx="2075936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157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7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Waste Management</a:t>
            </a:r>
          </a:p>
        </p:txBody>
      </p:sp>
      <p:sp>
        <p:nvSpPr>
          <p:cNvPr id="932871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4648200" cy="4724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The handling of waste materials resulting from industry, municipal processes, and human consumption as well as efforts to minimize waste production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932869" name="Picture 9" descr="C:\Users\leakepen\AppData\Local\Microsoft\Windows\Temporary Internet Files\Content.IE5\I1DS8XGI\MCj0311308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317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715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Waste Management: Examples</a:t>
            </a:r>
          </a:p>
        </p:txBody>
      </p:sp>
      <p:sp>
        <p:nvSpPr>
          <p:cNvPr id="934919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5105400" cy="4724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Use of </a:t>
            </a:r>
            <a:r>
              <a:rPr lang="en-US" altLang="ja-JP" dirty="0" err="1">
                <a:ea typeface="ＭＳ Ｐゴシック" charset="-128"/>
              </a:rPr>
              <a:t>nonbiodegradable</a:t>
            </a:r>
            <a:r>
              <a:rPr lang="en-US" altLang="ja-JP" dirty="0">
                <a:ea typeface="ＭＳ Ｐゴシック" charset="-128"/>
              </a:rPr>
              <a:t> plastics</a:t>
            </a:r>
          </a:p>
          <a:p>
            <a:r>
              <a:rPr lang="en-US" altLang="ja-JP" dirty="0">
                <a:ea typeface="ＭＳ Ｐゴシック" charset="-128"/>
              </a:rPr>
              <a:t>Poorly designed solid waste dumps</a:t>
            </a:r>
          </a:p>
          <a:p>
            <a:r>
              <a:rPr lang="en-US" altLang="ja-JP" dirty="0">
                <a:ea typeface="ＭＳ Ｐゴシック" charset="-128"/>
              </a:rPr>
              <a:t>Inadequate sewage systems</a:t>
            </a:r>
          </a:p>
          <a:p>
            <a:r>
              <a:rPr lang="en-US" altLang="ja-JP" dirty="0">
                <a:ea typeface="ＭＳ Ｐゴシック" charset="-128"/>
              </a:rPr>
              <a:t>Transport and storage of hazardous waste</a:t>
            </a:r>
          </a:p>
          <a:p>
            <a:r>
              <a:rPr lang="en-US" altLang="ja-JP" dirty="0">
                <a:ea typeface="ＭＳ Ｐゴシック" charset="-128"/>
              </a:rPr>
              <a:t>Illegal industrial dumping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934917" name="Picture 10" descr="C:\Users\leakepen\AppData\Local\Microsoft\Windows\Temporary Internet Files\Content.IE5\1095EV64\MCj0199273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243840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367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dirty="0"/>
              <a:t>Waste Management: Examples </a:t>
            </a:r>
            <a:r>
              <a:rPr lang="en-US" sz="3600" dirty="0"/>
              <a:t>(Cont.)</a:t>
            </a:r>
            <a:endParaRPr lang="en-US" altLang="en-US" sz="3600" dirty="0"/>
          </a:p>
        </p:txBody>
      </p:sp>
      <p:sp>
        <p:nvSpPr>
          <p:cNvPr id="939015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5410200" cy="4724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Nuclear facility emissions</a:t>
            </a:r>
          </a:p>
          <a:p>
            <a:r>
              <a:rPr lang="en-US" altLang="ja-JP" dirty="0">
                <a:ea typeface="ＭＳ Ｐゴシック" charset="-128"/>
              </a:rPr>
              <a:t>Radioactive hazardous wastes</a:t>
            </a:r>
          </a:p>
          <a:p>
            <a:r>
              <a:rPr lang="en-US" altLang="ja-JP" dirty="0">
                <a:ea typeface="ＭＳ Ｐゴシック" charset="-128"/>
              </a:rPr>
              <a:t>Radon gas seepage in homes and schools</a:t>
            </a:r>
          </a:p>
          <a:p>
            <a:r>
              <a:rPr lang="en-US" altLang="ja-JP" dirty="0">
                <a:ea typeface="ＭＳ Ｐゴシック" charset="-128"/>
              </a:rPr>
              <a:t>Nuclear testing</a:t>
            </a:r>
          </a:p>
          <a:p>
            <a:r>
              <a:rPr lang="en-US" altLang="ja-JP" dirty="0">
                <a:ea typeface="ＭＳ Ｐゴシック" charset="-128"/>
              </a:rPr>
              <a:t>Excessive exposure to x-rays 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939013" name="Picture 7" descr="C:\Users\leakepen\AppData\Local\Microsoft\Windows\Temporary Internet Files\Content.IE5\ARG84GKV\MCj0434729000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517" y="2449717"/>
            <a:ext cx="2263366" cy="226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538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/>
              <a:t>Effects of Environmental Hazards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7078" y="5715000"/>
            <a:ext cx="8138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Figure 14-6 From Environmental Protection Agency: Air Pollution and Health Risk.  http://www.epa.gov/ttnatw01/3_90_022.html. Retrieved March 27, 2013.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64" y="1600200"/>
            <a:ext cx="7026188" cy="370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279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dirty="0"/>
              <a:t>Emerging Issues in Environmental Health</a:t>
            </a:r>
          </a:p>
        </p:txBody>
      </p:sp>
      <p:sp>
        <p:nvSpPr>
          <p:cNvPr id="945158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/>
              <a:t>Environmental public health infrastructure</a:t>
            </a:r>
          </a:p>
          <a:p>
            <a:r>
              <a:rPr lang="en-US" altLang="en-US" dirty="0"/>
              <a:t>Natural disasters</a:t>
            </a:r>
          </a:p>
          <a:p>
            <a:r>
              <a:rPr lang="en-US" altLang="en-US" dirty="0"/>
              <a:t>Global climate change</a:t>
            </a:r>
          </a:p>
          <a:p>
            <a:r>
              <a:rPr lang="en-US" altLang="en-US" dirty="0"/>
              <a:t>Ozone depletion</a:t>
            </a:r>
          </a:p>
          <a:p>
            <a:r>
              <a:rPr lang="en-US" altLang="en-US" dirty="0"/>
              <a:t>Fossil fuel burning</a:t>
            </a:r>
          </a:p>
          <a:p>
            <a:r>
              <a:rPr lang="en-US" altLang="en-US" dirty="0"/>
              <a:t>Marine dumping</a:t>
            </a:r>
          </a:p>
          <a:p>
            <a:r>
              <a:rPr lang="en-US" altLang="en-US" dirty="0"/>
              <a:t>Active land mine abandonment in war-torn areas</a:t>
            </a:r>
          </a:p>
          <a:p>
            <a:r>
              <a:rPr lang="en-US" altLang="en-US" dirty="0"/>
              <a:t>Destruction of tropical rain forests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37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dirty="0"/>
              <a:t>Critical Community Health Nursing Practice</a:t>
            </a:r>
          </a:p>
        </p:txBody>
      </p:sp>
      <p:sp>
        <p:nvSpPr>
          <p:cNvPr id="947207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Approach environmental health at the </a:t>
            </a:r>
            <a:r>
              <a:rPr lang="en-US" altLang="ja-JP" u="sng" dirty="0">
                <a:ea typeface="ＭＳ Ｐゴシック" charset="-128"/>
              </a:rPr>
              <a:t>population</a:t>
            </a:r>
            <a:r>
              <a:rPr lang="en-US" altLang="ja-JP" dirty="0">
                <a:ea typeface="ＭＳ Ｐゴシック" charset="-128"/>
              </a:rPr>
              <a:t> level</a:t>
            </a:r>
          </a:p>
          <a:p>
            <a:r>
              <a:rPr lang="en-US" altLang="ja-JP" dirty="0">
                <a:ea typeface="ＭＳ Ｐゴシック" charset="-128"/>
              </a:rPr>
              <a:t>Take a stand; advocate for change</a:t>
            </a:r>
          </a:p>
          <a:p>
            <a:r>
              <a:rPr lang="en-US" altLang="ja-JP" dirty="0">
                <a:ea typeface="ＭＳ Ｐゴシック" charset="-128"/>
              </a:rPr>
              <a:t>Ask critical questions</a:t>
            </a:r>
          </a:p>
          <a:p>
            <a:r>
              <a:rPr lang="en-US" altLang="ja-JP" dirty="0">
                <a:ea typeface="ＭＳ Ｐゴシック" charset="-128"/>
              </a:rPr>
              <a:t>Facilitate community involvement</a:t>
            </a:r>
          </a:p>
          <a:p>
            <a:r>
              <a:rPr lang="en-US" altLang="ja-JP" dirty="0">
                <a:ea typeface="ＭＳ Ｐゴシック" charset="-128"/>
              </a:rPr>
              <a:t>Form coalitions</a:t>
            </a:r>
          </a:p>
          <a:p>
            <a:r>
              <a:rPr lang="en-US" altLang="ja-JP" dirty="0">
                <a:ea typeface="ＭＳ Ｐゴシック" charset="-128"/>
              </a:rPr>
              <a:t>Using collective strategies   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47205" name="Picture 1" descr="C:\Users\leakepen\AppData\Local\Microsoft\Windows\Temporary Internet Files\Content.IE5\DTUWK8B5\MPj043718500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00400"/>
            <a:ext cx="236220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5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/>
              <a:t>Environmental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r>
              <a:rPr lang="en-US" dirty="0">
                <a:effectLst/>
              </a:rPr>
              <a:t>The purpose of environmental health is to </a:t>
            </a:r>
            <a:r>
              <a:rPr lang="en-US" dirty="0"/>
              <a:t>en</a:t>
            </a:r>
            <a:r>
              <a:rPr lang="en-US" dirty="0">
                <a:effectLst/>
              </a:rPr>
              <a:t>sure the conditions of human health and provide healthy environments for people to    live, work, and play. </a:t>
            </a:r>
          </a:p>
          <a:p>
            <a:r>
              <a:rPr lang="en-US" dirty="0">
                <a:effectLst/>
              </a:rPr>
              <a:t>Accomplished through…</a:t>
            </a:r>
          </a:p>
          <a:p>
            <a:pPr lvl="1"/>
            <a:r>
              <a:rPr lang="en-US" dirty="0"/>
              <a:t>R</a:t>
            </a:r>
            <a:r>
              <a:rPr lang="en-US" dirty="0">
                <a:effectLst/>
              </a:rPr>
              <a:t>isk assessment</a:t>
            </a:r>
          </a:p>
          <a:p>
            <a:pPr lvl="1"/>
            <a:r>
              <a:rPr lang="en-US" dirty="0"/>
              <a:t>P</a:t>
            </a:r>
            <a:r>
              <a:rPr lang="en-US" dirty="0">
                <a:effectLst/>
              </a:rPr>
              <a:t>revention </a:t>
            </a:r>
          </a:p>
          <a:p>
            <a:pPr lvl="1"/>
            <a:r>
              <a:rPr lang="en-US" dirty="0"/>
              <a:t>I</a:t>
            </a:r>
            <a:r>
              <a:rPr lang="en-US" dirty="0">
                <a:effectLst/>
              </a:rPr>
              <a:t>ntervention</a:t>
            </a:r>
            <a:r>
              <a:rPr lang="en-US" i="1" dirty="0">
                <a:effectLst/>
              </a:rPr>
              <a:t> </a:t>
            </a:r>
            <a:endParaRPr lang="en-US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17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Using a Critical Theory Approach </a:t>
            </a:r>
          </a:p>
        </p:txBody>
      </p:sp>
      <p:sp>
        <p:nvSpPr>
          <p:cNvPr id="896006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/>
              <a:t>Uses “thinking upstream” framework.</a:t>
            </a:r>
          </a:p>
          <a:p>
            <a:r>
              <a:rPr lang="en-US" altLang="en-US" dirty="0"/>
              <a:t>Raises questions about oppressive situations.</a:t>
            </a:r>
          </a:p>
          <a:p>
            <a:r>
              <a:rPr lang="en-US" altLang="en-US" dirty="0"/>
              <a:t>Involves community members in the definition and solution of problems.</a:t>
            </a:r>
          </a:p>
          <a:p>
            <a:r>
              <a:rPr lang="en-US" altLang="en-US" dirty="0"/>
              <a:t>Facilitates interventions that reduce health-damaging effects of environments.</a:t>
            </a:r>
          </a:p>
          <a:p>
            <a:r>
              <a:rPr lang="en-US" altLang="ja-JP" dirty="0">
                <a:ea typeface="ＭＳ Ｐゴシック" charset="-128"/>
              </a:rPr>
              <a:t>Asks critical questions about clients’ work and home environments to help discern the contributions of specific hazards to health.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94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dirty="0"/>
              <a:t>Benefits of an Environmental Health History</a:t>
            </a:r>
          </a:p>
        </p:txBody>
      </p:sp>
      <p:sp>
        <p:nvSpPr>
          <p:cNvPr id="904198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Increased awareness of environmental/ occupational factors</a:t>
            </a:r>
          </a:p>
          <a:p>
            <a:r>
              <a:rPr lang="en-US" altLang="ja-JP" dirty="0">
                <a:ea typeface="ＭＳ Ｐゴシック" charset="-128"/>
              </a:rPr>
              <a:t>Improved timelines and accuracy of diagnosis</a:t>
            </a:r>
          </a:p>
          <a:p>
            <a:r>
              <a:rPr lang="en-US" altLang="ja-JP" dirty="0">
                <a:ea typeface="ＭＳ Ｐゴシック" charset="-128"/>
              </a:rPr>
              <a:t>Prevents disease and aggravation of conditions</a:t>
            </a:r>
          </a:p>
          <a:p>
            <a:r>
              <a:rPr lang="en-US" altLang="ja-JP" dirty="0">
                <a:ea typeface="ＭＳ Ｐゴシック" charset="-128"/>
              </a:rPr>
              <a:t>Identifies potential work-related environmental hazards and/or environmental hazards in and around clients’ homes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569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i="1" dirty="0"/>
              <a:t>I PREPARE</a:t>
            </a:r>
            <a:r>
              <a:rPr lang="en-US" altLang="en-US" sz="3600" dirty="0"/>
              <a:t> </a:t>
            </a:r>
            <a:br>
              <a:rPr lang="en-US" altLang="en-US" sz="3600" dirty="0"/>
            </a:br>
            <a:r>
              <a:rPr lang="en-US" altLang="en-US" sz="3600" dirty="0"/>
              <a:t>Environmental Exposure History</a:t>
            </a:r>
          </a:p>
        </p:txBody>
      </p:sp>
      <p:sp>
        <p:nvSpPr>
          <p:cNvPr id="902150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lvl="1">
              <a:buSzPct val="100000"/>
              <a:buFont typeface="Arial" panose="020B0604020202020204" pitchFamily="34" charset="0"/>
              <a:buChar char="●"/>
            </a:pPr>
            <a:r>
              <a:rPr lang="en-US" altLang="en-US" b="1" dirty="0"/>
              <a:t>I</a:t>
            </a:r>
            <a:r>
              <a:rPr lang="en-US" altLang="en-US" dirty="0"/>
              <a:t>  </a:t>
            </a:r>
            <a:r>
              <a:rPr lang="en-US" altLang="en-US" dirty="0">
                <a:cs typeface="Arial" charset="0"/>
              </a:rPr>
              <a:t>–</a:t>
            </a:r>
            <a:r>
              <a:rPr lang="en-US" altLang="en-US" dirty="0"/>
              <a:t>  Investigate potential exposures</a:t>
            </a:r>
          </a:p>
          <a:p>
            <a:pPr lvl="1">
              <a:buSzPct val="100000"/>
              <a:buFont typeface="Arial" panose="020B0604020202020204" pitchFamily="34" charset="0"/>
              <a:buChar char="●"/>
            </a:pPr>
            <a:r>
              <a:rPr lang="en-US" altLang="en-US" b="1" dirty="0"/>
              <a:t>P</a:t>
            </a:r>
            <a:r>
              <a:rPr lang="en-US" altLang="en-US" dirty="0"/>
              <a:t> </a:t>
            </a:r>
            <a:r>
              <a:rPr lang="en-US" altLang="en-US" dirty="0">
                <a:cs typeface="Arial" charset="0"/>
              </a:rPr>
              <a:t>–</a:t>
            </a:r>
            <a:r>
              <a:rPr lang="en-US" altLang="en-US" dirty="0"/>
              <a:t> Present work</a:t>
            </a:r>
          </a:p>
          <a:p>
            <a:pPr lvl="1">
              <a:buSzPct val="100000"/>
              <a:buFont typeface="Arial" panose="020B0604020202020204" pitchFamily="34" charset="0"/>
              <a:buChar char="●"/>
            </a:pPr>
            <a:r>
              <a:rPr lang="en-US" altLang="en-US" b="1" dirty="0"/>
              <a:t>R</a:t>
            </a:r>
            <a:r>
              <a:rPr lang="en-US" altLang="en-US" dirty="0"/>
              <a:t> </a:t>
            </a:r>
            <a:r>
              <a:rPr lang="en-US" altLang="en-US" dirty="0">
                <a:cs typeface="Arial" charset="0"/>
              </a:rPr>
              <a:t>–</a:t>
            </a:r>
            <a:r>
              <a:rPr lang="en-US" altLang="en-US" dirty="0"/>
              <a:t> Residence</a:t>
            </a:r>
          </a:p>
          <a:p>
            <a:pPr lvl="1">
              <a:buSzPct val="100000"/>
              <a:buFont typeface="Arial" panose="020B0604020202020204" pitchFamily="34" charset="0"/>
              <a:buChar char="●"/>
            </a:pPr>
            <a:r>
              <a:rPr lang="en-US" altLang="en-US" b="1" dirty="0"/>
              <a:t>E</a:t>
            </a:r>
            <a:r>
              <a:rPr lang="en-US" altLang="en-US" dirty="0"/>
              <a:t> </a:t>
            </a:r>
            <a:r>
              <a:rPr lang="en-US" altLang="en-US" dirty="0">
                <a:cs typeface="Arial" charset="0"/>
              </a:rPr>
              <a:t>–</a:t>
            </a:r>
            <a:r>
              <a:rPr lang="en-US" altLang="en-US" dirty="0"/>
              <a:t> Environmental concerns</a:t>
            </a:r>
          </a:p>
          <a:p>
            <a:pPr lvl="1">
              <a:buSzPct val="100000"/>
              <a:buFont typeface="Arial" panose="020B0604020202020204" pitchFamily="34" charset="0"/>
              <a:buChar char="●"/>
            </a:pPr>
            <a:r>
              <a:rPr lang="en-US" altLang="en-US" b="1" dirty="0"/>
              <a:t>P</a:t>
            </a:r>
            <a:r>
              <a:rPr lang="en-US" altLang="en-US" dirty="0"/>
              <a:t> </a:t>
            </a:r>
            <a:r>
              <a:rPr lang="en-US" altLang="en-US" dirty="0">
                <a:cs typeface="Arial" charset="0"/>
              </a:rPr>
              <a:t>–</a:t>
            </a:r>
            <a:r>
              <a:rPr lang="en-US" altLang="en-US" dirty="0"/>
              <a:t> Past work</a:t>
            </a:r>
          </a:p>
          <a:p>
            <a:pPr lvl="1">
              <a:buSzPct val="100000"/>
              <a:buFont typeface="Arial" panose="020B0604020202020204" pitchFamily="34" charset="0"/>
              <a:buChar char="●"/>
            </a:pPr>
            <a:r>
              <a:rPr lang="en-US" altLang="en-US" b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cs typeface="Arial" charset="0"/>
              </a:rPr>
              <a:t>–</a:t>
            </a:r>
            <a:r>
              <a:rPr lang="en-US" altLang="en-US" dirty="0"/>
              <a:t> Activities</a:t>
            </a:r>
          </a:p>
          <a:p>
            <a:pPr lvl="1">
              <a:buSzPct val="100000"/>
              <a:buFont typeface="Arial" panose="020B0604020202020204" pitchFamily="34" charset="0"/>
              <a:buChar char="●"/>
            </a:pPr>
            <a:r>
              <a:rPr lang="en-US" altLang="en-US" b="1" dirty="0"/>
              <a:t>R</a:t>
            </a:r>
            <a:r>
              <a:rPr lang="en-US" altLang="en-US" dirty="0"/>
              <a:t> </a:t>
            </a:r>
            <a:r>
              <a:rPr lang="en-US" altLang="en-US" dirty="0">
                <a:cs typeface="Arial" charset="0"/>
              </a:rPr>
              <a:t>–</a:t>
            </a:r>
            <a:r>
              <a:rPr lang="en-US" altLang="en-US" dirty="0"/>
              <a:t> Referrals and Resources</a:t>
            </a:r>
          </a:p>
          <a:p>
            <a:pPr lvl="1">
              <a:buSzPct val="100000"/>
              <a:buFont typeface="Arial" panose="020B0604020202020204" pitchFamily="34" charset="0"/>
              <a:buChar char="●"/>
            </a:pPr>
            <a:r>
              <a:rPr lang="en-US" altLang="en-US" b="1" dirty="0"/>
              <a:t>E</a:t>
            </a:r>
            <a:r>
              <a:rPr lang="en-US" altLang="en-US" dirty="0"/>
              <a:t> </a:t>
            </a:r>
            <a:r>
              <a:rPr lang="en-US" altLang="en-US" dirty="0">
                <a:cs typeface="Arial" charset="0"/>
              </a:rPr>
              <a:t>–</a:t>
            </a:r>
            <a:r>
              <a:rPr lang="en-US" altLang="en-US" dirty="0"/>
              <a:t> Educate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522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4800600"/>
            <a:ext cx="74152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Figure 14-1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From U.S. Department of Health and Human Services: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Healthy People 2010,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ed 2, Washington, DC, U.S. Government Printing Office, 2000. 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/>
          <a:srcRect l="5257" t="41506" r="2436" b="10097"/>
          <a:stretch/>
        </p:blipFill>
        <p:spPr bwMode="auto">
          <a:xfrm>
            <a:off x="2667000" y="1248410"/>
            <a:ext cx="3048000" cy="3378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9795" name="Picture 3" descr="W:\OBrien\Community Home Health Promotion\Nies projects\Nies 6e\Manuscript\Processed\Art\Chapter 14 art\f14-01-9781437708608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48410"/>
            <a:ext cx="3048000" cy="3378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018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Areas of Environmental Health</a:t>
            </a:r>
          </a:p>
        </p:txBody>
      </p:sp>
      <p:sp>
        <p:nvSpPr>
          <p:cNvPr id="906247" name="Rectangle 7"/>
          <p:cNvSpPr>
            <a:spLocks noGrp="1" noChangeArrowheads="1"/>
          </p:cNvSpPr>
          <p:nvPr>
            <p:ph idx="1"/>
          </p:nvPr>
        </p:nvSpPr>
        <p:spPr>
          <a:xfrm>
            <a:off x="4267200" y="1676400"/>
            <a:ext cx="4191000" cy="4724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/>
              <a:t>Built environment</a:t>
            </a:r>
          </a:p>
          <a:p>
            <a:r>
              <a:rPr lang="en-US" altLang="en-US" dirty="0"/>
              <a:t>Work-related exposures</a:t>
            </a:r>
          </a:p>
          <a:p>
            <a:r>
              <a:rPr lang="en-US" altLang="en-US" dirty="0"/>
              <a:t>Outdoor air quality</a:t>
            </a:r>
          </a:p>
          <a:p>
            <a:r>
              <a:rPr lang="en-US" altLang="en-US" dirty="0"/>
              <a:t>Healthy homes</a:t>
            </a:r>
          </a:p>
          <a:p>
            <a:r>
              <a:rPr lang="en-US" altLang="en-US" dirty="0"/>
              <a:t>Water quality</a:t>
            </a:r>
          </a:p>
          <a:p>
            <a:r>
              <a:rPr lang="en-US" altLang="en-US" dirty="0"/>
              <a:t>Food, safety, and waste management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22969852"/>
              </p:ext>
            </p:extLst>
          </p:nvPr>
        </p:nvGraphicFramePr>
        <p:xfrm>
          <a:off x="687387" y="1676400"/>
          <a:ext cx="3351213" cy="390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1" name="Clip" r:id="rId4" imgW="3025775" imgH="3252788" progId="">
                  <p:embed/>
                </p:oleObj>
              </mc:Choice>
              <mc:Fallback>
                <p:oleObj name="Clip" r:id="rId4" imgW="3025775" imgH="3252788" progId="">
                  <p:embed/>
                  <p:pic>
                    <p:nvPicPr>
                      <p:cNvPr id="0" name="Picture 3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7" y="1676400"/>
                        <a:ext cx="3351213" cy="390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014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Built Environment</a:t>
            </a:r>
          </a:p>
        </p:txBody>
      </p:sp>
      <p:sp>
        <p:nvSpPr>
          <p:cNvPr id="908295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4419600" cy="4724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342900" lvl="1" indent="-342900">
              <a:buSzPct val="60000"/>
              <a:buFont typeface="Wingdings 2" pitchFamily="18" charset="2"/>
              <a:buChar char=""/>
            </a:pPr>
            <a:r>
              <a:rPr lang="en-US" altLang="ja-JP" sz="2800" dirty="0">
                <a:ea typeface="ＭＳ Ｐゴシック" charset="-128"/>
              </a:rPr>
              <a:t>The connection between people, communities, and their surrounding environments that affects health behaviors and habits, interpersonal relationships, cultural values, and customs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08303" name="Picture 15" descr="C:\Documents and Settings\Penny\Local Settings\Temporary Internet Files\Content.IE5\UCV4BDVO\MC9004361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7270"/>
            <a:ext cx="3043550" cy="266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460878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3097</TotalTime>
  <Words>1336</Words>
  <Application>Microsoft Office PowerPoint</Application>
  <PresentationFormat>Letter Paper (8.5x11 in)</PresentationFormat>
  <Paragraphs>177</Paragraphs>
  <Slides>26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ＭＳ Ｐゴシック</vt:lpstr>
      <vt:lpstr>Arial</vt:lpstr>
      <vt:lpstr>Calibri</vt:lpstr>
      <vt:lpstr>Times New Roman</vt:lpstr>
      <vt:lpstr>Wingdings</vt:lpstr>
      <vt:lpstr>Wingdings 2</vt:lpstr>
      <vt:lpstr>Wingdings 3</vt:lpstr>
      <vt:lpstr>3_Office Theme</vt:lpstr>
      <vt:lpstr>Clip</vt:lpstr>
      <vt:lpstr>Chapter 14</vt:lpstr>
      <vt:lpstr>Environmental Health Is … </vt:lpstr>
      <vt:lpstr>Environmental Health</vt:lpstr>
      <vt:lpstr>Using a Critical Theory Approach </vt:lpstr>
      <vt:lpstr>Benefits of an Environmental Health History</vt:lpstr>
      <vt:lpstr>I PREPARE  Environmental Exposure History</vt:lpstr>
      <vt:lpstr>PowerPoint Presentation</vt:lpstr>
      <vt:lpstr>Areas of Environmental Health</vt:lpstr>
      <vt:lpstr>Built Environment</vt:lpstr>
      <vt:lpstr>Built Environment: Examples</vt:lpstr>
      <vt:lpstr>Work-Related Exposure</vt:lpstr>
      <vt:lpstr>Work-Related Exposure: Examples</vt:lpstr>
      <vt:lpstr>Outdoor Air Quality</vt:lpstr>
      <vt:lpstr>Outdoor Air Quality: Examples</vt:lpstr>
      <vt:lpstr>Healthy Home</vt:lpstr>
      <vt:lpstr>Healthy Home: Examples</vt:lpstr>
      <vt:lpstr>Water Quality</vt:lpstr>
      <vt:lpstr>Water Quality: Examples</vt:lpstr>
      <vt:lpstr>Food Safety</vt:lpstr>
      <vt:lpstr>Food Safety: Examples</vt:lpstr>
      <vt:lpstr>Waste Management</vt:lpstr>
      <vt:lpstr>Waste Management: Examples</vt:lpstr>
      <vt:lpstr>Waste Management: Examples (Cont.)</vt:lpstr>
      <vt:lpstr>Effects of Environmental Hazards</vt:lpstr>
      <vt:lpstr>Emerging Issues in Environmental Health</vt:lpstr>
      <vt:lpstr>Critical Community Health Nursing Practice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     Cholinesterase Inhibitors</dc:title>
  <dc:creator>Janet Czermak</dc:creator>
  <cp:lastModifiedBy>Eddie Cruz</cp:lastModifiedBy>
  <cp:revision>330</cp:revision>
  <cp:lastPrinted>2000-11-30T21:12:40Z</cp:lastPrinted>
  <dcterms:created xsi:type="dcterms:W3CDTF">2000-10-10T03:44:32Z</dcterms:created>
  <dcterms:modified xsi:type="dcterms:W3CDTF">2018-09-23T00:25:44Z</dcterms:modified>
</cp:coreProperties>
</file>