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letter"/>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88">
          <p15:clr>
            <a:srgbClr val="A4A3A4"/>
          </p15:clr>
        </p15:guide>
        <p15:guide id="2" orient="horz" pos="4032">
          <p15:clr>
            <a:srgbClr val="A4A3A4"/>
          </p15:clr>
        </p15:guide>
        <p15:guide id="3" orient="horz" pos="960">
          <p15:clr>
            <a:srgbClr val="A4A3A4"/>
          </p15:clr>
        </p15:guide>
        <p15:guide id="4" orient="horz" pos="1056">
          <p15:clr>
            <a:srgbClr val="A4A3A4"/>
          </p15:clr>
        </p15:guide>
        <p15:guide id="5" pos="5328">
          <p15:clr>
            <a:srgbClr val="A4A3A4"/>
          </p15:clr>
        </p15:guide>
        <p15:guide id="6" pos="4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 lastIdx="1" clrIdx="0"/>
  <p:cmAuthor id="1" name="one" initials="o" lastIdx="3" clrIdx="1"/>
  <p:cmAuthor id="2" name="Jenn Shropshire" initials="JS" lastIdx="7" clrIdx="2"/>
  <p:cmAuthor id="3" name="Author" initials="AU" lastIdx="3" clrIdx="3"/>
  <p:cmAuthor id="4" name="Editor" initials="EN"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81"/>
    <a:srgbClr val="FFFF9F"/>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72" autoAdjust="0"/>
    <p:restoredTop sz="95624" autoAdjust="0"/>
  </p:normalViewPr>
  <p:slideViewPr>
    <p:cSldViewPr>
      <p:cViewPr varScale="1">
        <p:scale>
          <a:sx n="114" d="100"/>
          <a:sy n="114" d="100"/>
        </p:scale>
        <p:origin x="2166" y="114"/>
      </p:cViewPr>
      <p:guideLst>
        <p:guide orient="horz" pos="288"/>
        <p:guide orient="horz" pos="4032"/>
        <p:guide orient="horz" pos="960"/>
        <p:guide orient="horz" pos="1056"/>
        <p:guide pos="5328"/>
        <p:guide pos="432"/>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3906"/>
    </p:cViewPr>
  </p:sorterViewPr>
  <p:notesViewPr>
    <p:cSldViewPr>
      <p:cViewPr varScale="1">
        <p:scale>
          <a:sx n="28" d="100"/>
          <a:sy n="28" d="100"/>
        </p:scale>
        <p:origin x="-1190"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23.xml"/><Relationship Id="rId1" Type="http://schemas.openxmlformats.org/officeDocument/2006/relationships/slide" Target="slides/slide8.xml"/><Relationship Id="rId6" Type="http://schemas.openxmlformats.org/officeDocument/2006/relationships/slide" Target="slides/slide33.xml"/><Relationship Id="rId5" Type="http://schemas.openxmlformats.org/officeDocument/2006/relationships/slide" Target="slides/slide30.xml"/><Relationship Id="rId4"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1116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116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latin typeface="Arial" charset="0"/>
              </a:defRPr>
            </a:lvl1pPr>
          </a:lstStyle>
          <a:p>
            <a:pPr>
              <a:defRPr/>
            </a:pPr>
            <a:fld id="{FCC65371-3A6E-43F2-83E4-65E50C84BDD5}" type="slidenum">
              <a:rPr lang="en-US"/>
              <a:pPr>
                <a:defRPr/>
              </a:pPr>
              <a:t>‹#›</a:t>
            </a:fld>
            <a:endParaRPr lang="en-US"/>
          </a:p>
        </p:txBody>
      </p:sp>
    </p:spTree>
    <p:extLst>
      <p:ext uri="{BB962C8B-B14F-4D97-AF65-F5344CB8AC3E}">
        <p14:creationId xmlns:p14="http://schemas.microsoft.com/office/powerpoint/2010/main" val="3239983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822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22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822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i="1">
                <a:latin typeface="Arial" charset="0"/>
              </a:defRPr>
            </a:lvl1pPr>
          </a:lstStyle>
          <a:p>
            <a:pPr>
              <a:defRPr/>
            </a:pPr>
            <a:fld id="{1A8EBE03-0393-49BA-A66E-44A2ACB84C3D}" type="slidenum">
              <a:rPr lang="en-US"/>
              <a:pPr>
                <a:defRPr/>
              </a:pPr>
              <a:t>‹#›</a:t>
            </a:fld>
            <a:endParaRPr lang="en-US"/>
          </a:p>
        </p:txBody>
      </p:sp>
    </p:spTree>
    <p:extLst>
      <p:ext uri="{BB962C8B-B14F-4D97-AF65-F5344CB8AC3E}">
        <p14:creationId xmlns:p14="http://schemas.microsoft.com/office/powerpoint/2010/main" val="3595152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30C64FE-7A97-4EB0-9F0C-ACAA8C67A5D2}" type="slidenum">
              <a:rPr lang="en-US" altLang="en-US" sz="1200">
                <a:latin typeface="Times New Roman" pitchFamily="18" charset="0"/>
              </a:rPr>
              <a:pPr algn="r"/>
              <a:t>1</a:t>
            </a:fld>
            <a:endParaRPr lang="en-US" altLang="en-US" sz="1200">
              <a:latin typeface="Times New Roman" pitchFamily="18" charset="0"/>
            </a:endParaRPr>
          </a:p>
        </p:txBody>
      </p:sp>
      <p:sp>
        <p:nvSpPr>
          <p:cNvPr id="773123" name="Rectangle 1026"/>
          <p:cNvSpPr>
            <a:spLocks noGrp="1" noRot="1" noChangeAspect="1" noChangeArrowheads="1" noTextEdit="1"/>
          </p:cNvSpPr>
          <p:nvPr>
            <p:ph type="sldImg"/>
          </p:nvPr>
        </p:nvSpPr>
        <p:spPr>
          <a:ln/>
        </p:spPr>
      </p:sp>
      <p:sp>
        <p:nvSpPr>
          <p:cNvPr id="7731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460F807-2495-408E-924F-94643B726534}" type="slidenum">
              <a:rPr lang="en-US" altLang="en-US" sz="1200">
                <a:latin typeface="Times New Roman" pitchFamily="18" charset="0"/>
              </a:rPr>
              <a:pPr algn="r"/>
              <a:t>12</a:t>
            </a:fld>
            <a:endParaRPr lang="en-US" altLang="en-US" sz="1200">
              <a:latin typeface="Times New Roman" pitchFamily="18" charset="0"/>
            </a:endParaRPr>
          </a:p>
        </p:txBody>
      </p:sp>
      <p:sp>
        <p:nvSpPr>
          <p:cNvPr id="787459" name="Rectangle 1026"/>
          <p:cNvSpPr>
            <a:spLocks noGrp="1" noRot="1" noChangeAspect="1" noChangeArrowheads="1" noTextEdit="1"/>
          </p:cNvSpPr>
          <p:nvPr>
            <p:ph type="sldImg"/>
          </p:nvPr>
        </p:nvSpPr>
        <p:spPr>
          <a:ln/>
        </p:spPr>
      </p:sp>
      <p:sp>
        <p:nvSpPr>
          <p:cNvPr id="78746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B0C1CB2-FEC3-4946-A9FB-5D14224EA045}" type="slidenum">
              <a:rPr lang="en-US" altLang="en-US" sz="1200">
                <a:latin typeface="Times New Roman" pitchFamily="18" charset="0"/>
              </a:rPr>
              <a:pPr algn="r"/>
              <a:t>13</a:t>
            </a:fld>
            <a:endParaRPr lang="en-US" altLang="en-US" sz="1200">
              <a:latin typeface="Times New Roman" pitchFamily="18" charset="0"/>
            </a:endParaRPr>
          </a:p>
        </p:txBody>
      </p:sp>
      <p:sp>
        <p:nvSpPr>
          <p:cNvPr id="789507" name="Rectangle 1026"/>
          <p:cNvSpPr>
            <a:spLocks noGrp="1" noRot="1" noChangeAspect="1" noChangeArrowheads="1" noTextEdit="1"/>
          </p:cNvSpPr>
          <p:nvPr>
            <p:ph type="sldImg"/>
          </p:nvPr>
        </p:nvSpPr>
        <p:spPr>
          <a:ln/>
        </p:spPr>
      </p:sp>
      <p:sp>
        <p:nvSpPr>
          <p:cNvPr id="7895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7B75E32-7A95-4CCA-A7A7-7842307FCFDE}" type="slidenum">
              <a:rPr lang="en-US" altLang="en-US" sz="1200">
                <a:latin typeface="Times New Roman" pitchFamily="18" charset="0"/>
              </a:rPr>
              <a:pPr algn="r"/>
              <a:t>14</a:t>
            </a:fld>
            <a:endParaRPr lang="en-US" altLang="en-US" sz="1200">
              <a:latin typeface="Times New Roman" pitchFamily="18" charset="0"/>
            </a:endParaRPr>
          </a:p>
        </p:txBody>
      </p:sp>
      <p:sp>
        <p:nvSpPr>
          <p:cNvPr id="791555" name="Rectangle 1026"/>
          <p:cNvSpPr>
            <a:spLocks noGrp="1" noRot="1" noChangeAspect="1" noChangeArrowheads="1" noTextEdit="1"/>
          </p:cNvSpPr>
          <p:nvPr>
            <p:ph type="sldImg"/>
          </p:nvPr>
        </p:nvSpPr>
        <p:spPr>
          <a:ln/>
        </p:spPr>
      </p:sp>
      <p:sp>
        <p:nvSpPr>
          <p:cNvPr id="79155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6125651-5719-4689-8F73-E2B3B34D27DA}" type="slidenum">
              <a:rPr lang="en-US" altLang="en-US" sz="1200">
                <a:latin typeface="Times New Roman" pitchFamily="18" charset="0"/>
              </a:rPr>
              <a:pPr algn="r"/>
              <a:t>15</a:t>
            </a:fld>
            <a:endParaRPr lang="en-US" altLang="en-US" sz="1200">
              <a:latin typeface="Times New Roman" pitchFamily="18" charset="0"/>
            </a:endParaRPr>
          </a:p>
        </p:txBody>
      </p:sp>
      <p:sp>
        <p:nvSpPr>
          <p:cNvPr id="793603" name="Rectangle 1026"/>
          <p:cNvSpPr>
            <a:spLocks noGrp="1" noRot="1" noChangeAspect="1" noChangeArrowheads="1" noTextEdit="1"/>
          </p:cNvSpPr>
          <p:nvPr>
            <p:ph type="sldImg"/>
          </p:nvPr>
        </p:nvSpPr>
        <p:spPr>
          <a:ln/>
        </p:spPr>
      </p:sp>
      <p:sp>
        <p:nvSpPr>
          <p:cNvPr id="79360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D5100BA-3E79-4183-AF04-70738C09AA12}" type="slidenum">
              <a:rPr lang="en-US" altLang="en-US" sz="1200">
                <a:latin typeface="Times New Roman" pitchFamily="18" charset="0"/>
              </a:rPr>
              <a:pPr algn="r"/>
              <a:t>16</a:t>
            </a:fld>
            <a:endParaRPr lang="en-US" altLang="en-US" sz="1200">
              <a:latin typeface="Times New Roman" pitchFamily="18" charset="0"/>
            </a:endParaRPr>
          </a:p>
        </p:txBody>
      </p:sp>
      <p:sp>
        <p:nvSpPr>
          <p:cNvPr id="795651" name="Rectangle 1026"/>
          <p:cNvSpPr>
            <a:spLocks noGrp="1" noRot="1" noChangeAspect="1" noChangeArrowheads="1" noTextEdit="1"/>
          </p:cNvSpPr>
          <p:nvPr>
            <p:ph type="sldImg"/>
          </p:nvPr>
        </p:nvSpPr>
        <p:spPr>
          <a:ln/>
        </p:spPr>
      </p:sp>
      <p:sp>
        <p:nvSpPr>
          <p:cNvPr id="79565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6859328-0ACA-4260-A52D-6B2F64065955}" type="slidenum">
              <a:rPr lang="en-US" altLang="en-US" sz="1200">
                <a:latin typeface="Times New Roman" pitchFamily="18" charset="0"/>
              </a:rPr>
              <a:pPr algn="r"/>
              <a:t>17</a:t>
            </a:fld>
            <a:endParaRPr lang="en-US" altLang="en-US" sz="1200">
              <a:latin typeface="Times New Roman" pitchFamily="18" charset="0"/>
            </a:endParaRPr>
          </a:p>
        </p:txBody>
      </p:sp>
      <p:sp>
        <p:nvSpPr>
          <p:cNvPr id="797699" name="Rectangle 1026"/>
          <p:cNvSpPr>
            <a:spLocks noGrp="1" noRot="1" noChangeAspect="1" noChangeArrowheads="1" noTextEdit="1"/>
          </p:cNvSpPr>
          <p:nvPr>
            <p:ph type="sldImg"/>
          </p:nvPr>
        </p:nvSpPr>
        <p:spPr>
          <a:ln/>
        </p:spPr>
      </p:sp>
      <p:sp>
        <p:nvSpPr>
          <p:cNvPr id="79770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p:spPr>
      </p:sp>
      <p:sp>
        <p:nvSpPr>
          <p:cNvPr id="805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5209B54-CB0D-4208-A2A1-D03ABAE1BFCF}" type="slidenum">
              <a:rPr lang="en-US" altLang="en-US" sz="1200">
                <a:latin typeface="Times New Roman" pitchFamily="18" charset="0"/>
              </a:rPr>
              <a:pPr algn="r"/>
              <a:t>4</a:t>
            </a:fld>
            <a:endParaRPr lang="en-US" altLang="en-US" sz="1200">
              <a:latin typeface="Times New Roman" pitchFamily="18" charset="0"/>
            </a:endParaRPr>
          </a:p>
        </p:txBody>
      </p:sp>
      <p:sp>
        <p:nvSpPr>
          <p:cNvPr id="775171" name="Rectangle 1026"/>
          <p:cNvSpPr>
            <a:spLocks noGrp="1" noRot="1" noChangeAspect="1" noChangeArrowheads="1" noTextEdit="1"/>
          </p:cNvSpPr>
          <p:nvPr>
            <p:ph type="sldImg"/>
          </p:nvPr>
        </p:nvSpPr>
        <p:spPr>
          <a:ln/>
        </p:spPr>
      </p:sp>
      <p:sp>
        <p:nvSpPr>
          <p:cNvPr id="7751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Rot="1" noChangeAspect="1" noChangeArrowheads="1" noTextEdit="1"/>
          </p:cNvSpPr>
          <p:nvPr>
            <p:ph type="sldImg"/>
          </p:nvPr>
        </p:nvSpPr>
        <p:spPr>
          <a:ln/>
        </p:spPr>
      </p:sp>
      <p:sp>
        <p:nvSpPr>
          <p:cNvPr id="807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5209B54-CB0D-4208-A2A1-D03ABAE1BFCF}" type="slidenum">
              <a:rPr lang="en-US" altLang="en-US" sz="1200">
                <a:latin typeface="Times New Roman" pitchFamily="18" charset="0"/>
              </a:rPr>
              <a:pPr algn="r"/>
              <a:t>5</a:t>
            </a:fld>
            <a:endParaRPr lang="en-US" altLang="en-US" sz="1200">
              <a:latin typeface="Times New Roman" pitchFamily="18" charset="0"/>
            </a:endParaRPr>
          </a:p>
        </p:txBody>
      </p:sp>
      <p:sp>
        <p:nvSpPr>
          <p:cNvPr id="775171" name="Rectangle 1026"/>
          <p:cNvSpPr>
            <a:spLocks noGrp="1" noRot="1" noChangeAspect="1" noChangeArrowheads="1" noTextEdit="1"/>
          </p:cNvSpPr>
          <p:nvPr>
            <p:ph type="sldImg"/>
          </p:nvPr>
        </p:nvSpPr>
        <p:spPr>
          <a:ln/>
        </p:spPr>
      </p:sp>
      <p:sp>
        <p:nvSpPr>
          <p:cNvPr id="7751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Rot="1" noChangeAspect="1" noChangeArrowheads="1" noTextEdit="1"/>
          </p:cNvSpPr>
          <p:nvPr>
            <p:ph type="sldImg"/>
          </p:nvPr>
        </p:nvSpPr>
        <p:spPr>
          <a:ln/>
        </p:spPr>
      </p:sp>
      <p:sp>
        <p:nvSpPr>
          <p:cNvPr id="832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Rot="1" noChangeAspect="1" noChangeArrowheads="1" noTextEdit="1"/>
          </p:cNvSpPr>
          <p:nvPr>
            <p:ph type="sldImg"/>
          </p:nvPr>
        </p:nvSpPr>
        <p:spPr>
          <a:ln/>
        </p:spPr>
      </p:sp>
      <p:sp>
        <p:nvSpPr>
          <p:cNvPr id="834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Rot="1" noChangeAspect="1" noChangeArrowheads="1" noTextEdit="1"/>
          </p:cNvSpPr>
          <p:nvPr>
            <p:ph type="sldImg"/>
          </p:nvPr>
        </p:nvSpPr>
        <p:spPr>
          <a:ln/>
        </p:spPr>
      </p:sp>
      <p:sp>
        <p:nvSpPr>
          <p:cNvPr id="836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Rot="1" noChangeAspect="1" noChangeArrowheads="1" noTextEdit="1"/>
          </p:cNvSpPr>
          <p:nvPr>
            <p:ph type="sldImg"/>
          </p:nvPr>
        </p:nvSpPr>
        <p:spPr>
          <a:ln/>
        </p:spPr>
      </p:sp>
      <p:sp>
        <p:nvSpPr>
          <p:cNvPr id="840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Rot="1" noChangeAspect="1" noChangeArrowheads="1" noTextEdit="1"/>
          </p:cNvSpPr>
          <p:nvPr>
            <p:ph type="sldImg"/>
          </p:nvPr>
        </p:nvSpPr>
        <p:spPr>
          <a:ln/>
        </p:spPr>
      </p:sp>
      <p:sp>
        <p:nvSpPr>
          <p:cNvPr id="842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Rot="1" noChangeAspect="1" noChangeArrowheads="1" noTextEdit="1"/>
          </p:cNvSpPr>
          <p:nvPr>
            <p:ph type="sldImg"/>
          </p:nvPr>
        </p:nvSpPr>
        <p:spPr>
          <a:ln/>
        </p:spPr>
      </p:sp>
      <p:sp>
        <p:nvSpPr>
          <p:cNvPr id="844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Rot="1" noChangeAspect="1" noChangeArrowheads="1" noTextEdit="1"/>
          </p:cNvSpPr>
          <p:nvPr>
            <p:ph type="sldImg"/>
          </p:nvPr>
        </p:nvSpPr>
        <p:spPr>
          <a:ln/>
        </p:spPr>
      </p:sp>
      <p:sp>
        <p:nvSpPr>
          <p:cNvPr id="846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Grp="1" noRot="1" noChangeAspect="1" noChangeArrowheads="1" noTextEdit="1"/>
          </p:cNvSpPr>
          <p:nvPr>
            <p:ph type="sldImg"/>
          </p:nvPr>
        </p:nvSpPr>
        <p:spPr>
          <a:ln/>
        </p:spPr>
      </p:sp>
      <p:sp>
        <p:nvSpPr>
          <p:cNvPr id="777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Rot="1" noChangeAspect="1" noChangeArrowheads="1" noTextEdit="1"/>
          </p:cNvSpPr>
          <p:nvPr>
            <p:ph type="sldImg"/>
          </p:nvPr>
        </p:nvSpPr>
        <p:spPr>
          <a:ln/>
        </p:spPr>
      </p:sp>
      <p:sp>
        <p:nvSpPr>
          <p:cNvPr id="848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9449439-F4C5-4CEF-BA97-4E6806B058FE}" type="slidenum">
              <a:rPr lang="en-US" altLang="en-US" sz="1200">
                <a:latin typeface="Times New Roman" pitchFamily="18" charset="0"/>
              </a:rPr>
              <a:pPr algn="r"/>
              <a:t>7</a:t>
            </a:fld>
            <a:endParaRPr lang="en-US" altLang="en-US" sz="1200">
              <a:latin typeface="Times New Roman" pitchFamily="18" charset="0"/>
            </a:endParaRPr>
          </a:p>
        </p:txBody>
      </p:sp>
      <p:sp>
        <p:nvSpPr>
          <p:cNvPr id="779267" name="Rectangle 1026"/>
          <p:cNvSpPr>
            <a:spLocks noGrp="1" noRot="1" noChangeAspect="1" noChangeArrowheads="1" noTextEdit="1"/>
          </p:cNvSpPr>
          <p:nvPr>
            <p:ph type="sldImg"/>
          </p:nvPr>
        </p:nvSpPr>
        <p:spPr>
          <a:ln/>
        </p:spPr>
      </p:sp>
      <p:sp>
        <p:nvSpPr>
          <p:cNvPr id="7792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DB853CAD-20DF-4996-BE5C-6E471534AE3F}" type="slidenum">
              <a:rPr lang="en-US" altLang="en-US" sz="1200">
                <a:latin typeface="Times New Roman" pitchFamily="18" charset="0"/>
              </a:rPr>
              <a:pPr algn="r"/>
              <a:t>8</a:t>
            </a:fld>
            <a:endParaRPr lang="en-US" altLang="en-US" sz="1200">
              <a:latin typeface="Times New Roman" pitchFamily="18" charset="0"/>
            </a:endParaRPr>
          </a:p>
        </p:txBody>
      </p:sp>
      <p:sp>
        <p:nvSpPr>
          <p:cNvPr id="781315" name="Rectangle 1026"/>
          <p:cNvSpPr>
            <a:spLocks noGrp="1" noRot="1" noChangeAspect="1" noChangeArrowheads="1" noTextEdit="1"/>
          </p:cNvSpPr>
          <p:nvPr>
            <p:ph type="sldImg"/>
          </p:nvPr>
        </p:nvSpPr>
        <p:spPr>
          <a:ln/>
        </p:spPr>
      </p:sp>
      <p:sp>
        <p:nvSpPr>
          <p:cNvPr id="7813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AED8CC5-812D-4C88-B718-0E8A87939C95}" type="slidenum">
              <a:rPr lang="en-US" altLang="en-US" sz="1200">
                <a:latin typeface="Times New Roman" pitchFamily="18" charset="0"/>
              </a:rPr>
              <a:pPr algn="r"/>
              <a:t>9</a:t>
            </a:fld>
            <a:endParaRPr lang="en-US" altLang="en-US" sz="1200">
              <a:latin typeface="Times New Roman" pitchFamily="18" charset="0"/>
            </a:endParaRPr>
          </a:p>
        </p:txBody>
      </p:sp>
      <p:sp>
        <p:nvSpPr>
          <p:cNvPr id="785411" name="Rectangle 1026"/>
          <p:cNvSpPr>
            <a:spLocks noGrp="1" noRot="1" noChangeAspect="1" noChangeArrowheads="1" noTextEdit="1"/>
          </p:cNvSpPr>
          <p:nvPr>
            <p:ph type="sldImg"/>
          </p:nvPr>
        </p:nvSpPr>
        <p:spPr>
          <a:ln/>
        </p:spPr>
      </p:sp>
      <p:sp>
        <p:nvSpPr>
          <p:cNvPr id="7854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Rot="1" noChangeAspect="1" noChangeArrowheads="1" noTextEdit="1"/>
          </p:cNvSpPr>
          <p:nvPr>
            <p:ph type="sldImg"/>
          </p:nvPr>
        </p:nvSpPr>
        <p:spPr>
          <a:ln/>
        </p:spPr>
      </p:sp>
      <p:sp>
        <p:nvSpPr>
          <p:cNvPr id="8919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273FB71-CBFC-4471-8FB9-DE4E5ED670C9}" type="slidenum">
              <a:rPr lang="en-US" altLang="en-US" sz="1200">
                <a:latin typeface="Times New Roman" pitchFamily="18" charset="0"/>
              </a:rPr>
              <a:pPr algn="r"/>
              <a:t>11</a:t>
            </a:fld>
            <a:endParaRPr lang="en-US" altLang="en-US" sz="1200">
              <a:latin typeface="Times New Roman" pitchFamily="18" charset="0"/>
            </a:endParaRPr>
          </a:p>
        </p:txBody>
      </p:sp>
      <p:sp>
        <p:nvSpPr>
          <p:cNvPr id="783363" name="Rectangle 1026"/>
          <p:cNvSpPr>
            <a:spLocks noGrp="1" noRot="1" noChangeAspect="1" noChangeArrowheads="1" noTextEdit="1"/>
          </p:cNvSpPr>
          <p:nvPr>
            <p:ph type="sldImg"/>
          </p:nvPr>
        </p:nvSpPr>
        <p:spPr>
          <a:ln/>
        </p:spPr>
      </p:sp>
      <p:sp>
        <p:nvSpPr>
          <p:cNvPr id="7833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4A946F8-05E4-4021-B22A-1BE6E2C6557F}" type="slidenum">
              <a:rPr lang="en-US"/>
              <a:pPr>
                <a:defRPr/>
              </a:pPr>
              <a:t>‹#›</a:t>
            </a:fld>
            <a:endParaRPr lang="en-US"/>
          </a:p>
        </p:txBody>
      </p:sp>
    </p:spTree>
    <p:extLst>
      <p:ext uri="{BB962C8B-B14F-4D97-AF65-F5344CB8AC3E}">
        <p14:creationId xmlns:p14="http://schemas.microsoft.com/office/powerpoint/2010/main" val="30579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2AA6203-6391-4030-97FB-08F68053F266}" type="slidenum">
              <a:rPr lang="en-US"/>
              <a:pPr>
                <a:defRPr/>
              </a:pPr>
              <a:t>‹#›</a:t>
            </a:fld>
            <a:endParaRPr lang="en-US"/>
          </a:p>
        </p:txBody>
      </p:sp>
    </p:spTree>
    <p:extLst>
      <p:ext uri="{BB962C8B-B14F-4D97-AF65-F5344CB8AC3E}">
        <p14:creationId xmlns:p14="http://schemas.microsoft.com/office/powerpoint/2010/main" val="29581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58026C0-03DC-40B4-976D-273F1522CAA1}" type="slidenum">
              <a:rPr lang="en-US"/>
              <a:pPr>
                <a:defRPr/>
              </a:pPr>
              <a:t>‹#›</a:t>
            </a:fld>
            <a:endParaRPr lang="en-US"/>
          </a:p>
        </p:txBody>
      </p:sp>
    </p:spTree>
    <p:extLst>
      <p:ext uri="{BB962C8B-B14F-4D97-AF65-F5344CB8AC3E}">
        <p14:creationId xmlns:p14="http://schemas.microsoft.com/office/powerpoint/2010/main" val="406749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FF0BF3C-D800-4537-AB1C-57E118ADDCD3}" type="slidenum">
              <a:rPr lang="en-US"/>
              <a:pPr>
                <a:defRPr/>
              </a:pPr>
              <a:t>‹#›</a:t>
            </a:fld>
            <a:endParaRPr lang="en-US"/>
          </a:p>
        </p:txBody>
      </p:sp>
    </p:spTree>
    <p:extLst>
      <p:ext uri="{BB962C8B-B14F-4D97-AF65-F5344CB8AC3E}">
        <p14:creationId xmlns:p14="http://schemas.microsoft.com/office/powerpoint/2010/main" val="1557453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71461530-AC63-4E85-8DCC-CDD00A5CAF09}" type="slidenum">
              <a:rPr lang="en-US"/>
              <a:pPr>
                <a:defRPr/>
              </a:pPr>
              <a:t>‹#›</a:t>
            </a:fld>
            <a:endParaRPr lang="en-US"/>
          </a:p>
        </p:txBody>
      </p:sp>
    </p:spTree>
    <p:extLst>
      <p:ext uri="{BB962C8B-B14F-4D97-AF65-F5344CB8AC3E}">
        <p14:creationId xmlns:p14="http://schemas.microsoft.com/office/powerpoint/2010/main" val="84653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A61285F-8103-4473-B397-C54727C577D7}" type="slidenum">
              <a:rPr lang="en-US"/>
              <a:pPr>
                <a:defRPr/>
              </a:pPr>
              <a:t>‹#›</a:t>
            </a:fld>
            <a:endParaRPr lang="en-US"/>
          </a:p>
        </p:txBody>
      </p:sp>
    </p:spTree>
    <p:extLst>
      <p:ext uri="{BB962C8B-B14F-4D97-AF65-F5344CB8AC3E}">
        <p14:creationId xmlns:p14="http://schemas.microsoft.com/office/powerpoint/2010/main" val="275290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C8F786F-A26B-4A42-8454-798EB84FDD15}" type="slidenum">
              <a:rPr lang="en-US"/>
              <a:pPr>
                <a:defRPr/>
              </a:pPr>
              <a:t>‹#›</a:t>
            </a:fld>
            <a:endParaRPr lang="en-US"/>
          </a:p>
        </p:txBody>
      </p:sp>
    </p:spTree>
    <p:extLst>
      <p:ext uri="{BB962C8B-B14F-4D97-AF65-F5344CB8AC3E}">
        <p14:creationId xmlns:p14="http://schemas.microsoft.com/office/powerpoint/2010/main" val="323894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dirty="0"/>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72AA0E0B-AE0B-4761-B80B-CC23D48B738B}" type="slidenum">
              <a:rPr lang="en-US" smtClean="0"/>
              <a:pPr/>
              <a:t>‹#›</a:t>
            </a:fld>
            <a:endParaRPr lang="en-US" dirty="0"/>
          </a:p>
        </p:txBody>
      </p:sp>
    </p:spTree>
    <p:extLst>
      <p:ext uri="{BB962C8B-B14F-4D97-AF65-F5344CB8AC3E}">
        <p14:creationId xmlns:p14="http://schemas.microsoft.com/office/powerpoint/2010/main" val="256889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D3E532A8-81E9-49B8-9479-FA543EABD38F}" type="slidenum">
              <a:rPr lang="en-US"/>
              <a:pPr>
                <a:defRPr/>
              </a:pPr>
              <a:t>‹#›</a:t>
            </a:fld>
            <a:endParaRPr lang="en-US"/>
          </a:p>
        </p:txBody>
      </p:sp>
    </p:spTree>
    <p:extLst>
      <p:ext uri="{BB962C8B-B14F-4D97-AF65-F5344CB8AC3E}">
        <p14:creationId xmlns:p14="http://schemas.microsoft.com/office/powerpoint/2010/main" val="105606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52FA1C9-0771-4BF7-8157-C4956F3DCBBF}" type="slidenum">
              <a:rPr lang="en-US"/>
              <a:pPr>
                <a:defRPr/>
              </a:pPr>
              <a:t>‹#›</a:t>
            </a:fld>
            <a:endParaRPr lang="en-US"/>
          </a:p>
        </p:txBody>
      </p:sp>
    </p:spTree>
    <p:extLst>
      <p:ext uri="{BB962C8B-B14F-4D97-AF65-F5344CB8AC3E}">
        <p14:creationId xmlns:p14="http://schemas.microsoft.com/office/powerpoint/2010/main" val="94265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108FF7F6-2EBA-4C8F-8194-1ACF666BF1EB}" type="slidenum">
              <a:rPr lang="en-US"/>
              <a:pPr>
                <a:defRPr/>
              </a:pPr>
              <a:t>‹#›</a:t>
            </a:fld>
            <a:endParaRPr lang="en-US"/>
          </a:p>
        </p:txBody>
      </p:sp>
    </p:spTree>
    <p:extLst>
      <p:ext uri="{BB962C8B-B14F-4D97-AF65-F5344CB8AC3E}">
        <p14:creationId xmlns:p14="http://schemas.microsoft.com/office/powerpoint/2010/main" val="9075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336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FD60A469-C20A-4949-B894-4E6D40B6B83C}" type="slidenum">
              <a:rPr lang="en-US"/>
              <a:pPr>
                <a:defRPr/>
              </a:pPr>
              <a:t>‹#›</a:t>
            </a:fld>
            <a:endParaRPr lang="en-US"/>
          </a:p>
        </p:txBody>
      </p:sp>
    </p:spTree>
    <p:extLst>
      <p:ext uri="{BB962C8B-B14F-4D97-AF65-F5344CB8AC3E}">
        <p14:creationId xmlns:p14="http://schemas.microsoft.com/office/powerpoint/2010/main" val="295720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A42BB2E-49E5-4931-950C-3BB061DC5A76}" type="slidenum">
              <a:rPr lang="en-US"/>
              <a:pPr>
                <a:defRPr/>
              </a:pPr>
              <a:t>‹#›</a:t>
            </a:fld>
            <a:endParaRPr lang="en-US"/>
          </a:p>
        </p:txBody>
      </p:sp>
    </p:spTree>
    <p:extLst>
      <p:ext uri="{BB962C8B-B14F-4D97-AF65-F5344CB8AC3E}">
        <p14:creationId xmlns:p14="http://schemas.microsoft.com/office/powerpoint/2010/main" val="426743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p:txBody>
          <a:bodyPr/>
          <a:lstStyle/>
          <a:p>
            <a:r>
              <a:rPr lang="en-US"/>
              <a:t>Click to edit Master title style</a:t>
            </a:r>
          </a:p>
        </p:txBody>
      </p:sp>
      <p:sp>
        <p:nvSpPr>
          <p:cNvPr id="6" name="Rectangle 5"/>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821F8EDE-CDDD-4EAC-AF22-6E1ABC367B27}" type="slidenum">
              <a:rPr lang="en-US"/>
              <a:pPr>
                <a:defRPr/>
              </a:pPr>
              <a:t>‹#›</a:t>
            </a:fld>
            <a:endParaRPr lang="en-US"/>
          </a:p>
        </p:txBody>
      </p:sp>
    </p:spTree>
    <p:extLst>
      <p:ext uri="{BB962C8B-B14F-4D97-AF65-F5344CB8AC3E}">
        <p14:creationId xmlns:p14="http://schemas.microsoft.com/office/powerpoint/2010/main" val="300488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8B78A2B-CAEB-4C55-B344-38C18EF57803}" type="slidenum">
              <a:rPr lang="en-US"/>
              <a:pPr>
                <a:defRPr/>
              </a:pPr>
              <a:t>‹#›</a:t>
            </a:fld>
            <a:endParaRPr lang="en-US"/>
          </a:p>
        </p:txBody>
      </p:sp>
    </p:spTree>
    <p:extLst>
      <p:ext uri="{BB962C8B-B14F-4D97-AF65-F5344CB8AC3E}">
        <p14:creationId xmlns:p14="http://schemas.microsoft.com/office/powerpoint/2010/main" val="43295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81246AB-781B-45DF-8237-0ED13E7CC75F}" type="slidenum">
              <a:rPr lang="en-US"/>
              <a:pPr>
                <a:defRPr/>
              </a:pPr>
              <a:t>‹#›</a:t>
            </a:fld>
            <a:endParaRPr lang="en-US"/>
          </a:p>
        </p:txBody>
      </p:sp>
    </p:spTree>
    <p:extLst>
      <p:ext uri="{BB962C8B-B14F-4D97-AF65-F5344CB8AC3E}">
        <p14:creationId xmlns:p14="http://schemas.microsoft.com/office/powerpoint/2010/main" val="253557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noChangeArrowheads="1"/>
          </p:cNvSpPr>
          <p:nvPr>
            <p:ph type="ftr" sz="quarter" idx="3"/>
          </p:nvPr>
        </p:nvSpPr>
        <p:spPr bwMode="auto">
          <a:xfrm>
            <a:off x="1143000" y="6477000"/>
            <a:ext cx="6858000" cy="381000"/>
          </a:xfrm>
          <a:prstGeom prst="rect">
            <a:avLst/>
          </a:prstGeom>
          <a:noFill/>
          <a:ln>
            <a:noFill/>
          </a:ln>
          <a:effectLst/>
          <a:extLst/>
        </p:spPr>
        <p:txBody>
          <a:bodyPr vert="horz" wrap="square" lIns="91440" tIns="45720" rIns="91440" bIns="45720" numCol="1" anchor="ctr" anchorCtr="1" compatLnSpc="1">
            <a:prstTxWarp prst="textNoShape">
              <a:avLst/>
            </a:prstTxWarp>
          </a:bodyPr>
          <a:lstStyle>
            <a:lvl1pPr algn="ctr" eaLnBrk="1" hangingPunct="1">
              <a:defRPr lang="en-US" sz="1000">
                <a:latin typeface="+mn-lt"/>
              </a:defRPr>
            </a:lvl1pPr>
          </a:lstStyle>
          <a:p>
            <a:r>
              <a:rPr lang="en-US" altLang="en-US" dirty="0"/>
              <a:t>Copyright © 2015, 2011, 2007, 2001, 1997, 1993 by Saunders, an imprint of Elsevier Inc.</a:t>
            </a:r>
            <a:endParaRPr lang="en-US" dirty="0"/>
          </a:p>
        </p:txBody>
      </p:sp>
      <p:sp>
        <p:nvSpPr>
          <p:cNvPr id="9" name="Slide Number Placeholder 5"/>
          <p:cNvSpPr>
            <a:spLocks noGrp="1"/>
          </p:cNvSpPr>
          <p:nvPr>
            <p:ph type="sldNum" sz="quarter" idx="4"/>
          </p:nvPr>
        </p:nvSpPr>
        <p:spPr>
          <a:xfrm>
            <a:off x="8305800" y="6492875"/>
            <a:ext cx="609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mn-lt"/>
              </a:defRPr>
            </a:lvl1pPr>
          </a:lstStyle>
          <a:p>
            <a:pPr>
              <a:defRPr/>
            </a:pPr>
            <a:fld id="{790EFD39-03C0-4EA9-9B9D-41EA46A35825}" type="slidenum">
              <a:rPr lang="en-US"/>
              <a:pPr>
                <a:defRPr/>
              </a:pPr>
              <a:t>‹#›</a:t>
            </a:fld>
            <a:endParaRPr lang="en-US"/>
          </a:p>
        </p:txBody>
      </p:sp>
    </p:spTree>
    <p:extLst>
      <p:ext uri="{BB962C8B-B14F-4D97-AF65-F5344CB8AC3E}">
        <p14:creationId xmlns:p14="http://schemas.microsoft.com/office/powerpoint/2010/main" val="414175560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hf hd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rgbClr val="0000FF"/>
        </a:buClr>
        <a:buSzPct val="60000"/>
        <a:buFont typeface="Wingdings 2" pitchFamily="18"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FF"/>
        </a:buClr>
        <a:buSzPct val="80000"/>
        <a:buFont typeface="Wingdings" pitchFamily="2" charset="2"/>
        <a:buChar char="Ø"/>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FF"/>
        </a:buClr>
        <a:buSzPct val="115000"/>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FF"/>
        </a:buClr>
        <a:buSzPct val="75000"/>
        <a:buFont typeface="Wingdings 3" pitchFamily="18" charset="2"/>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FF"/>
        </a:buClr>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100" name="Rectangle 4"/>
          <p:cNvSpPr>
            <a:spLocks noGrp="1" noChangeArrowheads="1"/>
          </p:cNvSpPr>
          <p:nvPr>
            <p:ph type="ctrTitle"/>
          </p:nvPr>
        </p:nvSpPr>
        <p:spPr>
          <a:xfrm>
            <a:off x="685800" y="2438400"/>
            <a:ext cx="7772400" cy="8223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4000" dirty="0"/>
              <a:t>Chapter 13</a:t>
            </a:r>
          </a:p>
        </p:txBody>
      </p:sp>
      <p:sp>
        <p:nvSpPr>
          <p:cNvPr id="772101" name="Rectangle 5"/>
          <p:cNvSpPr>
            <a:spLocks noGrp="1" noChangeArrowheads="1"/>
          </p:cNvSpPr>
          <p:nvPr>
            <p:ph type="subTitle" idx="1"/>
          </p:nvPr>
        </p:nvSpPr>
        <p:spPr>
          <a:xfrm>
            <a:off x="685800" y="3489325"/>
            <a:ext cx="7772400" cy="9906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sz="3000" dirty="0">
                <a:ea typeface="ＭＳ Ｐゴシック" charset="-128"/>
              </a:rPr>
              <a:t>Cultural Diversity and Community Health Nursing</a:t>
            </a:r>
            <a:endParaRPr lang="en-GB" altLang="en-US" sz="3000" dirty="0"/>
          </a:p>
        </p:txBody>
      </p:sp>
      <p:sp>
        <p:nvSpPr>
          <p:cNvPr id="4" name="Footer Placeholder 1"/>
          <p:cNvSpPr>
            <a:spLocks noGrp="1"/>
          </p:cNvSpPr>
          <p:nvPr>
            <p:ph type="ftr" sz="quarter" idx="10"/>
          </p:nvPr>
        </p:nvSpPr>
        <p:spPr>
          <a:xfrm>
            <a:off x="1143000" y="6400800"/>
            <a:ext cx="6858000" cy="381000"/>
          </a:xfrm>
        </p:spPr>
        <p:txBody>
          <a:bodyPr/>
          <a:lstStyle/>
          <a:p>
            <a:r>
              <a:rPr lang="en-US">
                <a:solidFill>
                  <a:srgbClr val="000000"/>
                </a:solidFill>
                <a:latin typeface="Arial"/>
                <a:ea typeface="Calibri"/>
              </a:rPr>
              <a:t>Copyright © 2015, 2011, 2007, 2001, 1997, 1993 by Saunders, an imprint of Elsevier Inc.</a:t>
            </a:r>
            <a:endParaRPr lang="en-US" dirty="0"/>
          </a:p>
        </p:txBody>
      </p:sp>
    </p:spTree>
    <p:extLst>
      <p:ext uri="{BB962C8B-B14F-4D97-AF65-F5344CB8AC3E}">
        <p14:creationId xmlns:p14="http://schemas.microsoft.com/office/powerpoint/2010/main" val="2537715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Rectangle 2"/>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Health Disparities (Cont.)</a:t>
            </a:r>
          </a:p>
        </p:txBody>
      </p:sp>
      <p:sp>
        <p:nvSpPr>
          <p:cNvPr id="890883" name="Rectangle 3"/>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ja-JP" i="1" dirty="0">
                <a:ea typeface="ＭＳ Ｐゴシック" charset="-128"/>
              </a:rPr>
              <a:t>AHCRQ (2005) reveals that:</a:t>
            </a:r>
          </a:p>
          <a:p>
            <a:r>
              <a:rPr lang="en-US" altLang="ja-JP" dirty="0">
                <a:ea typeface="ＭＳ Ｐゴシック" charset="-128"/>
              </a:rPr>
              <a:t>Hispanic children are nearly three times as likely as non-Hispanic white children to have no usual source of health care.</a:t>
            </a:r>
          </a:p>
          <a:p>
            <a:r>
              <a:rPr lang="en-US" altLang="ja-JP" dirty="0">
                <a:ea typeface="ＭＳ Ｐゴシック" charset="-128"/>
              </a:rPr>
              <a:t>African Americans (16%) and Hispanic Americans (13%) are more likely to rely on hospitals or clinics for health care than are whites (8%).</a:t>
            </a:r>
            <a:endParaRPr lang="en-US" altLang="en-US" dirty="0">
              <a:ea typeface="ＭＳ Ｐゴシック" charset="-128"/>
            </a:endParaRP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10</a:t>
            </a:fld>
            <a:endParaRPr lang="en-US" dirty="0"/>
          </a:p>
        </p:txBody>
      </p:sp>
    </p:spTree>
    <p:extLst>
      <p:ext uri="{BB962C8B-B14F-4D97-AF65-F5344CB8AC3E}">
        <p14:creationId xmlns:p14="http://schemas.microsoft.com/office/powerpoint/2010/main" val="2719794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4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Addressing Racial and Ethnic Disparities in Health Care </a:t>
            </a:r>
            <a:endParaRPr lang="en-US" altLang="en-US" sz="3600" dirty="0"/>
          </a:p>
        </p:txBody>
      </p:sp>
      <p:sp>
        <p:nvSpPr>
          <p:cNvPr id="782343" name="Rectangle 7"/>
          <p:cNvSpPr>
            <a:spLocks noGrp="1" noChangeArrowheads="1"/>
          </p:cNvSpPr>
          <p:nvPr>
            <p:ph idx="1"/>
          </p:nvPr>
        </p:nvSpPr>
        <p:spPr>
          <a:xfrm>
            <a:off x="685800" y="1676400"/>
            <a:ext cx="51816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Disparities can be reduced or eliminated when adults have:</a:t>
            </a:r>
          </a:p>
          <a:p>
            <a:pPr lvl="1"/>
            <a:r>
              <a:rPr lang="en-US" altLang="ja-JP" dirty="0">
                <a:ea typeface="ＭＳ Ｐゴシック" charset="-128"/>
              </a:rPr>
              <a:t>Health insurance </a:t>
            </a:r>
            <a:r>
              <a:rPr lang="en-US" altLang="ja-JP" i="1" dirty="0">
                <a:ea typeface="ＭＳ Ｐゴシック" charset="-128"/>
              </a:rPr>
              <a:t>and</a:t>
            </a:r>
          </a:p>
          <a:p>
            <a:pPr lvl="1"/>
            <a:r>
              <a:rPr lang="en-US" altLang="ja-JP" dirty="0">
                <a:ea typeface="ＭＳ Ｐゴシック" charset="-128"/>
              </a:rPr>
              <a:t>A medical home </a:t>
            </a:r>
          </a:p>
          <a:p>
            <a:pPr lvl="1" algn="r">
              <a:buNone/>
            </a:pPr>
            <a:r>
              <a:rPr lang="en-US" altLang="ja-JP" sz="2000" dirty="0">
                <a:ea typeface="ＭＳ Ｐゴシック" charset="-128"/>
              </a:rPr>
              <a:t>– Commonwealth Fund, 2007</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11</a:t>
            </a:fld>
            <a:endParaRPr lang="en-US" dirty="0"/>
          </a:p>
        </p:txBody>
      </p:sp>
      <p:pic>
        <p:nvPicPr>
          <p:cNvPr id="7" name="Picture 10" descr="pe0766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2971800"/>
            <a:ext cx="19399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643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a typeface="ＭＳ Ｐゴシック" charset="-128"/>
              </a:rPr>
              <a:t>Transcultural</a:t>
            </a:r>
            <a:r>
              <a:rPr lang="en-US" altLang="ja-JP" dirty="0">
                <a:ea typeface="ＭＳ Ｐゴシック" charset="-128"/>
              </a:rPr>
              <a:t> Nursing </a:t>
            </a:r>
            <a:endParaRPr lang="en-US" altLang="en-US" dirty="0"/>
          </a:p>
        </p:txBody>
      </p:sp>
      <p:sp>
        <p:nvSpPr>
          <p:cNvPr id="78643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“…a formal area of study and practice focused on a comparative analysis of different cultures and subcultures in the world with respect to cultural care, health and illness beliefs, values, and practices with the goal of using this knowledge to provide culture-specific and culture-universal nursing care to people.”</a:t>
            </a:r>
          </a:p>
          <a:p>
            <a:pPr algn="r">
              <a:buFont typeface="Wingdings 2" pitchFamily="18" charset="2"/>
              <a:buNone/>
            </a:pPr>
            <a:r>
              <a:rPr lang="en-US" altLang="ja-JP" sz="2000" dirty="0">
                <a:ea typeface="ＭＳ Ｐゴシック" charset="-128"/>
                <a:cs typeface="Arial" charset="0"/>
              </a:rPr>
              <a:t>– </a:t>
            </a:r>
            <a:r>
              <a:rPr lang="en-US" altLang="ja-JP" sz="2000" dirty="0" err="1">
                <a:ea typeface="ＭＳ Ｐゴシック" charset="-128"/>
              </a:rPr>
              <a:t>Leininger</a:t>
            </a:r>
            <a:r>
              <a:rPr lang="en-US" altLang="ja-JP" sz="2000" dirty="0">
                <a:ea typeface="ＭＳ Ｐゴシック" charset="-128"/>
              </a:rPr>
              <a:t> (1978)</a:t>
            </a:r>
            <a:endParaRPr lang="en-US" altLang="en-US" sz="2000"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12</a:t>
            </a:fld>
            <a:endParaRPr lang="en-US" dirty="0"/>
          </a:p>
        </p:txBody>
      </p:sp>
    </p:spTree>
    <p:extLst>
      <p:ext uri="{BB962C8B-B14F-4D97-AF65-F5344CB8AC3E}">
        <p14:creationId xmlns:p14="http://schemas.microsoft.com/office/powerpoint/2010/main" val="114806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6"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600" dirty="0" err="1"/>
              <a:t>Transcultural</a:t>
            </a:r>
            <a:r>
              <a:rPr lang="en-US" altLang="en-US" sz="3600" dirty="0"/>
              <a:t> Nursing Terminology</a:t>
            </a:r>
          </a:p>
        </p:txBody>
      </p:sp>
      <p:sp>
        <p:nvSpPr>
          <p:cNvPr id="788487" name="Rectangle 7"/>
          <p:cNvSpPr>
            <a:spLocks noGrp="1" noChangeArrowheads="1"/>
          </p:cNvSpPr>
          <p:nvPr>
            <p:ph sz="half" idx="1"/>
          </p:nvPr>
        </p:nvSpPr>
        <p:spPr>
          <a:xfrm>
            <a:off x="685800" y="1676400"/>
            <a:ext cx="38862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sz="2000" b="1" i="1" dirty="0">
                <a:ea typeface="ＭＳ Ｐゴシック" charset="-128"/>
              </a:rPr>
              <a:t>Culture specific</a:t>
            </a:r>
            <a:r>
              <a:rPr lang="en-US" altLang="ja-JP" sz="2000" dirty="0">
                <a:ea typeface="ＭＳ Ｐゴシック" charset="-128"/>
              </a:rPr>
              <a:t> refers to the “particularistic values, beliefs, and patterning of behavior that tend to be special, ‘local,’ or unique to a designated culture and which do not tend to be shared with members of other cultures”</a:t>
            </a:r>
            <a:endParaRPr lang="en-US" altLang="ja-JP" sz="2400" dirty="0">
              <a:ea typeface="ＭＳ Ｐゴシック" charset="-128"/>
            </a:endParaRPr>
          </a:p>
          <a:p>
            <a:pPr algn="r">
              <a:buFont typeface="Wingdings 2" pitchFamily="18" charset="2"/>
              <a:buNone/>
            </a:pPr>
            <a:r>
              <a:rPr lang="en-US" altLang="ja-JP" sz="1800" dirty="0">
                <a:ea typeface="ＭＳ Ｐゴシック" charset="-128"/>
                <a:cs typeface="Arial" charset="0"/>
              </a:rPr>
              <a:t>– </a:t>
            </a:r>
            <a:r>
              <a:rPr lang="en-US" altLang="ja-JP" sz="1800" dirty="0" err="1">
                <a:ea typeface="ＭＳ Ｐゴシック" charset="-128"/>
              </a:rPr>
              <a:t>Leininger</a:t>
            </a:r>
            <a:r>
              <a:rPr lang="en-US" altLang="ja-JP" sz="1800" dirty="0">
                <a:ea typeface="ＭＳ Ｐゴシック" charset="-128"/>
              </a:rPr>
              <a:t> (1991)</a:t>
            </a:r>
            <a:endParaRPr lang="en-US" altLang="en-US" sz="1800" dirty="0"/>
          </a:p>
        </p:txBody>
      </p:sp>
      <p:sp>
        <p:nvSpPr>
          <p:cNvPr id="67588" name="Rectangle 4"/>
          <p:cNvSpPr>
            <a:spLocks noGrp="1" noChangeArrowheads="1"/>
          </p:cNvSpPr>
          <p:nvPr>
            <p:ph sz="half" idx="2"/>
          </p:nvPr>
        </p:nvSpPr>
        <p:spPr>
          <a:xfrm>
            <a:off x="4648200" y="1676400"/>
            <a:ext cx="3810000" cy="4724400"/>
          </a:xfrm>
        </p:spPr>
        <p:txBody>
          <a:bodyPr/>
          <a:lstStyle/>
          <a:p>
            <a:r>
              <a:rPr lang="en-US" altLang="ja-JP" sz="2000" b="1" i="1" dirty="0">
                <a:ea typeface="MS Mincho" pitchFamily="49" charset="-128"/>
              </a:rPr>
              <a:t>Culture universal</a:t>
            </a:r>
            <a:r>
              <a:rPr lang="en-US" altLang="ja-JP" sz="2000" dirty="0">
                <a:ea typeface="MS Mincho" pitchFamily="49" charset="-128"/>
              </a:rPr>
              <a:t> refers to the “commonalties of values, norms of behavior, and life patterns that are similarly held among cultures about human behavior and lifestyles and form the bases for formulating theories for developing cross-cultural laws of human behavior” </a:t>
            </a:r>
          </a:p>
          <a:p>
            <a:pPr algn="r">
              <a:buFont typeface="Wingdings 2" pitchFamily="18" charset="2"/>
              <a:buNone/>
            </a:pPr>
            <a:r>
              <a:rPr lang="en-US" altLang="ja-JP" sz="1800" dirty="0">
                <a:ea typeface="ＭＳ Ｐゴシック" charset="-128"/>
                <a:cs typeface="Arial" charset="0"/>
              </a:rPr>
              <a:t>– </a:t>
            </a:r>
            <a:r>
              <a:rPr lang="en-US" altLang="ja-JP" sz="1800" dirty="0" err="1">
                <a:ea typeface="MS Mincho" pitchFamily="49" charset="-128"/>
              </a:rPr>
              <a:t>Leininger</a:t>
            </a:r>
            <a:r>
              <a:rPr lang="en-US" altLang="ja-JP" sz="1800" dirty="0">
                <a:ea typeface="MS Mincho" pitchFamily="49" charset="-128"/>
              </a:rPr>
              <a:t> (1978)</a:t>
            </a:r>
            <a:endParaRPr lang="en-US" altLang="en-US" sz="1800" dirty="0">
              <a:ea typeface="MS Mincho" pitchFamily="49" charset="-128"/>
            </a:endParaRP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13</a:t>
            </a:fld>
            <a:endParaRPr lang="en-US" dirty="0"/>
          </a:p>
        </p:txBody>
      </p:sp>
    </p:spTree>
    <p:extLst>
      <p:ext uri="{BB962C8B-B14F-4D97-AF65-F5344CB8AC3E}">
        <p14:creationId xmlns:p14="http://schemas.microsoft.com/office/powerpoint/2010/main" val="172276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5" name="Rectangle 7"/>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600" dirty="0" err="1"/>
              <a:t>Transcultural</a:t>
            </a:r>
            <a:r>
              <a:rPr lang="en-US" altLang="en-US" sz="3600" dirty="0"/>
              <a:t> Nursing Terminology (Cont.) </a:t>
            </a:r>
          </a:p>
        </p:txBody>
      </p:sp>
      <p:sp>
        <p:nvSpPr>
          <p:cNvPr id="790536" name="Rectangle 8"/>
          <p:cNvSpPr>
            <a:spLocks noGrp="1" noChangeArrowheads="1"/>
          </p:cNvSpPr>
          <p:nvPr>
            <p:ph sz="half" idx="1"/>
          </p:nvPr>
        </p:nvSpPr>
        <p:spPr>
          <a:xfrm>
            <a:off x="685800" y="1676400"/>
            <a:ext cx="38862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sz="2400" b="1" i="1" dirty="0">
                <a:ea typeface="ＭＳ Ｐゴシック" charset="-128"/>
              </a:rPr>
              <a:t>Ethnocentrism</a:t>
            </a:r>
            <a:r>
              <a:rPr lang="en-US" altLang="ja-JP" sz="2400" dirty="0">
                <a:ea typeface="ＭＳ Ｐゴシック" charset="-128"/>
              </a:rPr>
              <a:t> is a person’s tendency to view his or her own way of life as the most desirable, acceptable, or best, and to act in a superior manner toward another culture. </a:t>
            </a:r>
            <a:endParaRPr lang="en-US" altLang="en-US" sz="2400" dirty="0"/>
          </a:p>
        </p:txBody>
      </p:sp>
      <p:sp>
        <p:nvSpPr>
          <p:cNvPr id="68615" name="Rectangle 7"/>
          <p:cNvSpPr>
            <a:spLocks noGrp="1" noChangeArrowheads="1"/>
          </p:cNvSpPr>
          <p:nvPr>
            <p:ph sz="half" idx="2"/>
          </p:nvPr>
        </p:nvSpPr>
        <p:spPr>
          <a:xfrm>
            <a:off x="4648200" y="1676400"/>
            <a:ext cx="3810000" cy="4724400"/>
          </a:xfrm>
        </p:spPr>
        <p:txBody>
          <a:bodyPr/>
          <a:lstStyle/>
          <a:p>
            <a:r>
              <a:rPr lang="en-US" altLang="ja-JP" sz="2400" b="1" i="1" dirty="0">
                <a:ea typeface="ＭＳ Ｐゴシック" charset="-128"/>
              </a:rPr>
              <a:t>Cultural imposition</a:t>
            </a:r>
            <a:r>
              <a:rPr lang="en-US" altLang="ja-JP" sz="2400" dirty="0">
                <a:ea typeface="ＭＳ Ｐゴシック" charset="-128"/>
              </a:rPr>
              <a:t> is a person’s tendency to impose his or her own beliefs, values, and patterns of behavior on individuals from another culture.</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14</a:t>
            </a:fld>
            <a:endParaRPr lang="en-US" dirty="0"/>
          </a:p>
        </p:txBody>
      </p:sp>
      <p:pic>
        <p:nvPicPr>
          <p:cNvPr id="790534" name="Picture 9" descr="bd0562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87800" y="4498975"/>
            <a:ext cx="1492250"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848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81"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err="1">
                <a:ea typeface="ＭＳ Ｐゴシック" charset="-128"/>
              </a:rPr>
              <a:t>Leininger’s</a:t>
            </a:r>
            <a:r>
              <a:rPr lang="en-US" altLang="ja-JP" sz="3600" dirty="0">
                <a:ea typeface="ＭＳ Ｐゴシック" charset="-128"/>
              </a:rPr>
              <a:t> Theory of Culture Care Diversity and Universality </a:t>
            </a:r>
            <a:endParaRPr lang="en-US" altLang="en-US" sz="3600" dirty="0"/>
          </a:p>
        </p:txBody>
      </p:sp>
      <p:sp>
        <p:nvSpPr>
          <p:cNvPr id="792582"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Describes, explains, and projects nursing similarities and differences focused primarily on human care and caring in human cultures. </a:t>
            </a:r>
          </a:p>
          <a:p>
            <a:r>
              <a:rPr lang="en-US" altLang="ja-JP" dirty="0">
                <a:ea typeface="ＭＳ Ｐゴシック" charset="-128"/>
              </a:rPr>
              <a:t>Uses world view, social structure, language, ethnohistory, environmental context, and the generic or folk and professional systems to provide a comprehensive and holistic view of influences in cultural care and well-being. </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15</a:t>
            </a:fld>
            <a:endParaRPr lang="en-US" dirty="0"/>
          </a:p>
        </p:txBody>
      </p:sp>
    </p:spTree>
    <p:extLst>
      <p:ext uri="{BB962C8B-B14F-4D97-AF65-F5344CB8AC3E}">
        <p14:creationId xmlns:p14="http://schemas.microsoft.com/office/powerpoint/2010/main" val="993954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4627" name="Picture 4" descr="f12-01-X288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3964" y="1371600"/>
            <a:ext cx="4616636"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4632" name="Rectangle 8"/>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marL="0" indent="0">
              <a:spcBef>
                <a:spcPct val="0"/>
              </a:spcBef>
              <a:buClrTx/>
              <a:buSzTx/>
              <a:buFontTx/>
              <a:buNone/>
            </a:pPr>
            <a:r>
              <a:rPr lang="en-US" altLang="en-US" dirty="0"/>
              <a:t>Leininger’s Sunrise </a:t>
            </a:r>
          </a:p>
          <a:p>
            <a:pPr marL="0" indent="0">
              <a:spcBef>
                <a:spcPct val="0"/>
              </a:spcBef>
              <a:buClrTx/>
              <a:buSzTx/>
              <a:buFontTx/>
              <a:buNone/>
            </a:pPr>
            <a:r>
              <a:rPr lang="en-US" altLang="en-US" dirty="0"/>
              <a:t>Model depicting the </a:t>
            </a:r>
          </a:p>
          <a:p>
            <a:pPr marL="0" indent="0">
              <a:spcBef>
                <a:spcPct val="0"/>
              </a:spcBef>
              <a:buClrTx/>
              <a:buSzTx/>
              <a:buFontTx/>
              <a:buNone/>
            </a:pPr>
            <a:r>
              <a:rPr lang="en-US" altLang="en-US" dirty="0"/>
              <a:t>theory of cultural </a:t>
            </a:r>
          </a:p>
          <a:p>
            <a:pPr marL="0" indent="0">
              <a:spcBef>
                <a:spcPct val="0"/>
              </a:spcBef>
              <a:buClrTx/>
              <a:buSzTx/>
              <a:buFontTx/>
              <a:buNone/>
            </a:pPr>
            <a:r>
              <a:rPr lang="en-US" altLang="en-US" dirty="0"/>
              <a:t>care diversity and</a:t>
            </a:r>
          </a:p>
          <a:p>
            <a:pPr marL="0" indent="0">
              <a:spcBef>
                <a:spcPct val="0"/>
              </a:spcBef>
              <a:buClrTx/>
              <a:buSzTx/>
              <a:buFontTx/>
              <a:buNone/>
            </a:pPr>
            <a:r>
              <a:rPr lang="en-US" altLang="en-US" dirty="0"/>
              <a:t>universality</a:t>
            </a:r>
          </a:p>
        </p:txBody>
      </p:sp>
      <p:sp>
        <p:nvSpPr>
          <p:cNvPr id="3" name="Footer Placeholder 2"/>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4" name="Slide Number Placeholder 3"/>
          <p:cNvSpPr>
            <a:spLocks noGrp="1"/>
          </p:cNvSpPr>
          <p:nvPr>
            <p:ph type="sldNum" sz="quarter" idx="11"/>
          </p:nvPr>
        </p:nvSpPr>
        <p:spPr/>
        <p:txBody>
          <a:bodyPr/>
          <a:lstStyle/>
          <a:p>
            <a:fld id="{11B24FD1-C3CE-4B89-A780-9288FC41850D}" type="slidenum">
              <a:rPr lang="en-US" smtClean="0"/>
              <a:pPr/>
              <a:t>16</a:t>
            </a:fld>
            <a:endParaRPr lang="en-US" dirty="0"/>
          </a:p>
        </p:txBody>
      </p:sp>
      <p:sp>
        <p:nvSpPr>
          <p:cNvPr id="2" name="TextBox 1"/>
          <p:cNvSpPr txBox="1"/>
          <p:nvPr/>
        </p:nvSpPr>
        <p:spPr>
          <a:xfrm>
            <a:off x="677046" y="5078849"/>
            <a:ext cx="3285354" cy="11695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Figure 13-1</a:t>
            </a:r>
          </a:p>
          <a:p>
            <a:pPr algn="l"/>
            <a:r>
              <a:rPr lang="en-US" sz="1400" dirty="0">
                <a:latin typeface="Arial" panose="020B0604020202020204" pitchFamily="34" charset="0"/>
                <a:cs typeface="Arial" panose="020B0604020202020204" pitchFamily="34" charset="0"/>
              </a:rPr>
              <a:t>From Leininger MM: </a:t>
            </a:r>
            <a:r>
              <a:rPr lang="en-US" sz="1400" i="1" dirty="0">
                <a:latin typeface="Arial" panose="020B0604020202020204" pitchFamily="34" charset="0"/>
                <a:cs typeface="Arial" panose="020B0604020202020204" pitchFamily="34" charset="0"/>
              </a:rPr>
              <a:t>Culture, care, diversity, and universality: a theory of nursing, </a:t>
            </a:r>
            <a:r>
              <a:rPr lang="en-US" sz="1400" dirty="0">
                <a:latin typeface="Arial" panose="020B0604020202020204" pitchFamily="34" charset="0"/>
                <a:cs typeface="Arial" panose="020B0604020202020204" pitchFamily="34" charset="0"/>
              </a:rPr>
              <a:t>New York, 1991, National League for Nursing Press.</a:t>
            </a:r>
          </a:p>
        </p:txBody>
      </p:sp>
    </p:spTree>
    <p:extLst>
      <p:ext uri="{BB962C8B-B14F-4D97-AF65-F5344CB8AC3E}">
        <p14:creationId xmlns:p14="http://schemas.microsoft.com/office/powerpoint/2010/main" val="2118444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Overview of Culture </a:t>
            </a:r>
            <a:endParaRPr lang="en-US" altLang="en-US" dirty="0"/>
          </a:p>
        </p:txBody>
      </p:sp>
      <p:sp>
        <p:nvSpPr>
          <p:cNvPr id="79667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i="1" dirty="0">
                <a:ea typeface="ＭＳ Ｐゴシック" charset="-128"/>
              </a:rPr>
              <a:t>Culture </a:t>
            </a:r>
            <a:r>
              <a:rPr lang="en-US" altLang="ja-JP" dirty="0">
                <a:ea typeface="ＭＳ Ｐゴシック" charset="-128"/>
              </a:rPr>
              <a:t>refers to the complex whole, including knowledge, beliefs, art, morals, law, customs, and any other capabilities and habits acquired by virtue of the fact that one is a member of a particular society (</a:t>
            </a:r>
            <a:r>
              <a:rPr lang="en-US" altLang="ja-JP" dirty="0" err="1">
                <a:ea typeface="ＭＳ Ｐゴシック" charset="-128"/>
              </a:rPr>
              <a:t>Tylor</a:t>
            </a:r>
            <a:r>
              <a:rPr lang="en-US" altLang="ja-JP" dirty="0">
                <a:ea typeface="ＭＳ Ｐゴシック" charset="-128"/>
              </a:rPr>
              <a:t>, 1871).</a:t>
            </a:r>
          </a:p>
          <a:p>
            <a:r>
              <a:rPr lang="en-US" altLang="ja-JP" i="1" dirty="0">
                <a:ea typeface="ＭＳ Ｐゴシック" charset="-128"/>
              </a:rPr>
              <a:t>Culture</a:t>
            </a:r>
            <a:r>
              <a:rPr lang="en-US" altLang="ja-JP" dirty="0">
                <a:ea typeface="ＭＳ Ｐゴシック" charset="-128"/>
              </a:rPr>
              <a:t> represents a person’s way of perceiving, evaluating, and behaving within his or her world, and it provides the blueprint for determining his or her values, beliefs, and practices. </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17</a:t>
            </a:fld>
            <a:endParaRPr lang="en-US" dirty="0"/>
          </a:p>
        </p:txBody>
      </p:sp>
    </p:spTree>
    <p:extLst>
      <p:ext uri="{BB962C8B-B14F-4D97-AF65-F5344CB8AC3E}">
        <p14:creationId xmlns:p14="http://schemas.microsoft.com/office/powerpoint/2010/main" val="1641944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Overview of Culture </a:t>
            </a:r>
            <a:r>
              <a:rPr lang="en-US" altLang="en-US" dirty="0"/>
              <a:t>(Cont.) </a:t>
            </a:r>
          </a:p>
        </p:txBody>
      </p:sp>
      <p:sp>
        <p:nvSpPr>
          <p:cNvPr id="798726"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buNone/>
            </a:pPr>
            <a:r>
              <a:rPr lang="en-US" altLang="ja-JP" dirty="0">
                <a:ea typeface="ＭＳ Ｐゴシック" charset="-128"/>
              </a:rPr>
              <a:t>Four basic characteristics of culture</a:t>
            </a:r>
            <a:r>
              <a:rPr lang="en-US" altLang="en-US" dirty="0"/>
              <a:t>—</a:t>
            </a:r>
            <a:r>
              <a:rPr lang="en-US" altLang="ja-JP" dirty="0">
                <a:ea typeface="ＭＳ Ｐゴシック" charset="-128"/>
                <a:cs typeface="Arial" charset="0"/>
              </a:rPr>
              <a:t>it is:</a:t>
            </a:r>
          </a:p>
          <a:p>
            <a:pPr marL="514350" indent="-514350">
              <a:buSzPct val="100000"/>
              <a:buFont typeface="+mj-lt"/>
              <a:buAutoNum type="arabicPeriod"/>
            </a:pPr>
            <a:r>
              <a:rPr lang="en-US" altLang="ja-JP" dirty="0">
                <a:ea typeface="ＭＳ Ｐゴシック" charset="-128"/>
              </a:rPr>
              <a:t>Learned from birth through the processes of language acquisition and socialization</a:t>
            </a:r>
          </a:p>
          <a:p>
            <a:pPr marL="514350" indent="-514350">
              <a:buSzPct val="100000"/>
              <a:buFont typeface="+mj-lt"/>
              <a:buAutoNum type="arabicPeriod"/>
            </a:pPr>
            <a:r>
              <a:rPr lang="en-US" altLang="ja-JP" dirty="0">
                <a:ea typeface="ＭＳ Ｐゴシック" charset="-128"/>
              </a:rPr>
              <a:t>Shared by members of the same cultural group</a:t>
            </a:r>
          </a:p>
          <a:p>
            <a:pPr marL="514350" indent="-514350">
              <a:buSzPct val="100000"/>
              <a:buFont typeface="+mj-lt"/>
              <a:buAutoNum type="arabicPeriod"/>
            </a:pPr>
            <a:r>
              <a:rPr lang="en-US" altLang="ja-JP" dirty="0">
                <a:ea typeface="ＭＳ Ｐゴシック" charset="-128"/>
              </a:rPr>
              <a:t>Adapted to specific conditions related to environmental and technical factors and to the availability of natural resources</a:t>
            </a:r>
          </a:p>
          <a:p>
            <a:pPr marL="514350" indent="-514350">
              <a:buSzPct val="100000"/>
              <a:buFont typeface="+mj-lt"/>
              <a:buAutoNum type="arabicPeriod"/>
            </a:pPr>
            <a:r>
              <a:rPr lang="en-US" altLang="ja-JP" dirty="0">
                <a:ea typeface="ＭＳ Ｐゴシック" charset="-128"/>
              </a:rPr>
              <a:t>Dynamic</a:t>
            </a:r>
          </a:p>
          <a:p>
            <a:pPr marL="0" indent="0" algn="r">
              <a:buNone/>
            </a:pPr>
            <a:r>
              <a:rPr lang="en-US" altLang="en-US" sz="1800" dirty="0">
                <a:ea typeface="ＭＳ Ｐゴシック" charset="-128"/>
              </a:rPr>
              <a:t>– Sir Edward Tylor, 1871</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18</a:t>
            </a:fld>
            <a:endParaRPr lang="en-US" dirty="0"/>
          </a:p>
        </p:txBody>
      </p:sp>
    </p:spTree>
    <p:extLst>
      <p:ext uri="{BB962C8B-B14F-4D97-AF65-F5344CB8AC3E}">
        <p14:creationId xmlns:p14="http://schemas.microsoft.com/office/powerpoint/2010/main" val="2383629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a:t>Subculture</a:t>
            </a:r>
          </a:p>
        </p:txBody>
      </p:sp>
      <p:sp>
        <p:nvSpPr>
          <p:cNvPr id="3" name="Content Placeholder 2"/>
          <p:cNvSpPr>
            <a:spLocks noGrp="1"/>
          </p:cNvSpPr>
          <p:nvPr>
            <p:ph idx="1"/>
          </p:nvPr>
        </p:nvSpPr>
        <p:spPr>
          <a:xfrm>
            <a:off x="685800" y="1676400"/>
            <a:ext cx="7772400" cy="4724400"/>
          </a:xfrm>
        </p:spPr>
        <p:txBody>
          <a:bodyPr/>
          <a:lstStyle/>
          <a:p>
            <a:r>
              <a:rPr lang="en-US" dirty="0"/>
              <a:t>A fairly large aggregate of people who share characteristics that are not common to all members of the culture</a:t>
            </a:r>
          </a:p>
          <a:p>
            <a:r>
              <a:rPr lang="en-US" dirty="0"/>
              <a:t>Enables them to be a distinguishable subgroup</a:t>
            </a:r>
          </a:p>
          <a:p>
            <a:r>
              <a:rPr lang="en-US" dirty="0"/>
              <a:t>May be based on ethnicity, religions, occupation, health-related characteristics, age, gender, sexual preferences, or geographic location</a:t>
            </a:r>
          </a:p>
        </p:txBody>
      </p:sp>
      <p:sp>
        <p:nvSpPr>
          <p:cNvPr id="4" name="Footer Placeholder 3"/>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19</a:t>
            </a:fld>
            <a:endParaRPr lang="en-US" dirty="0"/>
          </a:p>
        </p:txBody>
      </p:sp>
    </p:spTree>
    <p:extLst>
      <p:ext uri="{BB962C8B-B14F-4D97-AF65-F5344CB8AC3E}">
        <p14:creationId xmlns:p14="http://schemas.microsoft.com/office/powerpoint/2010/main" val="303348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a:t>Cultural Competence</a:t>
            </a:r>
          </a:p>
        </p:txBody>
      </p:sp>
      <p:sp>
        <p:nvSpPr>
          <p:cNvPr id="3" name="Content Placeholder 2"/>
          <p:cNvSpPr>
            <a:spLocks noGrp="1"/>
          </p:cNvSpPr>
          <p:nvPr>
            <p:ph idx="1"/>
          </p:nvPr>
        </p:nvSpPr>
        <p:spPr>
          <a:xfrm>
            <a:off x="685800" y="1676400"/>
            <a:ext cx="7772400" cy="4724400"/>
          </a:xfrm>
        </p:spPr>
        <p:txBody>
          <a:bodyPr/>
          <a:lstStyle/>
          <a:p>
            <a:r>
              <a:rPr lang="en-US" sz="2400" b="1" dirty="0">
                <a:effectLst/>
                <a:latin typeface="+mn-lt"/>
                <a:ea typeface="+mn-ea"/>
                <a:cs typeface="+mn-cs"/>
              </a:rPr>
              <a:t>Cultural competence</a:t>
            </a:r>
            <a:r>
              <a:rPr lang="en-US" sz="2400" dirty="0">
                <a:effectLst/>
                <a:latin typeface="+mn-lt"/>
                <a:ea typeface="+mn-ea"/>
                <a:cs typeface="+mn-cs"/>
              </a:rPr>
              <a:t> is respecting and understanding the values and beliefs of a certain cultural group so that one can function effectively in caring for members of that cultural group. </a:t>
            </a:r>
          </a:p>
          <a:p>
            <a:r>
              <a:rPr lang="en-US" sz="2400" b="1" dirty="0">
                <a:effectLst/>
                <a:latin typeface="+mn-lt"/>
                <a:ea typeface="+mn-ea"/>
                <a:cs typeface="+mn-cs"/>
              </a:rPr>
              <a:t>Culturally competent community health nursing </a:t>
            </a:r>
            <a:r>
              <a:rPr lang="en-US" sz="2400" dirty="0">
                <a:effectLst/>
                <a:latin typeface="+mn-lt"/>
                <a:ea typeface="+mn-ea"/>
                <a:cs typeface="+mn-cs"/>
              </a:rPr>
              <a:t>requires that the nurse understand…</a:t>
            </a:r>
          </a:p>
          <a:p>
            <a:pPr lvl="1"/>
            <a:r>
              <a:rPr lang="en-US" sz="2000" dirty="0"/>
              <a:t>L</a:t>
            </a:r>
            <a:r>
              <a:rPr lang="en-US" sz="2000" dirty="0">
                <a:effectLst/>
                <a:latin typeface="+mn-lt"/>
                <a:ea typeface="+mn-ea"/>
                <a:cs typeface="+mn-cs"/>
              </a:rPr>
              <a:t>ifestyle</a:t>
            </a:r>
          </a:p>
          <a:p>
            <a:pPr lvl="1"/>
            <a:r>
              <a:rPr lang="en-US" sz="2000" dirty="0"/>
              <a:t>V</a:t>
            </a:r>
            <a:r>
              <a:rPr lang="en-US" sz="2000" dirty="0">
                <a:effectLst/>
                <a:latin typeface="+mn-lt"/>
                <a:ea typeface="+mn-ea"/>
                <a:cs typeface="+mn-cs"/>
              </a:rPr>
              <a:t>alue system</a:t>
            </a:r>
          </a:p>
          <a:p>
            <a:pPr lvl="1"/>
            <a:r>
              <a:rPr lang="en-US" sz="2000" dirty="0"/>
              <a:t>H</a:t>
            </a:r>
            <a:r>
              <a:rPr lang="en-US" sz="2000" dirty="0">
                <a:effectLst/>
                <a:latin typeface="+mn-lt"/>
                <a:ea typeface="+mn-ea"/>
                <a:cs typeface="+mn-cs"/>
              </a:rPr>
              <a:t>ealth </a:t>
            </a:r>
            <a:r>
              <a:rPr lang="en-US" sz="2000" dirty="0">
                <a:effectLst/>
                <a:ea typeface="+mn-ea"/>
                <a:cs typeface="+mn-cs"/>
              </a:rPr>
              <a:t>and illness behaviors of diverse individuals, families, groups, and communities </a:t>
            </a:r>
            <a:endParaRPr lang="en-US" sz="2000" dirty="0"/>
          </a:p>
        </p:txBody>
      </p:sp>
      <p:sp>
        <p:nvSpPr>
          <p:cNvPr id="4" name="Footer Placeholder 3"/>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a:t>
            </a:fld>
            <a:endParaRPr lang="en-US" dirty="0"/>
          </a:p>
        </p:txBody>
      </p:sp>
    </p:spTree>
    <p:extLst>
      <p:ext uri="{BB962C8B-B14F-4D97-AF65-F5344CB8AC3E}">
        <p14:creationId xmlns:p14="http://schemas.microsoft.com/office/powerpoint/2010/main" val="284535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3"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Culture and Formation of Values</a:t>
            </a:r>
            <a:endParaRPr lang="en-US" altLang="en-US" dirty="0"/>
          </a:p>
        </p:txBody>
      </p:sp>
      <p:sp>
        <p:nvSpPr>
          <p:cNvPr id="800774"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sz="2400" dirty="0">
                <a:ea typeface="ＭＳ Ｐゴシック" charset="-128"/>
              </a:rPr>
              <a:t>Common human problems related to values and norms:</a:t>
            </a:r>
          </a:p>
          <a:p>
            <a:pPr lvl="1"/>
            <a:r>
              <a:rPr lang="en-US" altLang="ja-JP" sz="2000" dirty="0">
                <a:ea typeface="ＭＳ Ｐゴシック" charset="-128"/>
              </a:rPr>
              <a:t>What is the character of innate human nature (human nature orientation)?</a:t>
            </a:r>
          </a:p>
          <a:p>
            <a:pPr lvl="1"/>
            <a:r>
              <a:rPr lang="en-US" altLang="ja-JP" sz="2000" dirty="0">
                <a:ea typeface="ＭＳ Ｐゴシック" charset="-128"/>
              </a:rPr>
              <a:t>What is the relationship of the human to nature (person-nature orientation)?</a:t>
            </a:r>
          </a:p>
          <a:p>
            <a:pPr lvl="1"/>
            <a:r>
              <a:rPr lang="en-US" altLang="ja-JP" sz="2000" dirty="0">
                <a:ea typeface="ＭＳ Ｐゴシック" charset="-128"/>
              </a:rPr>
              <a:t>What is the temporal focus of human life (time orientation)?</a:t>
            </a:r>
          </a:p>
          <a:p>
            <a:pPr lvl="1"/>
            <a:r>
              <a:rPr lang="en-US" altLang="ja-JP" sz="2000" dirty="0">
                <a:ea typeface="ＭＳ Ｐゴシック" charset="-128"/>
              </a:rPr>
              <a:t>What is the mode of human activity (activity orientation)?</a:t>
            </a:r>
          </a:p>
          <a:p>
            <a:pPr lvl="1"/>
            <a:r>
              <a:rPr lang="en-US" altLang="ja-JP" sz="2000" dirty="0">
                <a:ea typeface="ＭＳ Ｐゴシック" charset="-128"/>
              </a:rPr>
              <a:t>What is the mode of human relationships (social orientation)?</a:t>
            </a:r>
            <a:endParaRPr lang="en-US" altLang="en-US" sz="2000"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20</a:t>
            </a:fld>
            <a:endParaRPr lang="en-US" dirty="0"/>
          </a:p>
        </p:txBody>
      </p:sp>
    </p:spTree>
    <p:extLst>
      <p:ext uri="{BB962C8B-B14F-4D97-AF65-F5344CB8AC3E}">
        <p14:creationId xmlns:p14="http://schemas.microsoft.com/office/powerpoint/2010/main" val="3991016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2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Human</a:t>
            </a:r>
            <a:r>
              <a:rPr lang="en-US" altLang="ja-JP" dirty="0">
                <a:ea typeface="ＭＳ Ｐゴシック" charset="-128"/>
                <a:cs typeface="Arial" charset="0"/>
              </a:rPr>
              <a:t>-</a:t>
            </a:r>
            <a:r>
              <a:rPr lang="en-US" altLang="ja-JP" dirty="0">
                <a:ea typeface="ＭＳ Ｐゴシック" charset="-128"/>
              </a:rPr>
              <a:t>Nature Orientation </a:t>
            </a:r>
            <a:endParaRPr lang="en-US" altLang="en-US" dirty="0">
              <a:ea typeface="ＭＳ Ｐゴシック" charset="-128"/>
            </a:endParaRPr>
          </a:p>
        </p:txBody>
      </p:sp>
      <p:sp>
        <p:nvSpPr>
          <p:cNvPr id="80282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Innate human nature may be good, evil, or a combination of good and evil. </a:t>
            </a:r>
          </a:p>
          <a:p>
            <a:r>
              <a:rPr lang="en-US" altLang="ja-JP" dirty="0">
                <a:ea typeface="ＭＳ Ｐゴシック" charset="-128"/>
              </a:rPr>
              <a:t>The dominant U.S. cultural group chooses to believe the best about a person until that person proves otherwise.</a:t>
            </a:r>
            <a:endParaRPr lang="en-US" altLang="en-US" dirty="0"/>
          </a:p>
          <a:p>
            <a:pPr algn="r">
              <a:buFont typeface="Wingdings 2" pitchFamily="18" charset="2"/>
              <a:buNone/>
            </a:pPr>
            <a:r>
              <a:rPr lang="en-US" altLang="ja-JP" sz="2000" dirty="0">
                <a:ea typeface="ＭＳ Ｐゴシック" charset="-128"/>
                <a:cs typeface="Arial" charset="0"/>
              </a:rPr>
              <a:t>– </a:t>
            </a:r>
            <a:r>
              <a:rPr lang="en-US" altLang="ja-JP" sz="2000" dirty="0" err="1">
                <a:ea typeface="ＭＳ Ｐゴシック" charset="-128"/>
              </a:rPr>
              <a:t>Kohls</a:t>
            </a:r>
            <a:r>
              <a:rPr lang="en-US" altLang="ja-JP" sz="2000" dirty="0">
                <a:ea typeface="ＭＳ Ｐゴシック" charset="-128"/>
              </a:rPr>
              <a:t> (1984) </a:t>
            </a:r>
            <a:endParaRPr lang="en-US" altLang="en-US" sz="2000"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21</a:t>
            </a:fld>
            <a:endParaRPr lang="en-US" dirty="0"/>
          </a:p>
        </p:txBody>
      </p:sp>
      <p:pic>
        <p:nvPicPr>
          <p:cNvPr id="7" name="Picture 6" descr="pe0263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113213"/>
            <a:ext cx="2590800" cy="221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200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70"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Person</a:t>
            </a:r>
            <a:r>
              <a:rPr lang="en-US" altLang="ja-JP" dirty="0">
                <a:ea typeface="ＭＳ Ｐゴシック" charset="-128"/>
                <a:cs typeface="Arial" charset="0"/>
              </a:rPr>
              <a:t>-</a:t>
            </a:r>
            <a:r>
              <a:rPr lang="en-US" altLang="ja-JP" dirty="0">
                <a:ea typeface="ＭＳ Ｐゴシック" charset="-128"/>
              </a:rPr>
              <a:t>Nature Orientation </a:t>
            </a:r>
            <a:endParaRPr lang="en-US" altLang="en-US" dirty="0">
              <a:ea typeface="ＭＳ Ｐゴシック" charset="-128"/>
            </a:endParaRPr>
          </a:p>
        </p:txBody>
      </p:sp>
      <p:sp>
        <p:nvSpPr>
          <p:cNvPr id="804871" name="Rectangle 7"/>
          <p:cNvSpPr>
            <a:spLocks noGrp="1" noChangeArrowheads="1"/>
          </p:cNvSpPr>
          <p:nvPr>
            <p:ph idx="1"/>
          </p:nvPr>
        </p:nvSpPr>
        <p:spPr>
          <a:xfrm>
            <a:off x="685800" y="1676400"/>
            <a:ext cx="5867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Destiny, in which people are subjugated to nature in a fatalistic, inevitable manner.</a:t>
            </a:r>
          </a:p>
          <a:p>
            <a:r>
              <a:rPr lang="en-US" altLang="ja-JP" dirty="0">
                <a:ea typeface="ＭＳ Ｐゴシック" charset="-128"/>
              </a:rPr>
              <a:t>Harmony, in which people and nature exist together as a single entity.</a:t>
            </a:r>
          </a:p>
          <a:p>
            <a:r>
              <a:rPr lang="en-US" altLang="ja-JP" dirty="0">
                <a:ea typeface="ＭＳ Ｐゴシック" charset="-128"/>
              </a:rPr>
              <a:t>Mastery, in which people are intended to overcome natural forces and put them to use for the benefit of humankind.</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22</a:t>
            </a:fld>
            <a:endParaRPr lang="en-US" dirty="0"/>
          </a:p>
        </p:txBody>
      </p:sp>
      <p:pic>
        <p:nvPicPr>
          <p:cNvPr id="804869" name="Picture 6" descr="pe02632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324600" y="1981200"/>
            <a:ext cx="2590800" cy="2682875"/>
          </a:xfrm>
        </p:spPr>
      </p:pic>
    </p:spTree>
    <p:extLst>
      <p:ext uri="{BB962C8B-B14F-4D97-AF65-F5344CB8AC3E}">
        <p14:creationId xmlns:p14="http://schemas.microsoft.com/office/powerpoint/2010/main" val="23697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20" name="Rectangle 8"/>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Time Orientation</a:t>
            </a:r>
            <a:endParaRPr lang="en-US" altLang="en-US" dirty="0"/>
          </a:p>
        </p:txBody>
      </p:sp>
      <p:sp>
        <p:nvSpPr>
          <p:cNvPr id="806921" name="Rectangle 9"/>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The focus may be on the past, with traditions and ancestors playing an important role in the client’s life. </a:t>
            </a:r>
          </a:p>
          <a:p>
            <a:r>
              <a:rPr lang="en-US" altLang="ja-JP" dirty="0">
                <a:ea typeface="ＭＳ Ｐゴシック" charset="-128"/>
              </a:rPr>
              <a:t>The focus may be on the present, with little attention paid to the past or the future. </a:t>
            </a:r>
          </a:p>
          <a:p>
            <a:r>
              <a:rPr lang="en-US" altLang="ja-JP" dirty="0">
                <a:ea typeface="ＭＳ Ｐゴシック" charset="-128"/>
              </a:rPr>
              <a:t>The focus may be on the future, with progress and change highly valued. </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23</a:t>
            </a:fld>
            <a:endParaRPr lang="en-US" dirty="0"/>
          </a:p>
        </p:txBody>
      </p:sp>
    </p:spTree>
    <p:extLst>
      <p:ext uri="{BB962C8B-B14F-4D97-AF65-F5344CB8AC3E}">
        <p14:creationId xmlns:p14="http://schemas.microsoft.com/office/powerpoint/2010/main" val="3081287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6"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Activity Orientation </a:t>
            </a:r>
            <a:endParaRPr lang="en-US" altLang="en-US" dirty="0"/>
          </a:p>
        </p:txBody>
      </p:sp>
      <p:sp>
        <p:nvSpPr>
          <p:cNvPr id="808967" name="Rectangle 7"/>
          <p:cNvSpPr>
            <a:spLocks noGrp="1" noChangeArrowheads="1"/>
          </p:cNvSpPr>
          <p:nvPr>
            <p:ph idx="1"/>
          </p:nvPr>
        </p:nvSpPr>
        <p:spPr>
          <a:xfrm>
            <a:off x="685800" y="1676400"/>
            <a:ext cx="59436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sz="2400" b="1" dirty="0">
                <a:ea typeface="ＭＳ Ｐゴシック" charset="-128"/>
              </a:rPr>
              <a:t>Being,</a:t>
            </a:r>
            <a:r>
              <a:rPr lang="en-US" altLang="ja-JP" sz="2400" dirty="0">
                <a:ea typeface="ＭＳ Ｐゴシック" charset="-128"/>
              </a:rPr>
              <a:t> in which a spontaneous expression of impulses and desires is largely </a:t>
            </a:r>
            <a:r>
              <a:rPr lang="en-US" altLang="ja-JP" sz="2400" dirty="0" err="1">
                <a:ea typeface="ＭＳ Ｐゴシック" charset="-128"/>
              </a:rPr>
              <a:t>nondevelopmental</a:t>
            </a:r>
            <a:r>
              <a:rPr lang="en-US" altLang="ja-JP" sz="2400" dirty="0">
                <a:ea typeface="ＭＳ Ｐゴシック" charset="-128"/>
              </a:rPr>
              <a:t> in nature.</a:t>
            </a:r>
          </a:p>
          <a:p>
            <a:r>
              <a:rPr lang="en-US" altLang="ja-JP" sz="2400" b="1" dirty="0">
                <a:ea typeface="ＭＳ Ｐゴシック" charset="-128"/>
              </a:rPr>
              <a:t>Growing,</a:t>
            </a:r>
            <a:r>
              <a:rPr lang="en-US" altLang="ja-JP" sz="2400" dirty="0">
                <a:ea typeface="ＭＳ Ｐゴシック" charset="-128"/>
              </a:rPr>
              <a:t> in which the person is self-contained and has inner control, including the ability to self-actualize.</a:t>
            </a:r>
          </a:p>
          <a:p>
            <a:r>
              <a:rPr lang="en-US" altLang="ja-JP" sz="2400" b="1" dirty="0">
                <a:ea typeface="ＭＳ Ｐゴシック" charset="-128"/>
              </a:rPr>
              <a:t>Doing,</a:t>
            </a:r>
            <a:r>
              <a:rPr lang="en-US" altLang="ja-JP" sz="2400" dirty="0">
                <a:ea typeface="ＭＳ Ｐゴシック" charset="-128"/>
              </a:rPr>
              <a:t> in which the person actively strives to achieve and accomplish something that is regarded highly.</a:t>
            </a:r>
            <a:endParaRPr lang="en-US" altLang="en-US" sz="2400"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24</a:t>
            </a:fld>
            <a:endParaRPr lang="en-US" dirty="0"/>
          </a:p>
        </p:txBody>
      </p:sp>
      <p:pic>
        <p:nvPicPr>
          <p:cNvPr id="808965" name="Picture 6" descr="pe03165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705600" y="2492896"/>
            <a:ext cx="2143125" cy="2584450"/>
          </a:xfrm>
        </p:spPr>
      </p:pic>
    </p:spTree>
    <p:extLst>
      <p:ext uri="{BB962C8B-B14F-4D97-AF65-F5344CB8AC3E}">
        <p14:creationId xmlns:p14="http://schemas.microsoft.com/office/powerpoint/2010/main" val="838942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Social Orientation </a:t>
            </a:r>
            <a:endParaRPr lang="en-US" altLang="en-US" dirty="0"/>
          </a:p>
        </p:txBody>
      </p:sp>
      <p:sp>
        <p:nvSpPr>
          <p:cNvPr id="811015" name="Rectangle 7"/>
          <p:cNvSpPr>
            <a:spLocks noGrp="1" noChangeArrowheads="1"/>
          </p:cNvSpPr>
          <p:nvPr>
            <p:ph idx="1"/>
          </p:nvPr>
        </p:nvSpPr>
        <p:spPr>
          <a:xfrm>
            <a:off x="685800" y="1676400"/>
            <a:ext cx="6629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nSpc>
                <a:spcPct val="90000"/>
              </a:lnSpc>
            </a:pPr>
            <a:r>
              <a:rPr lang="en-US" altLang="ja-JP" b="1" dirty="0">
                <a:ea typeface="ＭＳ Ｐゴシック" charset="-128"/>
              </a:rPr>
              <a:t>Lineal relationships:</a:t>
            </a:r>
            <a:r>
              <a:rPr lang="en-US" altLang="ja-JP" dirty="0">
                <a:ea typeface="ＭＳ Ｐゴシック" charset="-128"/>
              </a:rPr>
              <a:t> Exist by virtue of heredity and kinship ties. Follow an ordered succession and have continuity through time.</a:t>
            </a:r>
          </a:p>
          <a:p>
            <a:pPr>
              <a:lnSpc>
                <a:spcPct val="90000"/>
              </a:lnSpc>
            </a:pPr>
            <a:r>
              <a:rPr lang="en-US" altLang="ja-JP" b="1" dirty="0">
                <a:ea typeface="ＭＳ Ｐゴシック" charset="-128"/>
              </a:rPr>
              <a:t>Collateral relationships:</a:t>
            </a:r>
            <a:r>
              <a:rPr lang="en-US" altLang="ja-JP" dirty="0">
                <a:ea typeface="ＭＳ Ｐゴシック" charset="-128"/>
              </a:rPr>
              <a:t> Focus primarily on group goals</a:t>
            </a:r>
            <a:r>
              <a:rPr lang="en-US" altLang="en-US" dirty="0"/>
              <a:t>—</a:t>
            </a:r>
            <a:r>
              <a:rPr lang="en-US" altLang="ja-JP" dirty="0">
                <a:ea typeface="ＭＳ Ｐゴシック" charset="-128"/>
              </a:rPr>
              <a:t>and family orientation is important. </a:t>
            </a:r>
          </a:p>
          <a:p>
            <a:pPr>
              <a:lnSpc>
                <a:spcPct val="90000"/>
              </a:lnSpc>
            </a:pPr>
            <a:r>
              <a:rPr lang="en-US" altLang="ja-JP" b="1" dirty="0">
                <a:ea typeface="ＭＳ Ｐゴシック" charset="-128"/>
              </a:rPr>
              <a:t>Individual relationships:</a:t>
            </a:r>
            <a:r>
              <a:rPr lang="en-US" altLang="ja-JP" dirty="0">
                <a:ea typeface="ＭＳ Ｐゴシック" charset="-128"/>
              </a:rPr>
              <a:t> Personal autonomy and independence dominate; group goals become secondary.</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25</a:t>
            </a:fld>
            <a:endParaRPr lang="en-US" dirty="0"/>
          </a:p>
        </p:txBody>
      </p:sp>
      <p:pic>
        <p:nvPicPr>
          <p:cNvPr id="811013" name="Picture 6" descr="so01579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7239000" y="457200"/>
            <a:ext cx="1536700" cy="1752600"/>
          </a:xfrm>
        </p:spPr>
      </p:pic>
    </p:spTree>
    <p:extLst>
      <p:ext uri="{BB962C8B-B14F-4D97-AF65-F5344CB8AC3E}">
        <p14:creationId xmlns:p14="http://schemas.microsoft.com/office/powerpoint/2010/main" val="2156815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6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Culture and the Family</a:t>
            </a:r>
            <a:endParaRPr lang="en-US" altLang="en-US" dirty="0"/>
          </a:p>
        </p:txBody>
      </p:sp>
      <p:sp>
        <p:nvSpPr>
          <p:cNvPr id="81306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Cross-cultural differences may exist in:</a:t>
            </a:r>
          </a:p>
          <a:p>
            <a:pPr lvl="1"/>
            <a:r>
              <a:rPr lang="en-US" altLang="ja-JP" dirty="0">
                <a:ea typeface="ＭＳ Ｐゴシック" charset="-128"/>
              </a:rPr>
              <a:t>Structural differences</a:t>
            </a:r>
          </a:p>
          <a:p>
            <a:pPr lvl="1"/>
            <a:r>
              <a:rPr lang="en-US" altLang="ja-JP" dirty="0">
                <a:ea typeface="ＭＳ Ｐゴシック" charset="-128"/>
              </a:rPr>
              <a:t>Functional diversity </a:t>
            </a:r>
          </a:p>
          <a:p>
            <a:pPr lvl="1"/>
            <a:r>
              <a:rPr lang="en-US" altLang="ja-JP" dirty="0">
                <a:ea typeface="ＭＳ Ｐゴシック" charset="-128"/>
              </a:rPr>
              <a:t>Socialization context </a:t>
            </a:r>
          </a:p>
          <a:p>
            <a:pPr lvl="1"/>
            <a:r>
              <a:rPr lang="en-US" altLang="ja-JP" dirty="0">
                <a:ea typeface="ＭＳ Ｐゴシック" charset="-128"/>
              </a:rPr>
              <a:t>Sex roles and 	parenting values </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26</a:t>
            </a:fld>
            <a:endParaRPr lang="en-US" dirty="0"/>
          </a:p>
        </p:txBody>
      </p:sp>
      <p:pic>
        <p:nvPicPr>
          <p:cNvPr id="813061" name="Picture 4" descr="pe0320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3970338"/>
            <a:ext cx="2743200" cy="220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1528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10"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Culture and Socioeconomic Factors </a:t>
            </a:r>
            <a:endParaRPr lang="en-US" altLang="en-US" sz="3600" dirty="0"/>
          </a:p>
        </p:txBody>
      </p:sp>
      <p:sp>
        <p:nvSpPr>
          <p:cNvPr id="815111"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Socioeconomic status (SES) is a composite of the economic status of a family or unrelated individuals based on: </a:t>
            </a:r>
          </a:p>
          <a:p>
            <a:pPr lvl="1"/>
            <a:r>
              <a:rPr lang="en-US" altLang="ja-JP" dirty="0">
                <a:ea typeface="ＭＳ Ｐゴシック" charset="-128"/>
              </a:rPr>
              <a:t>Income</a:t>
            </a:r>
          </a:p>
          <a:p>
            <a:pPr lvl="1"/>
            <a:r>
              <a:rPr lang="en-US" altLang="ja-JP" dirty="0">
                <a:ea typeface="ＭＳ Ｐゴシック" charset="-128"/>
              </a:rPr>
              <a:t>Wealth </a:t>
            </a:r>
          </a:p>
          <a:p>
            <a:pPr lvl="1"/>
            <a:r>
              <a:rPr lang="en-US" altLang="ja-JP" dirty="0">
                <a:ea typeface="ＭＳ Ｐゴシック" charset="-128"/>
              </a:rPr>
              <a:t>Occupation</a:t>
            </a:r>
          </a:p>
          <a:p>
            <a:pPr lvl="1"/>
            <a:r>
              <a:rPr lang="en-US" altLang="ja-JP" dirty="0">
                <a:ea typeface="ＭＳ Ｐゴシック" charset="-128"/>
              </a:rPr>
              <a:t>Educational attainment</a:t>
            </a:r>
          </a:p>
          <a:p>
            <a:pPr lvl="1"/>
            <a:r>
              <a:rPr lang="en-US" altLang="ja-JP" dirty="0">
                <a:ea typeface="ＭＳ Ｐゴシック" charset="-128"/>
              </a:rPr>
              <a:t>Power</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27</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3573016"/>
            <a:ext cx="19462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738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8"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Culture and Socioeconomic Factors </a:t>
            </a:r>
            <a:r>
              <a:rPr lang="en-US" sz="3600" dirty="0"/>
              <a:t>(Cont.)</a:t>
            </a:r>
            <a:r>
              <a:rPr lang="en-US" altLang="ja-JP" sz="3600" dirty="0">
                <a:ea typeface="ＭＳ Ｐゴシック" charset="-128"/>
              </a:rPr>
              <a:t> </a:t>
            </a:r>
            <a:endParaRPr lang="en-US" altLang="en-US" sz="2400" dirty="0"/>
          </a:p>
        </p:txBody>
      </p:sp>
      <p:sp>
        <p:nvSpPr>
          <p:cNvPr id="817159"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Poverty guidelines</a:t>
            </a:r>
          </a:p>
          <a:p>
            <a:pPr lvl="1"/>
            <a:r>
              <a:rPr lang="en-US" altLang="en-US" dirty="0"/>
              <a:t>Determined by comparing pretax cash income with the poverty threshold adjusted for family size and composition issued annually by USDHHS.</a:t>
            </a:r>
          </a:p>
          <a:p>
            <a:pPr lvl="1"/>
            <a:r>
              <a:rPr lang="en-US" altLang="en-US" dirty="0"/>
              <a:t>The U.S. Census Bureau (2012) reported that the poverty rate in 2011 was 15%</a:t>
            </a:r>
          </a:p>
          <a:p>
            <a:pPr lvl="2"/>
            <a:r>
              <a:rPr lang="en-US" altLang="en-US" dirty="0"/>
              <a:t>African American population—27.6%</a:t>
            </a:r>
          </a:p>
          <a:p>
            <a:pPr lvl="2"/>
            <a:r>
              <a:rPr lang="en-US" altLang="en-US" dirty="0"/>
              <a:t>Asian population—12.3%</a:t>
            </a:r>
          </a:p>
          <a:p>
            <a:pPr lvl="2"/>
            <a:r>
              <a:rPr lang="en-US" altLang="en-US" dirty="0"/>
              <a:t>Hispanic population—25.3%</a:t>
            </a:r>
          </a:p>
          <a:p>
            <a:pPr lvl="2"/>
            <a:r>
              <a:rPr lang="en-US" altLang="en-US" dirty="0"/>
              <a:t>Children under 6 years—24.5%</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28</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3833813"/>
            <a:ext cx="19462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714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altLang="ja-JP" sz="3600" dirty="0">
                <a:ea typeface="ＭＳ Ｐゴシック" charset="-128"/>
              </a:rPr>
              <a:t>Culture and Socioeconomic Factors </a:t>
            </a:r>
            <a:r>
              <a:rPr lang="en-US" sz="3600" dirty="0"/>
              <a:t>(Cont.)</a:t>
            </a:r>
            <a:r>
              <a:rPr lang="en-US" altLang="ja-JP" sz="3600" dirty="0">
                <a:ea typeface="ＭＳ Ｐゴシック" charset="-128"/>
              </a:rPr>
              <a:t> </a:t>
            </a:r>
            <a:endParaRPr lang="en-US" sz="3600" dirty="0"/>
          </a:p>
        </p:txBody>
      </p:sp>
      <p:sp>
        <p:nvSpPr>
          <p:cNvPr id="3" name="Content Placeholder 2"/>
          <p:cNvSpPr>
            <a:spLocks noGrp="1"/>
          </p:cNvSpPr>
          <p:nvPr>
            <p:ph idx="1"/>
          </p:nvPr>
        </p:nvSpPr>
        <p:spPr>
          <a:xfrm>
            <a:off x="685800" y="1676400"/>
            <a:ext cx="7772400" cy="4724400"/>
          </a:xfrm>
        </p:spPr>
        <p:txBody>
          <a:bodyPr/>
          <a:lstStyle/>
          <a:p>
            <a:r>
              <a:rPr lang="en-US" dirty="0"/>
              <a:t>Distribution of resources</a:t>
            </a:r>
          </a:p>
          <a:p>
            <a:pPr lvl="1"/>
            <a:r>
              <a:rPr lang="en-US" dirty="0">
                <a:effectLst/>
                <a:latin typeface="+mn-lt"/>
              </a:rPr>
              <a:t>Upper, middle, and lower classes </a:t>
            </a:r>
          </a:p>
          <a:p>
            <a:pPr lvl="2"/>
            <a:r>
              <a:rPr lang="en-US" dirty="0"/>
              <a:t>T</a:t>
            </a:r>
            <a:r>
              <a:rPr lang="en-US" dirty="0">
                <a:effectLst/>
                <a:latin typeface="+mn-lt"/>
              </a:rPr>
              <a:t>otal family income, occupation, and educational level</a:t>
            </a:r>
          </a:p>
          <a:p>
            <a:pPr lvl="2"/>
            <a:r>
              <a:rPr lang="en-US" dirty="0"/>
              <a:t>A</a:t>
            </a:r>
            <a:r>
              <a:rPr lang="en-US" dirty="0">
                <a:effectLst/>
                <a:latin typeface="+mn-lt"/>
              </a:rPr>
              <a:t>ge, sex, material possessions, health status, family name, location of residence, family composition, amount of land owned, religion, race, and ethnicity</a:t>
            </a:r>
          </a:p>
          <a:p>
            <a:pPr lvl="1"/>
            <a:r>
              <a:rPr lang="en-US" dirty="0">
                <a:effectLst/>
                <a:latin typeface="+mn-lt"/>
              </a:rPr>
              <a:t>A disproportionate number of individuals from the racially and ethnically diverse subgroups are members of the lower socioeconomic class</a:t>
            </a:r>
          </a:p>
          <a:p>
            <a:pPr lvl="1"/>
            <a:r>
              <a:rPr lang="en-US" dirty="0">
                <a:effectLst/>
              </a:rPr>
              <a:t>Outcome of social stratification is social inequality</a:t>
            </a:r>
            <a:endParaRPr lang="en-US" dirty="0"/>
          </a:p>
        </p:txBody>
      </p:sp>
      <p:sp>
        <p:nvSpPr>
          <p:cNvPr id="4" name="Footer Placeholder 3"/>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29</a:t>
            </a:fld>
            <a:endParaRPr lang="en-US" dirty="0"/>
          </a:p>
        </p:txBody>
      </p:sp>
    </p:spTree>
    <p:extLst>
      <p:ext uri="{BB962C8B-B14F-4D97-AF65-F5344CB8AC3E}">
        <p14:creationId xmlns:p14="http://schemas.microsoft.com/office/powerpoint/2010/main" val="404385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a:effectLst/>
              </a:rPr>
              <a:t>Standards of Practice for Culturally Competent Nursing Care</a:t>
            </a:r>
            <a:endParaRPr lang="en-US" sz="3600" dirty="0"/>
          </a:p>
        </p:txBody>
      </p:sp>
      <p:sp>
        <p:nvSpPr>
          <p:cNvPr id="3" name="Content Placeholder 2"/>
          <p:cNvSpPr>
            <a:spLocks noGrp="1"/>
          </p:cNvSpPr>
          <p:nvPr>
            <p:ph sz="half" idx="1"/>
          </p:nvPr>
        </p:nvSpPr>
        <p:spPr>
          <a:xfrm>
            <a:off x="685800" y="1676400"/>
            <a:ext cx="3886200" cy="4724400"/>
          </a:xfrm>
        </p:spPr>
        <p:txBody>
          <a:bodyPr/>
          <a:lstStyle/>
          <a:p>
            <a:pPr marL="457200" lvl="0" indent="-457200">
              <a:buSzPct val="100000"/>
              <a:buFont typeface="+mj-lt"/>
              <a:buAutoNum type="arabicPeriod"/>
            </a:pPr>
            <a:r>
              <a:rPr lang="en-US" sz="2400" dirty="0">
                <a:effectLst/>
                <a:latin typeface="+mn-lt"/>
                <a:ea typeface="+mn-ea"/>
                <a:cs typeface="+mn-cs"/>
              </a:rPr>
              <a:t>Social Justice</a:t>
            </a:r>
          </a:p>
          <a:p>
            <a:pPr marL="457200" lvl="0" indent="-457200">
              <a:buSzPct val="100000"/>
              <a:buFont typeface="+mj-lt"/>
              <a:buAutoNum type="arabicPeriod"/>
            </a:pPr>
            <a:r>
              <a:rPr lang="en-US" sz="2400" dirty="0">
                <a:effectLst/>
                <a:latin typeface="+mn-lt"/>
                <a:ea typeface="+mn-ea"/>
                <a:cs typeface="+mn-cs"/>
              </a:rPr>
              <a:t>Critical Reflection</a:t>
            </a:r>
          </a:p>
          <a:p>
            <a:pPr marL="457200" lvl="0" indent="-457200">
              <a:buSzPct val="100000"/>
              <a:buFont typeface="+mj-lt"/>
              <a:buAutoNum type="arabicPeriod"/>
            </a:pPr>
            <a:r>
              <a:rPr lang="en-US" sz="2400" dirty="0">
                <a:effectLst/>
                <a:latin typeface="+mn-lt"/>
                <a:ea typeface="+mn-ea"/>
                <a:cs typeface="+mn-cs"/>
              </a:rPr>
              <a:t>Knowledge of Cultures</a:t>
            </a:r>
          </a:p>
          <a:p>
            <a:pPr marL="457200" lvl="0" indent="-457200">
              <a:buSzPct val="100000"/>
              <a:buFont typeface="+mj-lt"/>
              <a:buAutoNum type="arabicPeriod"/>
            </a:pPr>
            <a:r>
              <a:rPr lang="en-US" sz="2400" dirty="0">
                <a:effectLst/>
                <a:latin typeface="+mn-lt"/>
                <a:ea typeface="+mn-ea"/>
                <a:cs typeface="+mn-cs"/>
              </a:rPr>
              <a:t>Culturally Competent Practice</a:t>
            </a:r>
          </a:p>
          <a:p>
            <a:pPr marL="457200" lvl="0" indent="-457200">
              <a:buSzPct val="100000"/>
              <a:buFont typeface="+mj-lt"/>
              <a:buAutoNum type="arabicPeriod"/>
            </a:pPr>
            <a:r>
              <a:rPr lang="en-US" sz="2400" dirty="0">
                <a:effectLst/>
                <a:latin typeface="+mn-lt"/>
                <a:ea typeface="+mn-ea"/>
                <a:cs typeface="+mn-cs"/>
              </a:rPr>
              <a:t>Cultural Competence in Health Care Systems and Organizations</a:t>
            </a:r>
          </a:p>
          <a:p>
            <a:pPr marL="457200" indent="-457200">
              <a:buSzPct val="100000"/>
              <a:buFont typeface="+mj-lt"/>
              <a:buAutoNum type="arabicPeriod"/>
            </a:pPr>
            <a:r>
              <a:rPr lang="en-US" sz="2400" dirty="0">
                <a:effectLst/>
                <a:latin typeface="+mn-lt"/>
                <a:ea typeface="+mn-ea"/>
                <a:cs typeface="+mn-cs"/>
              </a:rPr>
              <a:t>Patient Advocacy and Empowerment</a:t>
            </a:r>
          </a:p>
          <a:p>
            <a:pPr marL="457200" indent="-457200">
              <a:buSzPct val="100000"/>
              <a:buFont typeface="+mj-lt"/>
              <a:buAutoNum type="arabicPeriod"/>
            </a:pPr>
            <a:r>
              <a:rPr lang="en-US" sz="2400" dirty="0">
                <a:effectLst/>
                <a:latin typeface="+mn-lt"/>
                <a:ea typeface="+mn-ea"/>
                <a:cs typeface="+mn-cs"/>
              </a:rPr>
              <a:t>Multicultural Workforce</a:t>
            </a:r>
          </a:p>
        </p:txBody>
      </p:sp>
      <p:sp>
        <p:nvSpPr>
          <p:cNvPr id="4" name="Content Placeholder 3"/>
          <p:cNvSpPr>
            <a:spLocks noGrp="1"/>
          </p:cNvSpPr>
          <p:nvPr>
            <p:ph sz="half" idx="2"/>
          </p:nvPr>
        </p:nvSpPr>
        <p:spPr>
          <a:xfrm>
            <a:off x="4648200" y="1676400"/>
            <a:ext cx="3810000" cy="4724400"/>
          </a:xfrm>
        </p:spPr>
        <p:txBody>
          <a:bodyPr/>
          <a:lstStyle/>
          <a:p>
            <a:pPr marL="457200" lvl="0" indent="-457200">
              <a:buSzPct val="100000"/>
              <a:buFont typeface="+mj-lt"/>
              <a:buAutoNum type="arabicPeriod" startAt="8"/>
            </a:pPr>
            <a:r>
              <a:rPr lang="en-US" sz="2400" dirty="0">
                <a:effectLst/>
                <a:latin typeface="+mn-lt"/>
                <a:ea typeface="+mn-ea"/>
                <a:cs typeface="+mn-cs"/>
              </a:rPr>
              <a:t>Education and Training in Culturally Competent Care</a:t>
            </a:r>
          </a:p>
          <a:p>
            <a:pPr marL="457200" lvl="0" indent="-457200">
              <a:buSzPct val="100000"/>
              <a:buFont typeface="+mj-lt"/>
              <a:buAutoNum type="arabicPeriod" startAt="8"/>
            </a:pPr>
            <a:r>
              <a:rPr lang="en-US" sz="2400" dirty="0">
                <a:effectLst/>
                <a:latin typeface="+mn-lt"/>
                <a:ea typeface="+mn-ea"/>
                <a:cs typeface="+mn-cs"/>
              </a:rPr>
              <a:t>Cross-Cultural Communication</a:t>
            </a:r>
          </a:p>
          <a:p>
            <a:pPr marL="457200" lvl="0" indent="-457200">
              <a:buSzPct val="100000"/>
              <a:buFont typeface="+mj-lt"/>
              <a:buAutoNum type="arabicPeriod" startAt="8"/>
            </a:pPr>
            <a:r>
              <a:rPr lang="en-US" sz="2400" dirty="0">
                <a:effectLst/>
                <a:latin typeface="+mn-lt"/>
                <a:ea typeface="+mn-ea"/>
                <a:cs typeface="+mn-cs"/>
              </a:rPr>
              <a:t>Cross-Cultural Leadership</a:t>
            </a:r>
          </a:p>
          <a:p>
            <a:pPr marL="457200" lvl="0" indent="-457200">
              <a:buSzPct val="100000"/>
              <a:buFont typeface="+mj-lt"/>
              <a:buAutoNum type="arabicPeriod" startAt="8"/>
            </a:pPr>
            <a:r>
              <a:rPr lang="en-US" sz="2400" dirty="0">
                <a:effectLst/>
                <a:latin typeface="+mn-lt"/>
                <a:ea typeface="+mn-ea"/>
                <a:cs typeface="+mn-cs"/>
              </a:rPr>
              <a:t>Policy Development</a:t>
            </a:r>
          </a:p>
          <a:p>
            <a:pPr marL="457200" lvl="0" indent="-457200">
              <a:buSzPct val="100000"/>
              <a:buFont typeface="+mj-lt"/>
              <a:buAutoNum type="arabicPeriod" startAt="8"/>
            </a:pPr>
            <a:r>
              <a:rPr lang="en-US" sz="2400" dirty="0">
                <a:effectLst/>
                <a:latin typeface="+mn-lt"/>
                <a:ea typeface="+mn-ea"/>
                <a:cs typeface="+mn-cs"/>
              </a:rPr>
              <a:t>Evidence-Based Practice and Research</a:t>
            </a:r>
          </a:p>
          <a:p>
            <a:pPr marL="0" indent="0" algn="r">
              <a:buNone/>
            </a:pPr>
            <a:r>
              <a:rPr lang="en-US" sz="1800" dirty="0">
                <a:effectLst/>
              </a:rPr>
              <a:t>From:  Expert Panel on Global </a:t>
            </a:r>
          </a:p>
          <a:p>
            <a:pPr marL="0" indent="0" algn="r">
              <a:buNone/>
            </a:pPr>
            <a:r>
              <a:rPr lang="en-US" sz="1800" dirty="0">
                <a:effectLst/>
              </a:rPr>
              <a:t>Nursing and Health (2010) </a:t>
            </a:r>
            <a:endParaRPr lang="en-US" sz="1800" dirty="0"/>
          </a:p>
        </p:txBody>
      </p:sp>
      <p:sp>
        <p:nvSpPr>
          <p:cNvPr id="5" name="Footer Placeholder 4"/>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p>
            <a:fld id="{11B24FD1-C3CE-4B89-A780-9288FC41850D}" type="slidenum">
              <a:rPr lang="en-US" smtClean="0"/>
              <a:pPr/>
              <a:t>3</a:t>
            </a:fld>
            <a:endParaRPr lang="en-US" dirty="0"/>
          </a:p>
        </p:txBody>
      </p:sp>
    </p:spTree>
    <p:extLst>
      <p:ext uri="{BB962C8B-B14F-4D97-AF65-F5344CB8AC3E}">
        <p14:creationId xmlns:p14="http://schemas.microsoft.com/office/powerpoint/2010/main" val="353111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6"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Culture and Socioeconomic Factors </a:t>
            </a:r>
            <a:r>
              <a:rPr lang="en-US" sz="3600" dirty="0"/>
              <a:t>(Cont.)</a:t>
            </a:r>
            <a:endParaRPr lang="en-US" altLang="en-US" sz="3600" dirty="0">
              <a:ea typeface="ＭＳ Ｐゴシック" charset="-128"/>
            </a:endParaRPr>
          </a:p>
        </p:txBody>
      </p:sp>
      <p:sp>
        <p:nvSpPr>
          <p:cNvPr id="819207"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Education</a:t>
            </a:r>
          </a:p>
          <a:p>
            <a:pPr lvl="1"/>
            <a:r>
              <a:rPr lang="en-US" altLang="en-US" dirty="0"/>
              <a:t>Perhaps the single most important factor in SES.</a:t>
            </a:r>
          </a:p>
          <a:p>
            <a:pPr lvl="1"/>
            <a:r>
              <a:rPr lang="en-GB" altLang="en-US" dirty="0"/>
              <a:t>Child’s educational development affected more by differences in levels of formal schooling than by cultural differences or economic indices.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30</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3833813"/>
            <a:ext cx="19462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7275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Culture and Nutrition </a:t>
            </a:r>
            <a:endParaRPr lang="en-US" altLang="en-US" dirty="0"/>
          </a:p>
        </p:txBody>
      </p:sp>
      <p:sp>
        <p:nvSpPr>
          <p:cNvPr id="821255"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sz="2400" dirty="0">
                <a:ea typeface="ＭＳ Ｐゴシック" charset="-128"/>
              </a:rPr>
              <a:t>Culturally competent nutrition assessment:</a:t>
            </a:r>
          </a:p>
          <a:p>
            <a:pPr lvl="1"/>
            <a:r>
              <a:rPr lang="en-US" altLang="ja-JP" sz="2000" dirty="0">
                <a:ea typeface="ＭＳ Ｐゴシック" charset="-128"/>
              </a:rPr>
              <a:t>Cultural definition of food</a:t>
            </a:r>
          </a:p>
          <a:p>
            <a:pPr lvl="1"/>
            <a:r>
              <a:rPr lang="en-US" altLang="ja-JP" sz="2000" dirty="0">
                <a:ea typeface="ＭＳ Ｐゴシック" charset="-128"/>
              </a:rPr>
              <a:t>Frequency and number of meals eaten away from home</a:t>
            </a:r>
          </a:p>
          <a:p>
            <a:pPr lvl="1"/>
            <a:r>
              <a:rPr lang="en-US" altLang="ja-JP" sz="2000" dirty="0">
                <a:ea typeface="ＭＳ Ｐゴシック" charset="-128"/>
              </a:rPr>
              <a:t>Form and content of ceremonial meals</a:t>
            </a:r>
          </a:p>
          <a:p>
            <a:pPr lvl="1"/>
            <a:r>
              <a:rPr lang="en-US" altLang="ja-JP" sz="2000" dirty="0">
                <a:ea typeface="ＭＳ Ｐゴシック" charset="-128"/>
              </a:rPr>
              <a:t>Amount and types of food eaten</a:t>
            </a:r>
          </a:p>
          <a:p>
            <a:pPr lvl="1"/>
            <a:r>
              <a:rPr lang="en-US" altLang="ja-JP" sz="2000" dirty="0">
                <a:ea typeface="ＭＳ Ｐゴシック" charset="-128"/>
              </a:rPr>
              <a:t>Regularity of food consumption</a:t>
            </a:r>
          </a:p>
          <a:p>
            <a:pPr lvl="1"/>
            <a:r>
              <a:rPr lang="en-US" altLang="ja-JP" sz="2000" dirty="0">
                <a:ea typeface="ＭＳ Ｐゴシック" charset="-128"/>
              </a:rPr>
              <a:t>Social contacts during meals</a:t>
            </a:r>
          </a:p>
          <a:p>
            <a:r>
              <a:rPr lang="en-US" altLang="ja-JP" sz="2400" dirty="0">
                <a:ea typeface="ＭＳ Ｐゴシック" charset="-128"/>
              </a:rPr>
              <a:t>Beware of cultural stereotyping.</a:t>
            </a:r>
          </a:p>
          <a:p>
            <a:r>
              <a:rPr lang="en-US" altLang="ja-JP" sz="2400" dirty="0">
                <a:ea typeface="ＭＳ Ｐゴシック" charset="-128"/>
              </a:rPr>
              <a:t>Cultural food preferences are often interrelated with religious dietary beliefs and practices</a:t>
            </a:r>
            <a:r>
              <a:rPr lang="en-US" altLang="ja-JP" dirty="0">
                <a:ea typeface="ＭＳ Ｐゴシック" charset="-128"/>
              </a:rPr>
              <a:t>. </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31</a:t>
            </a:fld>
            <a:endParaRPr lang="en-US" dirty="0"/>
          </a:p>
        </p:txBody>
      </p:sp>
      <p:pic>
        <p:nvPicPr>
          <p:cNvPr id="821253" name="Picture 6" descr="bd0893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2971800"/>
            <a:ext cx="1965325"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1099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0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Culture and Religion </a:t>
            </a:r>
            <a:endParaRPr lang="en-US" altLang="en-US" dirty="0"/>
          </a:p>
        </p:txBody>
      </p:sp>
      <p:sp>
        <p:nvSpPr>
          <p:cNvPr id="82330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sz="2400" dirty="0">
                <a:ea typeface="ＭＳ Ｐゴシック" charset="-128"/>
              </a:rPr>
              <a:t>Culturally competent nursing care and religious factors:</a:t>
            </a:r>
          </a:p>
          <a:p>
            <a:pPr lvl="1"/>
            <a:r>
              <a:rPr lang="en-US" altLang="ja-JP" sz="2000" dirty="0">
                <a:ea typeface="ＭＳ Ｐゴシック" charset="-128"/>
              </a:rPr>
              <a:t>Gain a general understanding of religious calendars.</a:t>
            </a:r>
          </a:p>
          <a:p>
            <a:pPr lvl="2"/>
            <a:r>
              <a:rPr lang="en-US" altLang="ja-JP" sz="1800" dirty="0">
                <a:ea typeface="ＭＳ Ｐゴシック" charset="-128"/>
              </a:rPr>
              <a:t>Know the customary days of religious worship. </a:t>
            </a:r>
          </a:p>
          <a:p>
            <a:pPr lvl="2"/>
            <a:r>
              <a:rPr lang="en-US" altLang="ja-JP" sz="1800" dirty="0">
                <a:ea typeface="ＭＳ Ｐゴシック" charset="-128"/>
              </a:rPr>
              <a:t>Learn about special days of observance or celebration.</a:t>
            </a:r>
          </a:p>
          <a:p>
            <a:pPr lvl="1"/>
            <a:r>
              <a:rPr lang="en-US" altLang="ja-JP" sz="2000" dirty="0">
                <a:ea typeface="ＭＳ Ｐゴシック" charset="-128"/>
              </a:rPr>
              <a:t>Ask clients what religious practices they follow.</a:t>
            </a:r>
          </a:p>
          <a:p>
            <a:r>
              <a:rPr lang="en-US" altLang="ja-JP" sz="2400" dirty="0">
                <a:ea typeface="ＭＳ Ｐゴシック" charset="-128"/>
              </a:rPr>
              <a:t>Religious beliefs may influence a client’s belief about the cause of illness, perception of its severity, choice of healer, and source of consolation.</a:t>
            </a:r>
          </a:p>
          <a:p>
            <a:r>
              <a:rPr lang="en-US" altLang="ja-JP" sz="2400" dirty="0">
                <a:ea typeface="ＭＳ Ｐゴシック" charset="-128"/>
              </a:rPr>
              <a:t>Assess spiritual needs of clients.</a:t>
            </a:r>
          </a:p>
          <a:p>
            <a:r>
              <a:rPr lang="en-US" altLang="ja-JP" sz="2400" dirty="0">
                <a:ea typeface="ＭＳ Ｐゴシック" charset="-128"/>
              </a:rPr>
              <a:t>Know the difference between religion and spirituality. </a:t>
            </a:r>
          </a:p>
          <a:p>
            <a:r>
              <a:rPr lang="en-US" altLang="ja-JP" sz="2400" dirty="0">
                <a:ea typeface="ＭＳ Ｐゴシック" charset="-128"/>
              </a:rPr>
              <a:t>Remember that various religions have shared beliefs.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32</a:t>
            </a:fld>
            <a:endParaRPr lang="en-US" dirty="0"/>
          </a:p>
        </p:txBody>
      </p:sp>
      <p:pic>
        <p:nvPicPr>
          <p:cNvPr id="823301" name="Picture 4" descr="re0000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3788" y="304800"/>
            <a:ext cx="12430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7395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50"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Culture and Aging</a:t>
            </a:r>
            <a:endParaRPr lang="en-US" altLang="en-US" dirty="0"/>
          </a:p>
        </p:txBody>
      </p:sp>
      <p:sp>
        <p:nvSpPr>
          <p:cNvPr id="825351"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Different cultures view older adults                        in very different ways.</a:t>
            </a:r>
          </a:p>
          <a:p>
            <a:r>
              <a:rPr lang="en-US" altLang="en-US" dirty="0"/>
              <a:t>Tasks of </a:t>
            </a:r>
            <a:r>
              <a:rPr lang="en-US" altLang="ja-JP" dirty="0">
                <a:ea typeface="ＭＳ Ｐゴシック" charset="-128"/>
              </a:rPr>
              <a:t>older adults </a:t>
            </a:r>
          </a:p>
          <a:p>
            <a:pPr lvl="1"/>
            <a:r>
              <a:rPr lang="en-US" altLang="ja-JP" dirty="0">
                <a:ea typeface="ＭＳ Ｐゴシック" charset="-128"/>
              </a:rPr>
              <a:t>To achieve a sense of integrity in accepting responsibility for their own lives</a:t>
            </a:r>
          </a:p>
          <a:p>
            <a:pPr lvl="1"/>
            <a:r>
              <a:rPr lang="en-US" altLang="ja-JP" dirty="0">
                <a:ea typeface="ＭＳ Ｐゴシック" charset="-128"/>
              </a:rPr>
              <a:t>To have a sense of accomplishment</a:t>
            </a:r>
          </a:p>
          <a:p>
            <a:r>
              <a:rPr lang="en-US" altLang="ja-JP" dirty="0">
                <a:ea typeface="ＭＳ Ｐゴシック" charset="-128"/>
              </a:rPr>
              <a:t>Older adults develop their own means of coping with illness through self-care, assistance from others, and social support groups.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33</a:t>
            </a:fld>
            <a:endParaRPr lang="en-US" dirty="0"/>
          </a:p>
        </p:txBody>
      </p:sp>
      <p:pic>
        <p:nvPicPr>
          <p:cNvPr id="825349" name="Picture 10" descr="pe02334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781800" y="909637"/>
            <a:ext cx="1865312" cy="2062163"/>
          </a:xfrm>
        </p:spPr>
      </p:pic>
    </p:spTree>
    <p:extLst>
      <p:ext uri="{BB962C8B-B14F-4D97-AF65-F5344CB8AC3E}">
        <p14:creationId xmlns:p14="http://schemas.microsoft.com/office/powerpoint/2010/main" val="3072545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8"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Cross-Cultural (Intercultural) Communication …</a:t>
            </a:r>
            <a:endParaRPr lang="en-US" altLang="en-US" sz="3600" dirty="0"/>
          </a:p>
        </p:txBody>
      </p:sp>
      <p:sp>
        <p:nvSpPr>
          <p:cNvPr id="827399"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 between a nurse and client attempts to understand the other’s point of view from a cultural perspective.</a:t>
            </a:r>
          </a:p>
          <a:p>
            <a:pPr lvl="1"/>
            <a:r>
              <a:rPr lang="en-US" altLang="ja-JP" dirty="0">
                <a:ea typeface="ＭＳ Ｐゴシック" charset="-128"/>
              </a:rPr>
              <a:t>Nurse-client relationship</a:t>
            </a:r>
          </a:p>
          <a:p>
            <a:pPr lvl="1"/>
            <a:r>
              <a:rPr lang="en-US" altLang="ja-JP" dirty="0">
                <a:ea typeface="ＭＳ Ｐゴシック" charset="-128"/>
              </a:rPr>
              <a:t>Space, distance, and intimacy </a:t>
            </a:r>
          </a:p>
          <a:p>
            <a:pPr lvl="1"/>
            <a:r>
              <a:rPr lang="en-US" altLang="ja-JP" dirty="0">
                <a:ea typeface="ＭＳ Ｐゴシック" charset="-128"/>
              </a:rPr>
              <a:t>Overcoming communication barriers </a:t>
            </a:r>
          </a:p>
          <a:p>
            <a:pPr lvl="1"/>
            <a:r>
              <a:rPr lang="en-US" altLang="ja-JP" dirty="0">
                <a:ea typeface="ＭＳ Ｐゴシック" charset="-128"/>
              </a:rPr>
              <a:t>Nonverbal communication</a:t>
            </a:r>
          </a:p>
          <a:p>
            <a:pPr lvl="1"/>
            <a:r>
              <a:rPr lang="en-US" altLang="ja-JP" dirty="0">
                <a:ea typeface="ＭＳ Ｐゴシック" charset="-128"/>
              </a:rPr>
              <a:t>Language</a:t>
            </a:r>
          </a:p>
          <a:p>
            <a:pPr lvl="1"/>
            <a:r>
              <a:rPr lang="en-US" altLang="ja-JP" dirty="0">
                <a:ea typeface="ＭＳ Ｐゴシック" charset="-128"/>
              </a:rPr>
              <a:t>Touch</a:t>
            </a:r>
          </a:p>
          <a:p>
            <a:pPr lvl="1"/>
            <a:r>
              <a:rPr lang="en-US" altLang="ja-JP" dirty="0">
                <a:ea typeface="ＭＳ Ｐゴシック" charset="-128"/>
              </a:rPr>
              <a:t>Gender</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34</a:t>
            </a:fld>
            <a:endParaRPr lang="en-US" dirty="0"/>
          </a:p>
        </p:txBody>
      </p:sp>
      <p:pic>
        <p:nvPicPr>
          <p:cNvPr id="827397" name="Picture 4" descr="bd0724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1150" y="4114800"/>
            <a:ext cx="179705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3743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Health-Related Beliefs and Practices </a:t>
            </a:r>
            <a:endParaRPr lang="en-US" altLang="en-US" sz="3600" dirty="0"/>
          </a:p>
        </p:txBody>
      </p:sp>
      <p:sp>
        <p:nvSpPr>
          <p:cNvPr id="829446"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Understand personal culturally based values, beliefs, attitudes, and practices.</a:t>
            </a:r>
          </a:p>
          <a:p>
            <a:r>
              <a:rPr lang="en-US" altLang="ja-JP" dirty="0">
                <a:ea typeface="ＭＳ Ｐゴシック" charset="-128"/>
              </a:rPr>
              <a:t>Include the client’s beliefs about the cause of illness:</a:t>
            </a:r>
          </a:p>
          <a:p>
            <a:pPr lvl="1"/>
            <a:r>
              <a:rPr lang="en-US" altLang="ja-JP" dirty="0">
                <a:ea typeface="ＭＳ Ｐゴシック" charset="-128"/>
              </a:rPr>
              <a:t>Biomedical perspective </a:t>
            </a:r>
          </a:p>
          <a:p>
            <a:pPr lvl="1"/>
            <a:r>
              <a:rPr lang="en-US" altLang="ja-JP" dirty="0">
                <a:ea typeface="ＭＳ Ｐゴシック" charset="-128"/>
              </a:rPr>
              <a:t>Naturalistic perspective </a:t>
            </a:r>
          </a:p>
          <a:p>
            <a:pPr lvl="1"/>
            <a:r>
              <a:rPr lang="en-US" altLang="ja-JP" dirty="0" err="1">
                <a:ea typeface="ＭＳ Ｐゴシック" charset="-128"/>
              </a:rPr>
              <a:t>Magicoreligious</a:t>
            </a:r>
            <a:r>
              <a:rPr lang="en-US" altLang="ja-JP" dirty="0">
                <a:ea typeface="ＭＳ Ｐゴシック" charset="-128"/>
              </a:rPr>
              <a:t> perspective </a:t>
            </a:r>
          </a:p>
          <a:p>
            <a:r>
              <a:rPr lang="en-US" altLang="ja-JP" dirty="0">
                <a:ea typeface="ＭＳ Ｐゴシック" charset="-128"/>
              </a:rPr>
              <a:t>Understand the role and value of folk or religious healers.</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35</a:t>
            </a:fld>
            <a:endParaRPr lang="en-US" dirty="0"/>
          </a:p>
        </p:txBody>
      </p:sp>
      <p:pic>
        <p:nvPicPr>
          <p:cNvPr id="829447" name="Picture 7" descr="C:\Documents and Settings\Penny\Local Settings\Temporary Internet Files\Content.IE5\FJAXEYFB\MC90033257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086600" y="3124200"/>
            <a:ext cx="1640434" cy="1862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59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3"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Health-Related Beliefs and Practices </a:t>
            </a:r>
            <a:r>
              <a:rPr lang="en-US" altLang="en-US" sz="3600" dirty="0"/>
              <a:t>(Cont.) </a:t>
            </a:r>
          </a:p>
        </p:txBody>
      </p:sp>
      <p:sp>
        <p:nvSpPr>
          <p:cNvPr id="831494"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Cultural variations exist in how symptoms and disease conditions are perceived, diagnosed, labeled, and treated. </a:t>
            </a:r>
          </a:p>
          <a:p>
            <a:r>
              <a:rPr lang="en-US" altLang="ja-JP" dirty="0">
                <a:ea typeface="ＭＳ Ｐゴシック" charset="-128"/>
              </a:rPr>
              <a:t>Expression of pain is culturally determined. </a:t>
            </a:r>
          </a:p>
          <a:p>
            <a:r>
              <a:rPr lang="en-US" altLang="ja-JP" dirty="0">
                <a:ea typeface="ＭＳ Ｐゴシック" charset="-128"/>
              </a:rPr>
              <a:t>Some conditions are culturally defined</a:t>
            </a:r>
            <a:r>
              <a:rPr lang="en-US" altLang="en-US" dirty="0"/>
              <a:t>—</a:t>
            </a:r>
            <a:r>
              <a:rPr lang="en-US" altLang="ja-JP" dirty="0">
                <a:ea typeface="ＭＳ Ｐゴシック" charset="-128"/>
              </a:rPr>
              <a:t>a culture-bound syndrome.</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36</a:t>
            </a:fld>
            <a:endParaRPr lang="en-US" dirty="0"/>
          </a:p>
        </p:txBody>
      </p:sp>
      <p:pic>
        <p:nvPicPr>
          <p:cNvPr id="831496" name="Picture 8" descr="C:\Documents and Settings\Penny\Local Settings\Temporary Internet Files\Content.IE5\FJAXEYFB\MC90000114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229710"/>
            <a:ext cx="1293876" cy="1866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098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41"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Management of Health Problems: </a:t>
            </a:r>
            <a:br>
              <a:rPr lang="en-US" altLang="ja-JP" sz="3600" dirty="0">
                <a:ea typeface="ＭＳ Ｐゴシック" charset="-128"/>
              </a:rPr>
            </a:br>
            <a:r>
              <a:rPr lang="en-US" altLang="ja-JP" sz="3600" dirty="0">
                <a:ea typeface="ＭＳ Ｐゴシック" charset="-128"/>
              </a:rPr>
              <a:t>A Cultural Perspective </a:t>
            </a:r>
            <a:endParaRPr lang="en-US" altLang="en-US" sz="3600" dirty="0"/>
          </a:p>
        </p:txBody>
      </p:sp>
      <p:sp>
        <p:nvSpPr>
          <p:cNvPr id="833542"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First effort at treatment is often self-care. </a:t>
            </a:r>
          </a:p>
          <a:p>
            <a:pPr lvl="1"/>
            <a:r>
              <a:rPr lang="en-US" altLang="ja-JP" dirty="0">
                <a:ea typeface="ＭＳ Ｐゴシック" charset="-128"/>
              </a:rPr>
              <a:t>Mobilizes client’s social support network</a:t>
            </a:r>
          </a:p>
          <a:p>
            <a:pPr lvl="1"/>
            <a:r>
              <a:rPr lang="en-US" altLang="ja-JP" dirty="0">
                <a:ea typeface="ＭＳ Ｐゴシック" charset="-128"/>
              </a:rPr>
              <a:t>Provides a caring environment</a:t>
            </a:r>
          </a:p>
          <a:p>
            <a:r>
              <a:rPr lang="en-US" altLang="ja-JP" dirty="0">
                <a:ea typeface="ＭＳ Ｐゴシック" charset="-128"/>
              </a:rPr>
              <a:t>Cultural negotiation is used when conceptual differences exist between client and nurse.</a:t>
            </a:r>
          </a:p>
          <a:p>
            <a:pPr lvl="1"/>
            <a:r>
              <a:rPr lang="en-US" altLang="ja-JP" dirty="0">
                <a:ea typeface="ＭＳ Ｐゴシック" charset="-128"/>
              </a:rPr>
              <a:t>Same words but different meanings</a:t>
            </a:r>
          </a:p>
          <a:p>
            <a:pPr lvl="1"/>
            <a:r>
              <a:rPr lang="en-US" altLang="ja-JP" dirty="0">
                <a:ea typeface="ＭＳ Ｐゴシック" charset="-128"/>
              </a:rPr>
              <a:t>Same phenomenon; different notions of causation</a:t>
            </a:r>
          </a:p>
          <a:p>
            <a:pPr lvl="1"/>
            <a:r>
              <a:rPr lang="en-US" altLang="ja-JP" dirty="0">
                <a:ea typeface="ＭＳ Ｐゴシック" charset="-128"/>
              </a:rPr>
              <a:t>Different memories or emotions associated with the term and its use</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37</a:t>
            </a:fld>
            <a:endParaRPr lang="en-US" dirty="0"/>
          </a:p>
        </p:txBody>
      </p:sp>
    </p:spTree>
    <p:extLst>
      <p:ext uri="{BB962C8B-B14F-4D97-AF65-F5344CB8AC3E}">
        <p14:creationId xmlns:p14="http://schemas.microsoft.com/office/powerpoint/2010/main" val="1731529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a:t>Cornerstones of Public Health Nursing</a:t>
            </a:r>
          </a:p>
        </p:txBody>
      </p:sp>
      <p:sp>
        <p:nvSpPr>
          <p:cNvPr id="3" name="Content Placeholder 2"/>
          <p:cNvSpPr>
            <a:spLocks noGrp="1"/>
          </p:cNvSpPr>
          <p:nvPr>
            <p:ph idx="1"/>
          </p:nvPr>
        </p:nvSpPr>
        <p:spPr>
          <a:xfrm>
            <a:off x="685800" y="1676400"/>
            <a:ext cx="7772400" cy="4724400"/>
          </a:xfrm>
        </p:spPr>
        <p:txBody>
          <a:bodyPr/>
          <a:lstStyle/>
          <a:p>
            <a:r>
              <a:rPr lang="en-US" dirty="0"/>
              <a:t>Focus on health of entire population</a:t>
            </a:r>
          </a:p>
          <a:p>
            <a:r>
              <a:rPr lang="en-US" dirty="0"/>
              <a:t>Reflect communities’ priorities and needs</a:t>
            </a:r>
          </a:p>
          <a:p>
            <a:r>
              <a:rPr lang="en-US" dirty="0"/>
              <a:t>Establish caring relationships</a:t>
            </a:r>
          </a:p>
          <a:p>
            <a:r>
              <a:rPr lang="en-US" dirty="0"/>
              <a:t>Remain grounded in social justice</a:t>
            </a:r>
          </a:p>
          <a:p>
            <a:r>
              <a:rPr lang="en-US" dirty="0"/>
              <a:t>Provide care for the whole person</a:t>
            </a:r>
          </a:p>
          <a:p>
            <a:r>
              <a:rPr lang="en-US" dirty="0"/>
              <a:t>Promote health based on epidemiological evidence (evidence-based practice)</a:t>
            </a:r>
          </a:p>
          <a:p>
            <a:r>
              <a:rPr lang="en-US" dirty="0"/>
              <a:t>Collaborate with community resources</a:t>
            </a:r>
          </a:p>
          <a:p>
            <a:pPr marL="0" indent="0" algn="r">
              <a:buNone/>
            </a:pPr>
            <a:r>
              <a:rPr lang="en-US" sz="1800" dirty="0"/>
              <a:t>– </a:t>
            </a:r>
            <a:r>
              <a:rPr lang="en-US" sz="1800" dirty="0">
                <a:latin typeface="+mn-lt"/>
                <a:ea typeface="+mn-ea"/>
                <a:cs typeface="+mn-cs"/>
              </a:rPr>
              <a:t>Keller, </a:t>
            </a:r>
            <a:r>
              <a:rPr lang="en-US" sz="1800" dirty="0" err="1">
                <a:latin typeface="+mn-lt"/>
                <a:ea typeface="+mn-ea"/>
                <a:cs typeface="+mn-cs"/>
              </a:rPr>
              <a:t>Strohschein</a:t>
            </a:r>
            <a:r>
              <a:rPr lang="en-US" sz="1800" dirty="0">
                <a:latin typeface="+mn-lt"/>
                <a:ea typeface="+mn-ea"/>
                <a:cs typeface="+mn-cs"/>
              </a:rPr>
              <a:t>, &amp; Schaffer, 2011</a:t>
            </a:r>
          </a:p>
        </p:txBody>
      </p:sp>
      <p:sp>
        <p:nvSpPr>
          <p:cNvPr id="4" name="Footer Placeholder 3"/>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38</a:t>
            </a:fld>
            <a:endParaRPr lang="en-US" dirty="0"/>
          </a:p>
        </p:txBody>
      </p:sp>
    </p:spTree>
    <p:extLst>
      <p:ext uri="{BB962C8B-B14F-4D97-AF65-F5344CB8AC3E}">
        <p14:creationId xmlns:p14="http://schemas.microsoft.com/office/powerpoint/2010/main" val="2051392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Management of Health Problems in Culturally Diverse Populations</a:t>
            </a:r>
            <a:endParaRPr lang="en-US" altLang="en-US" sz="3600" dirty="0"/>
          </a:p>
        </p:txBody>
      </p:sp>
      <p:sp>
        <p:nvSpPr>
          <p:cNvPr id="83559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Providing health information and education</a:t>
            </a:r>
          </a:p>
          <a:p>
            <a:r>
              <a:rPr lang="en-US" altLang="ja-JP" dirty="0">
                <a:ea typeface="ＭＳ Ｐゴシック" charset="-128"/>
              </a:rPr>
              <a:t>Delivering and financing health services</a:t>
            </a:r>
          </a:p>
          <a:p>
            <a:r>
              <a:rPr lang="en-US" altLang="ja-JP" dirty="0">
                <a:ea typeface="ＭＳ Ｐゴシック" charset="-128"/>
              </a:rPr>
              <a:t>Developing health professionals from minority groups</a:t>
            </a:r>
          </a:p>
          <a:p>
            <a:r>
              <a:rPr lang="en-US" altLang="ja-JP" dirty="0">
                <a:ea typeface="ＭＳ Ｐゴシック" charset="-128"/>
              </a:rPr>
              <a:t>Enhancing cooperative efforts with the nonfederal sector</a:t>
            </a:r>
          </a:p>
          <a:p>
            <a:r>
              <a:rPr lang="en-US" altLang="ja-JP" dirty="0">
                <a:ea typeface="ＭＳ Ｐゴシック" charset="-128"/>
              </a:rPr>
              <a:t>Promoting a research agenda on minority health issues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39</a:t>
            </a:fld>
            <a:endParaRPr lang="en-US" dirty="0"/>
          </a:p>
        </p:txBody>
      </p:sp>
    </p:spTree>
    <p:extLst>
      <p:ext uri="{BB962C8B-B14F-4D97-AF65-F5344CB8AC3E}">
        <p14:creationId xmlns:p14="http://schemas.microsoft.com/office/powerpoint/2010/main" val="257827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Population Trends</a:t>
            </a:r>
            <a:endParaRPr lang="en-US" altLang="en-US" dirty="0"/>
          </a:p>
        </p:txBody>
      </p:sp>
      <p:sp>
        <p:nvSpPr>
          <p:cNvPr id="77415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sz="2400" dirty="0"/>
              <a:t>In 1970</a:t>
            </a:r>
          </a:p>
          <a:p>
            <a:pPr lvl="1"/>
            <a:r>
              <a:rPr lang="en-US" altLang="en-US" sz="2000" dirty="0"/>
              <a:t>Minority groups were 16% of population</a:t>
            </a:r>
          </a:p>
          <a:p>
            <a:r>
              <a:rPr lang="en-US" altLang="en-US" sz="2400" dirty="0"/>
              <a:t>By 2010</a:t>
            </a:r>
          </a:p>
          <a:p>
            <a:pPr lvl="1"/>
            <a:r>
              <a:rPr lang="en-US" altLang="en-US" sz="2000" dirty="0"/>
              <a:t>Minority groups increased to 36% of population</a:t>
            </a:r>
          </a:p>
          <a:p>
            <a:r>
              <a:rPr lang="en-US" altLang="en-US" sz="2400" dirty="0"/>
              <a:t>By 2025</a:t>
            </a:r>
          </a:p>
          <a:p>
            <a:pPr lvl="1"/>
            <a:r>
              <a:rPr lang="en-US" altLang="en-US" sz="2000" dirty="0"/>
              <a:t>More than half of all children will be minorities</a:t>
            </a:r>
          </a:p>
          <a:p>
            <a:r>
              <a:rPr lang="en-US" altLang="en-US" sz="2400" dirty="0"/>
              <a:t>By 2050</a:t>
            </a:r>
          </a:p>
          <a:p>
            <a:pPr lvl="1"/>
            <a:r>
              <a:rPr lang="en-US" altLang="ja-JP" sz="2000" dirty="0">
                <a:ea typeface="ＭＳ Ｐゴシック" charset="-128"/>
              </a:rPr>
              <a:t>More than 54% of total population will be minorities</a:t>
            </a:r>
          </a:p>
          <a:p>
            <a:pPr lvl="1"/>
            <a:r>
              <a:rPr lang="en-US" altLang="ja-JP" sz="2000" dirty="0">
                <a:ea typeface="ＭＳ Ｐゴシック" charset="-128"/>
              </a:rPr>
              <a:t>First time in U.S. history that minorities will make up a majority of the population</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a:t>
            </a:fld>
            <a:endParaRPr lang="en-US" dirty="0"/>
          </a:p>
        </p:txBody>
      </p:sp>
    </p:spTree>
    <p:extLst>
      <p:ext uri="{BB962C8B-B14F-4D97-AF65-F5344CB8AC3E}">
        <p14:creationId xmlns:p14="http://schemas.microsoft.com/office/powerpoint/2010/main" val="21013013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Providing Health Information and Education</a:t>
            </a:r>
            <a:endParaRPr lang="en-US" altLang="en-US" sz="3600" dirty="0"/>
          </a:p>
        </p:txBody>
      </p:sp>
      <p:sp>
        <p:nvSpPr>
          <p:cNvPr id="83763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Developing programs to increase public awareness about health problems.</a:t>
            </a:r>
          </a:p>
          <a:p>
            <a:pPr lvl="1"/>
            <a:r>
              <a:rPr lang="en-US" altLang="en-US" dirty="0"/>
              <a:t>Plan health information campaigns:</a:t>
            </a:r>
          </a:p>
          <a:p>
            <a:pPr lvl="2"/>
            <a:r>
              <a:rPr lang="en-US" altLang="en-US" dirty="0"/>
              <a:t>Be sensitive to cultural factors.</a:t>
            </a:r>
          </a:p>
          <a:p>
            <a:pPr lvl="2"/>
            <a:r>
              <a:rPr lang="en-US" altLang="en-US" dirty="0"/>
              <a:t>Involve community leaders.</a:t>
            </a:r>
          </a:p>
          <a:p>
            <a:pPr lvl="2"/>
            <a:r>
              <a:rPr lang="en-US" altLang="en-US" dirty="0"/>
              <a:t>Acknowledge existing cultural beliefs and practices.</a:t>
            </a:r>
          </a:p>
          <a:p>
            <a:pPr lvl="2"/>
            <a:r>
              <a:rPr lang="en-US" altLang="en-US" dirty="0"/>
              <a:t>Involve families, churches, employers, and community organizations as support systems.</a:t>
            </a:r>
          </a:p>
          <a:p>
            <a:pPr lvl="2"/>
            <a:r>
              <a:rPr lang="en-US" altLang="en-US" dirty="0"/>
              <a:t>Use lay volunteers to organize community support networks.</a:t>
            </a:r>
          </a:p>
          <a:p>
            <a:pPr lvl="1"/>
            <a:r>
              <a:rPr lang="en-US" altLang="en-US" dirty="0"/>
              <a:t>Client education should be interpersonal; carefully use credible printed materials and audiovisuals.</a:t>
            </a:r>
          </a:p>
          <a:p>
            <a:pPr lvl="2"/>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40</a:t>
            </a:fld>
            <a:endParaRPr lang="en-US" dirty="0"/>
          </a:p>
        </p:txBody>
      </p:sp>
      <p:pic>
        <p:nvPicPr>
          <p:cNvPr id="837639" name="Picture 7" descr="C:\Documents and Settings\Penny\Local Settings\Temporary Internet Files\Content.IE5\UCV4BDVO\MP90044852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2286000"/>
            <a:ext cx="2057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8746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Role of the Community Health Nurse </a:t>
            </a:r>
            <a:endParaRPr lang="en-US" altLang="en-US" sz="3600" dirty="0"/>
          </a:p>
        </p:txBody>
      </p:sp>
      <p:sp>
        <p:nvSpPr>
          <p:cNvPr id="839686"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Conduct a “</a:t>
            </a:r>
            <a:r>
              <a:rPr lang="en-US" altLang="ja-JP" dirty="0" err="1">
                <a:ea typeface="ＭＳ Ｐゴシック" charset="-128"/>
              </a:rPr>
              <a:t>culturological</a:t>
            </a:r>
            <a:r>
              <a:rPr lang="en-US" altLang="ja-JP" dirty="0">
                <a:ea typeface="ＭＳ Ｐゴシック" charset="-128"/>
              </a:rPr>
              <a:t>” assessment.</a:t>
            </a:r>
          </a:p>
          <a:p>
            <a:r>
              <a:rPr lang="en-US" altLang="ja-JP" dirty="0">
                <a:ea typeface="ＭＳ Ｐゴシック" charset="-128"/>
              </a:rPr>
              <a:t>Conduct a cultural self-assessment.</a:t>
            </a:r>
          </a:p>
          <a:p>
            <a:r>
              <a:rPr lang="en-US" altLang="ja-JP" dirty="0">
                <a:ea typeface="ＭＳ Ｐゴシック" charset="-128"/>
              </a:rPr>
              <a:t>Seek knowledge about local cultures.</a:t>
            </a:r>
          </a:p>
          <a:p>
            <a:r>
              <a:rPr lang="en-US" altLang="ja-JP" dirty="0">
                <a:ea typeface="ＭＳ Ｐゴシック" charset="-128"/>
              </a:rPr>
              <a:t>Recognize political issues of culturally diverse groups.</a:t>
            </a:r>
          </a:p>
          <a:p>
            <a:r>
              <a:rPr lang="en-US" altLang="ja-JP" dirty="0">
                <a:ea typeface="ＭＳ Ｐゴシック" charset="-128"/>
              </a:rPr>
              <a:t>Provide culturally competent care.</a:t>
            </a:r>
          </a:p>
          <a:p>
            <a:r>
              <a:rPr lang="en-US" altLang="ja-JP" dirty="0">
                <a:ea typeface="ＭＳ Ｐゴシック" charset="-128"/>
              </a:rPr>
              <a:t>Recognize culturally based health problems.</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41</a:t>
            </a:fld>
            <a:endParaRPr lang="en-US" dirty="0"/>
          </a:p>
        </p:txBody>
      </p:sp>
    </p:spTree>
    <p:extLst>
      <p:ext uri="{BB962C8B-B14F-4D97-AF65-F5344CB8AC3E}">
        <p14:creationId xmlns:p14="http://schemas.microsoft.com/office/powerpoint/2010/main" val="1311373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a typeface="ＭＳ Ｐゴシック" charset="-128"/>
              </a:rPr>
              <a:t>Culturological</a:t>
            </a:r>
            <a:r>
              <a:rPr lang="en-US" altLang="ja-JP" dirty="0">
                <a:ea typeface="ＭＳ Ｐゴシック" charset="-128"/>
              </a:rPr>
              <a:t> Assessment </a:t>
            </a:r>
            <a:endParaRPr lang="en-US" altLang="en-US" dirty="0"/>
          </a:p>
        </p:txBody>
      </p:sp>
      <p:sp>
        <p:nvSpPr>
          <p:cNvPr id="841735"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Brief history of ethnic and racial origins of the cultural group with which the client identifies </a:t>
            </a:r>
          </a:p>
          <a:p>
            <a:r>
              <a:rPr lang="en-US" altLang="ja-JP" dirty="0">
                <a:ea typeface="ＭＳ Ｐゴシック" charset="-128"/>
              </a:rPr>
              <a:t>Values orientation </a:t>
            </a:r>
          </a:p>
          <a:p>
            <a:r>
              <a:rPr lang="en-US" altLang="ja-JP" dirty="0">
                <a:ea typeface="ＭＳ Ｐゴシック" charset="-128"/>
              </a:rPr>
              <a:t>Cultural sanctions and restrictions </a:t>
            </a:r>
          </a:p>
          <a:p>
            <a:r>
              <a:rPr lang="en-US" altLang="ja-JP" dirty="0">
                <a:ea typeface="ＭＳ Ｐゴシック" charset="-128"/>
              </a:rPr>
              <a:t>Communication </a:t>
            </a:r>
          </a:p>
          <a:p>
            <a:r>
              <a:rPr lang="en-US" altLang="ja-JP" dirty="0">
                <a:ea typeface="ＭＳ Ｐゴシック" charset="-128"/>
              </a:rPr>
              <a:t>Health-related beliefs and practices</a:t>
            </a:r>
          </a:p>
          <a:p>
            <a:r>
              <a:rPr lang="en-US" altLang="ja-JP" dirty="0">
                <a:ea typeface="ＭＳ Ｐゴシック" charset="-128"/>
              </a:rPr>
              <a:t>Nutrition</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42</a:t>
            </a:fld>
            <a:endParaRPr lang="en-US" dirty="0"/>
          </a:p>
        </p:txBody>
      </p:sp>
      <p:pic>
        <p:nvPicPr>
          <p:cNvPr id="841733" name="Picture 10" descr="pe0766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962400"/>
            <a:ext cx="1752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6957881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8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err="1">
                <a:ea typeface="ＭＳ Ｐゴシック" charset="-128"/>
              </a:rPr>
              <a:t>Culturological</a:t>
            </a:r>
            <a:r>
              <a:rPr lang="en-US" altLang="ja-JP" sz="3600" dirty="0">
                <a:ea typeface="ＭＳ Ｐゴシック" charset="-128"/>
              </a:rPr>
              <a:t> Assessment (Cont.) </a:t>
            </a:r>
            <a:endParaRPr lang="en-US" altLang="en-US" sz="2400" dirty="0"/>
          </a:p>
        </p:txBody>
      </p:sp>
      <p:sp>
        <p:nvSpPr>
          <p:cNvPr id="84378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Socioeconomic considerations </a:t>
            </a:r>
          </a:p>
          <a:p>
            <a:r>
              <a:rPr lang="en-US" altLang="ja-JP" dirty="0">
                <a:ea typeface="ＭＳ Ｐゴシック" charset="-128"/>
              </a:rPr>
              <a:t>Organizations providing cultural support</a:t>
            </a:r>
          </a:p>
          <a:p>
            <a:r>
              <a:rPr lang="en-US" altLang="ja-JP" dirty="0">
                <a:ea typeface="ＭＳ Ｐゴシック" charset="-128"/>
              </a:rPr>
              <a:t>Educational background</a:t>
            </a:r>
          </a:p>
          <a:p>
            <a:r>
              <a:rPr lang="en-US" altLang="ja-JP" dirty="0">
                <a:ea typeface="ＭＳ Ｐゴシック" charset="-128"/>
              </a:rPr>
              <a:t>Religious affiliation</a:t>
            </a:r>
          </a:p>
          <a:p>
            <a:r>
              <a:rPr lang="en-US" altLang="ja-JP" dirty="0">
                <a:ea typeface="ＭＳ Ｐゴシック" charset="-128"/>
              </a:rPr>
              <a:t>Cultural aspects of disease incidence </a:t>
            </a:r>
          </a:p>
          <a:p>
            <a:r>
              <a:rPr lang="en-US" altLang="ja-JP" dirty="0" err="1">
                <a:ea typeface="ＭＳ Ｐゴシック" charset="-128"/>
              </a:rPr>
              <a:t>Biocultural</a:t>
            </a:r>
            <a:r>
              <a:rPr lang="en-US" altLang="ja-JP" dirty="0">
                <a:ea typeface="ＭＳ Ｐゴシック" charset="-128"/>
              </a:rPr>
              <a:t> variations </a:t>
            </a:r>
          </a:p>
          <a:p>
            <a:r>
              <a:rPr lang="en-US" altLang="ja-JP" dirty="0">
                <a:ea typeface="ＭＳ Ｐゴシック" charset="-128"/>
              </a:rPr>
              <a:t>Developmental considerations</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43</a:t>
            </a:fld>
            <a:endParaRPr lang="en-US" dirty="0"/>
          </a:p>
        </p:txBody>
      </p:sp>
      <p:pic>
        <p:nvPicPr>
          <p:cNvPr id="7" name="Picture 10" descr="pe0766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962400"/>
            <a:ext cx="1752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8569622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Resources for Minority Health </a:t>
            </a:r>
            <a:endParaRPr lang="en-US" altLang="en-US" dirty="0"/>
          </a:p>
        </p:txBody>
      </p:sp>
      <p:sp>
        <p:nvSpPr>
          <p:cNvPr id="84583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U.S. Department of Health and Human Services and Public Health Service</a:t>
            </a:r>
          </a:p>
          <a:p>
            <a:pPr lvl="1"/>
            <a:r>
              <a:rPr lang="en-US" altLang="ja-JP" dirty="0">
                <a:ea typeface="ＭＳ Ｐゴシック" charset="-128"/>
              </a:rPr>
              <a:t>Office of Minority Health</a:t>
            </a:r>
          </a:p>
          <a:p>
            <a:pPr lvl="2"/>
            <a:r>
              <a:rPr lang="en-US" altLang="ja-JP" dirty="0">
                <a:ea typeface="ＭＳ Ｐゴシック" charset="-128"/>
              </a:rPr>
              <a:t>Disadvantaged Minority Health Improvement Act of 1990 </a:t>
            </a:r>
          </a:p>
          <a:p>
            <a:pPr lvl="1"/>
            <a:r>
              <a:rPr lang="en-US" altLang="ja-JP" dirty="0">
                <a:ea typeface="ＭＳ Ｐゴシック" charset="-128"/>
              </a:rPr>
              <a:t>Indian Health Service</a:t>
            </a:r>
          </a:p>
          <a:p>
            <a:pPr lvl="2"/>
            <a:r>
              <a:rPr lang="en-US" altLang="ja-JP" dirty="0">
                <a:ea typeface="ＭＳ Ｐゴシック" charset="-128"/>
              </a:rPr>
              <a:t>Indian Self-Determination Act of 1975</a:t>
            </a:r>
          </a:p>
          <a:p>
            <a:r>
              <a:rPr lang="en-US" altLang="en-US" dirty="0"/>
              <a:t>National Institutes of Health</a:t>
            </a:r>
          </a:p>
          <a:p>
            <a:pPr lvl="1"/>
            <a:r>
              <a:rPr lang="en-US" altLang="en-US" dirty="0"/>
              <a:t>National Center on Minority Health and Health Disparities (NCMHD)</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44</a:t>
            </a:fld>
            <a:endParaRPr lang="en-US" dirty="0"/>
          </a:p>
        </p:txBody>
      </p:sp>
    </p:spTree>
    <p:extLst>
      <p:ext uri="{BB962C8B-B14F-4D97-AF65-F5344CB8AC3E}">
        <p14:creationId xmlns:p14="http://schemas.microsoft.com/office/powerpoint/2010/main" val="6172696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Federally Sponsored Initiatives to Improve Health of Minority Groups</a:t>
            </a:r>
            <a:endParaRPr lang="en-US" altLang="en-US" sz="3600" dirty="0"/>
          </a:p>
        </p:txBody>
      </p:sp>
      <p:sp>
        <p:nvSpPr>
          <p:cNvPr id="84787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HRSA Health Disparity </a:t>
            </a:r>
            <a:r>
              <a:rPr lang="en-US" altLang="ja-JP" dirty="0" err="1">
                <a:ea typeface="ＭＳ Ｐゴシック" charset="-128"/>
              </a:rPr>
              <a:t>Collaboratives</a:t>
            </a:r>
            <a:r>
              <a:rPr lang="en-US" altLang="ja-JP" dirty="0">
                <a:ea typeface="ＭＳ Ｐゴシック" charset="-128"/>
              </a:rPr>
              <a:t> (HDC) </a:t>
            </a:r>
          </a:p>
          <a:p>
            <a:r>
              <a:rPr lang="en-US" altLang="ja-JP" dirty="0">
                <a:ea typeface="ＭＳ Ｐゴシック" charset="-128"/>
              </a:rPr>
              <a:t>Racial and Ethnic Approaches to Community Health (REACH 2010) </a:t>
            </a:r>
          </a:p>
          <a:p>
            <a:r>
              <a:rPr lang="en-US" altLang="ja-JP" dirty="0">
                <a:ea typeface="ＭＳ Ｐゴシック" charset="-128"/>
              </a:rPr>
              <a:t>National Breast and Cervical Cancer Early Detection Program (NBCCEDP) </a:t>
            </a:r>
          </a:p>
          <a:p>
            <a:r>
              <a:rPr lang="en-US" altLang="ja-JP" dirty="0">
                <a:ea typeface="ＭＳ Ｐゴシック" charset="-128"/>
              </a:rPr>
              <a:t>Ryan White Comprehensive AIDS Resources Emergency (CARE) Act B </a:t>
            </a:r>
          </a:p>
          <a:p>
            <a:r>
              <a:rPr lang="en-US" altLang="ja-JP" dirty="0">
                <a:ea typeface="ＭＳ Ｐゴシック" charset="-128"/>
              </a:rPr>
              <a:t>National Center on Minority Health and Health Disparities (NCMHD)</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45</a:t>
            </a:fld>
            <a:endParaRPr lang="en-US" dirty="0"/>
          </a:p>
        </p:txBody>
      </p:sp>
    </p:spTree>
    <p:extLst>
      <p:ext uri="{BB962C8B-B14F-4D97-AF65-F5344CB8AC3E}">
        <p14:creationId xmlns:p14="http://schemas.microsoft.com/office/powerpoint/2010/main" val="276092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Population Trends (Cont.)</a:t>
            </a:r>
            <a:endParaRPr lang="en-US" altLang="en-US" dirty="0"/>
          </a:p>
        </p:txBody>
      </p:sp>
      <p:sp>
        <p:nvSpPr>
          <p:cNvPr id="77415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By 2060, projected demographic trends:</a:t>
            </a:r>
          </a:p>
          <a:p>
            <a:pPr lvl="1"/>
            <a:r>
              <a:rPr lang="en-US" altLang="ja-JP" dirty="0">
                <a:ea typeface="ＭＳ Ｐゴシック" charset="-128"/>
              </a:rPr>
              <a:t>White 44%</a:t>
            </a:r>
          </a:p>
          <a:p>
            <a:pPr lvl="1"/>
            <a:r>
              <a:rPr lang="en-US" altLang="ja-JP" dirty="0">
                <a:ea typeface="ＭＳ Ｐゴシック" charset="-128"/>
              </a:rPr>
              <a:t>Hispanic 30%</a:t>
            </a:r>
          </a:p>
          <a:p>
            <a:pPr lvl="1"/>
            <a:r>
              <a:rPr lang="en-US" altLang="ja-JP" dirty="0">
                <a:ea typeface="ＭＳ Ｐゴシック" charset="-128"/>
              </a:rPr>
              <a:t>African American 15%</a:t>
            </a:r>
          </a:p>
          <a:p>
            <a:pPr lvl="1"/>
            <a:r>
              <a:rPr lang="en-US" altLang="ja-JP" dirty="0">
                <a:ea typeface="ＭＳ Ｐゴシック" charset="-128"/>
              </a:rPr>
              <a:t>Asian 9%</a:t>
            </a:r>
          </a:p>
          <a:p>
            <a:pPr lvl="1"/>
            <a:r>
              <a:rPr lang="en-US" altLang="ja-JP" dirty="0">
                <a:ea typeface="ＭＳ Ｐゴシック" charset="-128"/>
              </a:rPr>
              <a:t>American Indians &amp; Alaska Natives 2%</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5</a:t>
            </a:fld>
            <a:endParaRPr lang="en-US" dirty="0"/>
          </a:p>
        </p:txBody>
      </p:sp>
      <p:pic>
        <p:nvPicPr>
          <p:cNvPr id="899074" name="Picture 2" descr="C:\Documents and Settings\Penny\Local Settings\Temporary Internet Files\Content.IE5\UCV4BDVO\MC9000709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4472412"/>
            <a:ext cx="1884630" cy="1775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14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Immigration to the United States</a:t>
            </a:r>
          </a:p>
        </p:txBody>
      </p:sp>
      <p:sp>
        <p:nvSpPr>
          <p:cNvPr id="77619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Since 1991, more than 13 million legal immigrants</a:t>
            </a:r>
          </a:p>
          <a:p>
            <a:r>
              <a:rPr lang="en-US" altLang="en-US" dirty="0"/>
              <a:t>In 2010, almost 40  million foreign-born individuals in the United States (12.9% of population) from:</a:t>
            </a:r>
          </a:p>
          <a:p>
            <a:pPr lvl="1"/>
            <a:r>
              <a:rPr lang="en-US" altLang="en-US" dirty="0"/>
              <a:t>Latin America 53.1% </a:t>
            </a:r>
          </a:p>
          <a:p>
            <a:pPr lvl="1"/>
            <a:r>
              <a:rPr lang="en-US" altLang="en-US" dirty="0"/>
              <a:t>Asia 28.2%</a:t>
            </a:r>
          </a:p>
          <a:p>
            <a:pPr lvl="1"/>
            <a:r>
              <a:rPr lang="en-US" altLang="en-US" dirty="0"/>
              <a:t>Europe 12.1%</a:t>
            </a:r>
          </a:p>
          <a:p>
            <a:pPr lvl="1"/>
            <a:r>
              <a:rPr lang="en-US" altLang="en-US" dirty="0"/>
              <a:t>Other regions 9%</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6</a:t>
            </a:fld>
            <a:endParaRPr lang="en-US" dirty="0"/>
          </a:p>
        </p:txBody>
      </p:sp>
      <p:pic>
        <p:nvPicPr>
          <p:cNvPr id="776199" name="Picture 7" descr="C:\Documents and Settings\Penny\Local Settings\Temporary Internet Files\Content.IE5\FJAXEYFB\MC90016180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4074" y="4073195"/>
            <a:ext cx="2376926" cy="1641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73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Diversity Among Nurses</a:t>
            </a:r>
            <a:endParaRPr lang="en-US" altLang="en-US" dirty="0"/>
          </a:p>
        </p:txBody>
      </p:sp>
      <p:sp>
        <p:nvSpPr>
          <p:cNvPr id="778246" name="Rectangle 6"/>
          <p:cNvSpPr>
            <a:spLocks noGrp="1" noChangeArrowheads="1"/>
          </p:cNvSpPr>
          <p:nvPr>
            <p:ph idx="1"/>
          </p:nvPr>
        </p:nvSpPr>
        <p:spPr>
          <a:xfrm>
            <a:off x="685800" y="1676400"/>
            <a:ext cx="61722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sz="2400" dirty="0"/>
              <a:t>Minorities are generally underrepresented by nursing workforce (HRSA, 2009):</a:t>
            </a:r>
          </a:p>
          <a:p>
            <a:pPr lvl="1"/>
            <a:r>
              <a:rPr lang="en-US" altLang="ja-JP" sz="2000" dirty="0">
                <a:ea typeface="ＭＳ Ｐゴシック" charset="-128"/>
              </a:rPr>
              <a:t>White/non-Hispanic 81.8% </a:t>
            </a:r>
          </a:p>
          <a:p>
            <a:pPr lvl="1"/>
            <a:r>
              <a:rPr lang="en-US" altLang="ja-JP" sz="2000" dirty="0">
                <a:ea typeface="ＭＳ Ｐゴシック" charset="-128"/>
              </a:rPr>
              <a:t>African American 4.2% </a:t>
            </a:r>
          </a:p>
          <a:p>
            <a:pPr lvl="1"/>
            <a:r>
              <a:rPr lang="en-US" altLang="ja-JP" sz="2000" dirty="0">
                <a:ea typeface="ＭＳ Ｐゴシック" charset="-128"/>
              </a:rPr>
              <a:t>Hispanic 1.7% </a:t>
            </a:r>
          </a:p>
          <a:p>
            <a:pPr lvl="1"/>
            <a:r>
              <a:rPr lang="en-US" altLang="ja-JP" sz="2000" dirty="0">
                <a:ea typeface="ＭＳ Ｐゴシック" charset="-128"/>
              </a:rPr>
              <a:t>Asian and Pacific Islander 3.1% </a:t>
            </a:r>
          </a:p>
          <a:p>
            <a:pPr lvl="1"/>
            <a:r>
              <a:rPr lang="en-US" altLang="ja-JP" sz="2000" dirty="0">
                <a:ea typeface="ＭＳ Ｐゴシック" charset="-128"/>
              </a:rPr>
              <a:t>Native American and Alaska Native 0.3% </a:t>
            </a:r>
          </a:p>
          <a:p>
            <a:r>
              <a:rPr lang="en-US" altLang="en-US" sz="2400" dirty="0"/>
              <a:t>Minority groups tend to be geographically distributed in the United States.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7</a:t>
            </a:fld>
            <a:endParaRPr lang="en-US" dirty="0"/>
          </a:p>
        </p:txBody>
      </p:sp>
      <p:pic>
        <p:nvPicPr>
          <p:cNvPr id="778247" name="Picture 7" descr="C:\Documents and Settings\Penny\Local Settings\Temporary Internet Files\Content.IE5\4BSNVYGI\MP9004010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2133600"/>
            <a:ext cx="1850898" cy="2127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10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Cultural Perspectives and </a:t>
            </a:r>
            <a:r>
              <a:rPr lang="en-US" altLang="ja-JP" sz="3600" i="1" dirty="0">
                <a:ea typeface="ＭＳ Ｐゴシック" charset="-128"/>
              </a:rPr>
              <a:t>Healthy People 2020</a:t>
            </a:r>
            <a:endParaRPr lang="en-US" altLang="en-US" sz="3600" i="1" dirty="0"/>
          </a:p>
        </p:txBody>
      </p:sp>
      <p:sp>
        <p:nvSpPr>
          <p:cNvPr id="4" name="Content Placeholder 3"/>
          <p:cNvSpPr>
            <a:spLocks noGrp="1"/>
          </p:cNvSpPr>
          <p:nvPr>
            <p:ph sz="half" idx="2"/>
          </p:nvPr>
        </p:nvSpPr>
        <p:spPr>
          <a:xfrm>
            <a:off x="2667000" y="1676400"/>
            <a:ext cx="5791200" cy="4724400"/>
          </a:xfrm>
        </p:spPr>
        <p:txBody>
          <a:bodyPr/>
          <a:lstStyle/>
          <a:p>
            <a:r>
              <a:rPr lang="en-US" altLang="ja-JP" sz="2400" dirty="0">
                <a:ea typeface="ＭＳ Ｐゴシック" charset="-128"/>
              </a:rPr>
              <a:t>Developed a set of national health targets…eliminating racial and ethnic disparities in health</a:t>
            </a:r>
          </a:p>
          <a:p>
            <a:r>
              <a:rPr lang="en-US" altLang="ja-JP" sz="2400" dirty="0">
                <a:ea typeface="ＭＳ Ｐゴシック" charset="-128"/>
              </a:rPr>
              <a:t>Embraced and focused on ways to close the gaps in health outcomes</a:t>
            </a:r>
          </a:p>
          <a:p>
            <a:r>
              <a:rPr lang="en-US" altLang="ja-JP" sz="2400" dirty="0">
                <a:ea typeface="ＭＳ Ｐゴシック" charset="-128"/>
              </a:rPr>
              <a:t>Focused on disparities among racial and ethnic minorities, women, youth, older adults, people of low income and education, and people with disabilities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8</a:t>
            </a:fld>
            <a:endParaRPr lang="en-US" dirty="0"/>
          </a:p>
        </p:txBody>
      </p:sp>
      <p:pic>
        <p:nvPicPr>
          <p:cNvPr id="78029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399" y="3525218"/>
            <a:ext cx="1981201" cy="1351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pic>
        <p:nvPicPr>
          <p:cNvPr id="780298"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399" y="2036800"/>
            <a:ext cx="1981201" cy="924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val="196481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Health Disparities</a:t>
            </a:r>
          </a:p>
        </p:txBody>
      </p:sp>
      <p:sp>
        <p:nvSpPr>
          <p:cNvPr id="78439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ja-JP" i="1" dirty="0">
                <a:ea typeface="ＭＳ Ｐゴシック" charset="-128"/>
              </a:rPr>
              <a:t>AHCRQ (2005) reveals that:</a:t>
            </a:r>
          </a:p>
          <a:p>
            <a:r>
              <a:rPr lang="en-US" altLang="ja-JP" dirty="0">
                <a:ea typeface="ＭＳ Ｐゴシック" charset="-128"/>
              </a:rPr>
              <a:t>Cancer mortality rates are 35% higher in African Americans than in whites.</a:t>
            </a:r>
          </a:p>
          <a:p>
            <a:r>
              <a:rPr lang="en-US" altLang="ja-JP" dirty="0">
                <a:ea typeface="ＭＳ Ｐゴシック" charset="-128"/>
              </a:rPr>
              <a:t>African Americans with diabetes are seven times more likely to have amputations and develop renal failure than are whites with diabetes.</a:t>
            </a:r>
          </a:p>
          <a:p>
            <a:r>
              <a:rPr lang="en-US" altLang="ja-JP" dirty="0">
                <a:ea typeface="ＭＳ Ｐゴシック" charset="-128"/>
              </a:rPr>
              <a:t>30% of Hispanics and 20% of African Americans lack a usual source of health care (compared with less than 16% of whites).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9</a:t>
            </a:fld>
            <a:endParaRPr lang="en-US" dirty="0"/>
          </a:p>
        </p:txBody>
      </p:sp>
    </p:spTree>
    <p:extLst>
      <p:ext uri="{BB962C8B-B14F-4D97-AF65-F5344CB8AC3E}">
        <p14:creationId xmlns:p14="http://schemas.microsoft.com/office/powerpoint/2010/main" val="131229797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3156</TotalTime>
  <Words>3476</Words>
  <Application>Microsoft Office PowerPoint</Application>
  <PresentationFormat>Letter Paper (8.5x11 in)</PresentationFormat>
  <Paragraphs>383</Paragraphs>
  <Slides>45</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MS Mincho</vt:lpstr>
      <vt:lpstr>ＭＳ Ｐゴシック</vt:lpstr>
      <vt:lpstr>Arial</vt:lpstr>
      <vt:lpstr>Calibri</vt:lpstr>
      <vt:lpstr>Times New Roman</vt:lpstr>
      <vt:lpstr>Wingdings</vt:lpstr>
      <vt:lpstr>Wingdings 2</vt:lpstr>
      <vt:lpstr>Wingdings 3</vt:lpstr>
      <vt:lpstr>2_Office Theme</vt:lpstr>
      <vt:lpstr>Chapter 13</vt:lpstr>
      <vt:lpstr>Cultural Competence</vt:lpstr>
      <vt:lpstr>Standards of Practice for Culturally Competent Nursing Care</vt:lpstr>
      <vt:lpstr>Population Trends</vt:lpstr>
      <vt:lpstr>Population Trends (Cont.)</vt:lpstr>
      <vt:lpstr>Immigration to the United States</vt:lpstr>
      <vt:lpstr>Diversity Among Nurses</vt:lpstr>
      <vt:lpstr>Cultural Perspectives and Healthy People 2020</vt:lpstr>
      <vt:lpstr>Health Disparities</vt:lpstr>
      <vt:lpstr>Health Disparities (Cont.)</vt:lpstr>
      <vt:lpstr>Addressing Racial and Ethnic Disparities in Health Care </vt:lpstr>
      <vt:lpstr>Transcultural Nursing </vt:lpstr>
      <vt:lpstr>Transcultural Nursing Terminology</vt:lpstr>
      <vt:lpstr>Transcultural Nursing Terminology (Cont.) </vt:lpstr>
      <vt:lpstr>Leininger’s Theory of Culture Care Diversity and Universality </vt:lpstr>
      <vt:lpstr>PowerPoint Presentation</vt:lpstr>
      <vt:lpstr>Overview of Culture </vt:lpstr>
      <vt:lpstr>Overview of Culture (Cont.) </vt:lpstr>
      <vt:lpstr>Subculture</vt:lpstr>
      <vt:lpstr>Culture and Formation of Values</vt:lpstr>
      <vt:lpstr>Human-Nature Orientation </vt:lpstr>
      <vt:lpstr>Person-Nature Orientation </vt:lpstr>
      <vt:lpstr>Time Orientation</vt:lpstr>
      <vt:lpstr>Activity Orientation </vt:lpstr>
      <vt:lpstr>Social Orientation </vt:lpstr>
      <vt:lpstr>Culture and the Family</vt:lpstr>
      <vt:lpstr>Culture and Socioeconomic Factors </vt:lpstr>
      <vt:lpstr>Culture and Socioeconomic Factors (Cont.) </vt:lpstr>
      <vt:lpstr>Culture and Socioeconomic Factors (Cont.) </vt:lpstr>
      <vt:lpstr>Culture and Socioeconomic Factors (Cont.)</vt:lpstr>
      <vt:lpstr>Culture and Nutrition </vt:lpstr>
      <vt:lpstr>Culture and Religion </vt:lpstr>
      <vt:lpstr>Culture and Aging</vt:lpstr>
      <vt:lpstr>Cross-Cultural (Intercultural) Communication …</vt:lpstr>
      <vt:lpstr>Health-Related Beliefs and Practices </vt:lpstr>
      <vt:lpstr>Health-Related Beliefs and Practices (Cont.) </vt:lpstr>
      <vt:lpstr>Management of Health Problems:  A Cultural Perspective </vt:lpstr>
      <vt:lpstr>Cornerstones of Public Health Nursing</vt:lpstr>
      <vt:lpstr>Management of Health Problems in Culturally Diverse Populations</vt:lpstr>
      <vt:lpstr>Providing Health Information and Education</vt:lpstr>
      <vt:lpstr>Role of the Community Health Nurse </vt:lpstr>
      <vt:lpstr>Culturological Assessment </vt:lpstr>
      <vt:lpstr>Culturological Assessment (Cont.) </vt:lpstr>
      <vt:lpstr>Resources for Minority Health </vt:lpstr>
      <vt:lpstr>Federally Sponsored Initiatives to Improve Health of Minority Groups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Cholinesterase Inhibitors</dc:title>
  <dc:creator>Janet Czermak</dc:creator>
  <cp:lastModifiedBy>Eddie Cruz</cp:lastModifiedBy>
  <cp:revision>333</cp:revision>
  <cp:lastPrinted>2000-11-30T21:12:40Z</cp:lastPrinted>
  <dcterms:created xsi:type="dcterms:W3CDTF">2000-10-10T03:44:32Z</dcterms:created>
  <dcterms:modified xsi:type="dcterms:W3CDTF">2018-09-23T00:25:09Z</dcterms:modified>
</cp:coreProperties>
</file>