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258" r:id="rId3"/>
    <p:sldId id="260" r:id="rId4"/>
    <p:sldId id="261" r:id="rId5"/>
    <p:sldId id="264" r:id="rId6"/>
    <p:sldId id="300" r:id="rId7"/>
    <p:sldId id="262" r:id="rId8"/>
    <p:sldId id="263" r:id="rId9"/>
    <p:sldId id="306" r:id="rId10"/>
    <p:sldId id="277" r:id="rId11"/>
    <p:sldId id="307" r:id="rId12"/>
    <p:sldId id="308" r:id="rId13"/>
    <p:sldId id="280" r:id="rId14"/>
    <p:sldId id="281" r:id="rId15"/>
    <p:sldId id="282" r:id="rId16"/>
    <p:sldId id="309" r:id="rId17"/>
    <p:sldId id="284" r:id="rId18"/>
    <p:sldId id="286" r:id="rId19"/>
    <p:sldId id="287" r:id="rId20"/>
    <p:sldId id="288" r:id="rId21"/>
    <p:sldId id="289" r:id="rId22"/>
    <p:sldId id="293" r:id="rId23"/>
    <p:sldId id="295" r:id="rId24"/>
    <p:sldId id="29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2895" autoAdjust="0"/>
  </p:normalViewPr>
  <p:slideViewPr>
    <p:cSldViewPr>
      <p:cViewPr varScale="1">
        <p:scale>
          <a:sx n="108" d="100"/>
          <a:sy n="108" d="100"/>
        </p:scale>
        <p:origin x="2418" y="102"/>
      </p:cViewPr>
      <p:guideLst>
        <p:guide orient="horz" pos="2160"/>
        <p:guide pos="2880"/>
      </p:guideLst>
    </p:cSldViewPr>
  </p:slideViewPr>
  <p:notesTextViewPr>
    <p:cViewPr>
      <p:scale>
        <a:sx n="1" d="1"/>
        <a:sy n="1" d="1"/>
      </p:scale>
      <p:origin x="0" y="0"/>
    </p:cViewPr>
  </p:notesTextViewPr>
  <p:sorterViewPr>
    <p:cViewPr>
      <p:scale>
        <a:sx n="100" d="100"/>
        <a:sy n="100" d="100"/>
      </p:scale>
      <p:origin x="0" y="62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112B3D-8187-47E1-B252-817FB743E8A2}" type="doc">
      <dgm:prSet loTypeId="urn:microsoft.com/office/officeart/2005/8/layout/vList2" loCatId="list" qsTypeId="urn:microsoft.com/office/officeart/2005/8/quickstyle/3d2" qsCatId="3D" csTypeId="urn:microsoft.com/office/officeart/2005/8/colors/colorful1#1" csCatId="colorful"/>
      <dgm:spPr/>
      <dgm:t>
        <a:bodyPr/>
        <a:lstStyle/>
        <a:p>
          <a:endParaRPr lang="en-US"/>
        </a:p>
      </dgm:t>
    </dgm:pt>
    <dgm:pt modelId="{7C42FEAD-887F-4D1E-A024-00169A2E7D82}">
      <dgm:prSet custT="1"/>
      <dgm:spPr/>
      <dgm:t>
        <a:bodyPr/>
        <a:lstStyle/>
        <a:p>
          <a:pPr rtl="0"/>
          <a:r>
            <a:rPr lang="en-US" sz="2800" b="1" dirty="0" smtClean="0">
              <a:effectLst>
                <a:outerShdw blurRad="38100" dist="38100" dir="2700000" algn="tl">
                  <a:srgbClr val="000000">
                    <a:alpha val="43137"/>
                  </a:srgbClr>
                </a:outerShdw>
              </a:effectLst>
            </a:rPr>
            <a:t>Economies of scale</a:t>
          </a:r>
          <a:endParaRPr lang="en-US" sz="2800" b="1" dirty="0">
            <a:effectLst>
              <a:outerShdw blurRad="38100" dist="38100" dir="2700000" algn="tl">
                <a:srgbClr val="000000">
                  <a:alpha val="43137"/>
                </a:srgbClr>
              </a:outerShdw>
            </a:effectLst>
          </a:endParaRPr>
        </a:p>
      </dgm:t>
    </dgm:pt>
    <dgm:pt modelId="{F8375370-5443-4E35-9DE4-7B16AD3AFB76}" type="parTrans" cxnId="{1BD3DA34-AFA2-43CF-81F1-7BD0461DEEF4}">
      <dgm:prSet/>
      <dgm:spPr/>
      <dgm:t>
        <a:bodyPr/>
        <a:lstStyle/>
        <a:p>
          <a:endParaRPr lang="en-US"/>
        </a:p>
      </dgm:t>
    </dgm:pt>
    <dgm:pt modelId="{A1465447-4323-4EE9-B420-DBA409AA9695}" type="sibTrans" cxnId="{1BD3DA34-AFA2-43CF-81F1-7BD0461DEEF4}">
      <dgm:prSet/>
      <dgm:spPr/>
      <dgm:t>
        <a:bodyPr/>
        <a:lstStyle/>
        <a:p>
          <a:endParaRPr lang="en-US"/>
        </a:p>
      </dgm:t>
    </dgm:pt>
    <dgm:pt modelId="{27C434E6-57F8-4923-8120-099EB61E29BA}">
      <dgm:prSet custT="1"/>
      <dgm:spPr/>
      <dgm:t>
        <a:bodyPr/>
        <a:lstStyle/>
        <a:p>
          <a:pPr rtl="0"/>
          <a:r>
            <a:rPr lang="en-US" sz="2800" b="1" dirty="0" smtClean="0">
              <a:effectLst>
                <a:outerShdw blurRad="38100" dist="38100" dir="2700000" algn="tl">
                  <a:srgbClr val="000000">
                    <a:alpha val="43137"/>
                  </a:srgbClr>
                </a:outerShdw>
              </a:effectLst>
            </a:rPr>
            <a:t>Product differentiation</a:t>
          </a:r>
          <a:endParaRPr lang="en-US" sz="2800" b="1" dirty="0">
            <a:effectLst>
              <a:outerShdw blurRad="38100" dist="38100" dir="2700000" algn="tl">
                <a:srgbClr val="000000">
                  <a:alpha val="43137"/>
                </a:srgbClr>
              </a:outerShdw>
            </a:effectLst>
          </a:endParaRPr>
        </a:p>
      </dgm:t>
    </dgm:pt>
    <dgm:pt modelId="{079DC3DB-285E-49A2-81B4-D2668596922A}" type="parTrans" cxnId="{D0D4999C-B9DD-476A-B7C1-9827555E74F1}">
      <dgm:prSet/>
      <dgm:spPr/>
      <dgm:t>
        <a:bodyPr/>
        <a:lstStyle/>
        <a:p>
          <a:endParaRPr lang="en-US"/>
        </a:p>
      </dgm:t>
    </dgm:pt>
    <dgm:pt modelId="{EF30CA8C-C678-42A7-8EC2-FF7702CDB0D2}" type="sibTrans" cxnId="{D0D4999C-B9DD-476A-B7C1-9827555E74F1}">
      <dgm:prSet/>
      <dgm:spPr/>
      <dgm:t>
        <a:bodyPr/>
        <a:lstStyle/>
        <a:p>
          <a:endParaRPr lang="en-US"/>
        </a:p>
      </dgm:t>
    </dgm:pt>
    <dgm:pt modelId="{57C1D9B8-3F82-4F78-9EB8-AE6E0C8236D6}">
      <dgm:prSet custT="1"/>
      <dgm:spPr/>
      <dgm:t>
        <a:bodyPr/>
        <a:lstStyle/>
        <a:p>
          <a:pPr rtl="0"/>
          <a:r>
            <a:rPr lang="en-US" sz="2800" b="1" dirty="0" smtClean="0">
              <a:effectLst>
                <a:outerShdw blurRad="38100" dist="38100" dir="2700000" algn="tl">
                  <a:srgbClr val="000000">
                    <a:alpha val="43137"/>
                  </a:srgbClr>
                </a:outerShdw>
              </a:effectLst>
            </a:rPr>
            <a:t>Capital requirements</a:t>
          </a:r>
          <a:endParaRPr lang="en-US" sz="2800" b="1" dirty="0">
            <a:effectLst>
              <a:outerShdw blurRad="38100" dist="38100" dir="2700000" algn="tl">
                <a:srgbClr val="000000">
                  <a:alpha val="43137"/>
                </a:srgbClr>
              </a:outerShdw>
            </a:effectLst>
          </a:endParaRPr>
        </a:p>
      </dgm:t>
    </dgm:pt>
    <dgm:pt modelId="{C62E0CEF-C37F-4031-A756-85E0DDAB6459}" type="parTrans" cxnId="{512435A9-6E3C-4D46-AFCA-B2D6E1A2EE58}">
      <dgm:prSet/>
      <dgm:spPr/>
      <dgm:t>
        <a:bodyPr/>
        <a:lstStyle/>
        <a:p>
          <a:endParaRPr lang="en-US"/>
        </a:p>
      </dgm:t>
    </dgm:pt>
    <dgm:pt modelId="{71A8539C-7B93-4949-AEFB-BCB826B05057}" type="sibTrans" cxnId="{512435A9-6E3C-4D46-AFCA-B2D6E1A2EE58}">
      <dgm:prSet/>
      <dgm:spPr/>
      <dgm:t>
        <a:bodyPr/>
        <a:lstStyle/>
        <a:p>
          <a:endParaRPr lang="en-US"/>
        </a:p>
      </dgm:t>
    </dgm:pt>
    <dgm:pt modelId="{CB672E91-B9CC-44BF-ACBC-57E642E16FE6}">
      <dgm:prSet custT="1"/>
      <dgm:spPr/>
      <dgm:t>
        <a:bodyPr/>
        <a:lstStyle/>
        <a:p>
          <a:pPr rtl="0"/>
          <a:r>
            <a:rPr lang="en-US" sz="2800" b="1" dirty="0" smtClean="0">
              <a:effectLst>
                <a:outerShdw blurRad="38100" dist="38100" dir="2700000" algn="tl">
                  <a:srgbClr val="000000">
                    <a:alpha val="43137"/>
                  </a:srgbClr>
                </a:outerShdw>
              </a:effectLst>
            </a:rPr>
            <a:t>Switching costs</a:t>
          </a:r>
          <a:endParaRPr lang="en-US" sz="2800" b="1" dirty="0">
            <a:effectLst>
              <a:outerShdw blurRad="38100" dist="38100" dir="2700000" algn="tl">
                <a:srgbClr val="000000">
                  <a:alpha val="43137"/>
                </a:srgbClr>
              </a:outerShdw>
            </a:effectLst>
          </a:endParaRPr>
        </a:p>
      </dgm:t>
    </dgm:pt>
    <dgm:pt modelId="{C8480806-55E3-4C63-BD60-1455CFBDE59C}" type="parTrans" cxnId="{4629717C-871E-4C9A-B153-BF2AF5271EA7}">
      <dgm:prSet/>
      <dgm:spPr/>
      <dgm:t>
        <a:bodyPr/>
        <a:lstStyle/>
        <a:p>
          <a:endParaRPr lang="en-US"/>
        </a:p>
      </dgm:t>
    </dgm:pt>
    <dgm:pt modelId="{030990B2-C6D3-4715-89CE-17BDA4C4C493}" type="sibTrans" cxnId="{4629717C-871E-4C9A-B153-BF2AF5271EA7}">
      <dgm:prSet/>
      <dgm:spPr/>
      <dgm:t>
        <a:bodyPr/>
        <a:lstStyle/>
        <a:p>
          <a:endParaRPr lang="en-US"/>
        </a:p>
      </dgm:t>
    </dgm:pt>
    <dgm:pt modelId="{5BFB044C-1ADF-40EE-89B4-42194D6B5D51}">
      <dgm:prSet custT="1"/>
      <dgm:spPr/>
      <dgm:t>
        <a:bodyPr/>
        <a:lstStyle/>
        <a:p>
          <a:pPr rtl="0"/>
          <a:r>
            <a:rPr lang="en-US" sz="2800" b="1" dirty="0" smtClean="0">
              <a:effectLst>
                <a:outerShdw blurRad="38100" dist="38100" dir="2700000" algn="tl">
                  <a:srgbClr val="000000">
                    <a:alpha val="43137"/>
                  </a:srgbClr>
                </a:outerShdw>
              </a:effectLst>
            </a:rPr>
            <a:t>Access to distribution channels</a:t>
          </a:r>
          <a:endParaRPr lang="en-US" sz="2800" b="1" dirty="0">
            <a:effectLst>
              <a:outerShdw blurRad="38100" dist="38100" dir="2700000" algn="tl">
                <a:srgbClr val="000000">
                  <a:alpha val="43137"/>
                </a:srgbClr>
              </a:outerShdw>
            </a:effectLst>
          </a:endParaRPr>
        </a:p>
      </dgm:t>
    </dgm:pt>
    <dgm:pt modelId="{D80FC26E-66F6-45EE-828E-70EDF604974B}" type="parTrans" cxnId="{5F1F04B5-1FC1-411B-8AA6-B155FFB9BE86}">
      <dgm:prSet/>
      <dgm:spPr/>
      <dgm:t>
        <a:bodyPr/>
        <a:lstStyle/>
        <a:p>
          <a:endParaRPr lang="en-US"/>
        </a:p>
      </dgm:t>
    </dgm:pt>
    <dgm:pt modelId="{F5D3E6D2-9C8B-4AEF-82F0-783E63EE45EE}" type="sibTrans" cxnId="{5F1F04B5-1FC1-411B-8AA6-B155FFB9BE86}">
      <dgm:prSet/>
      <dgm:spPr/>
      <dgm:t>
        <a:bodyPr/>
        <a:lstStyle/>
        <a:p>
          <a:endParaRPr lang="en-US"/>
        </a:p>
      </dgm:t>
    </dgm:pt>
    <dgm:pt modelId="{7B6776C4-C5E8-4366-91D7-2F43D26326A3}">
      <dgm:prSet custT="1"/>
      <dgm:spPr/>
      <dgm:t>
        <a:bodyPr/>
        <a:lstStyle/>
        <a:p>
          <a:pPr rtl="0"/>
          <a:r>
            <a:rPr lang="en-US" sz="2800" b="1" dirty="0" smtClean="0">
              <a:effectLst>
                <a:outerShdw blurRad="38100" dist="38100" dir="2700000" algn="tl">
                  <a:srgbClr val="000000">
                    <a:alpha val="43137"/>
                  </a:srgbClr>
                </a:outerShdw>
              </a:effectLst>
            </a:rPr>
            <a:t>Cost disadvantages due to size</a:t>
          </a:r>
          <a:endParaRPr lang="en-US" sz="2800" b="1" dirty="0">
            <a:effectLst>
              <a:outerShdw blurRad="38100" dist="38100" dir="2700000" algn="tl">
                <a:srgbClr val="000000">
                  <a:alpha val="43137"/>
                </a:srgbClr>
              </a:outerShdw>
            </a:effectLst>
          </a:endParaRPr>
        </a:p>
      </dgm:t>
    </dgm:pt>
    <dgm:pt modelId="{6113ADB2-CEC8-419A-B810-73667110BE49}" type="parTrans" cxnId="{21829E03-70F6-4E0A-91B6-B6DA6004FA7B}">
      <dgm:prSet/>
      <dgm:spPr/>
      <dgm:t>
        <a:bodyPr/>
        <a:lstStyle/>
        <a:p>
          <a:endParaRPr lang="en-US"/>
        </a:p>
      </dgm:t>
    </dgm:pt>
    <dgm:pt modelId="{C77E5198-A8A5-42CC-9133-B662F1D5A0BF}" type="sibTrans" cxnId="{21829E03-70F6-4E0A-91B6-B6DA6004FA7B}">
      <dgm:prSet/>
      <dgm:spPr/>
      <dgm:t>
        <a:bodyPr/>
        <a:lstStyle/>
        <a:p>
          <a:endParaRPr lang="en-US"/>
        </a:p>
      </dgm:t>
    </dgm:pt>
    <dgm:pt modelId="{F3AA2D59-2EF3-4CC0-9EB2-488C50AE6158}">
      <dgm:prSet custT="1"/>
      <dgm:spPr/>
      <dgm:t>
        <a:bodyPr/>
        <a:lstStyle/>
        <a:p>
          <a:pPr rtl="0"/>
          <a:r>
            <a:rPr lang="en-US" sz="2800" b="1" dirty="0" smtClean="0">
              <a:effectLst>
                <a:outerShdw blurRad="38100" dist="38100" dir="2700000" algn="tl">
                  <a:srgbClr val="000000">
                    <a:alpha val="43137"/>
                  </a:srgbClr>
                </a:outerShdw>
              </a:effectLst>
            </a:rPr>
            <a:t>Government policies</a:t>
          </a:r>
          <a:endParaRPr lang="en-US" sz="2800" b="1" dirty="0">
            <a:effectLst>
              <a:outerShdw blurRad="38100" dist="38100" dir="2700000" algn="tl">
                <a:srgbClr val="000000">
                  <a:alpha val="43137"/>
                </a:srgbClr>
              </a:outerShdw>
            </a:effectLst>
          </a:endParaRPr>
        </a:p>
      </dgm:t>
    </dgm:pt>
    <dgm:pt modelId="{F4A65C56-D9F9-4D07-AE35-F2C9B363B81C}" type="parTrans" cxnId="{336B1507-ACC5-42B2-98ED-08DE4BC66535}">
      <dgm:prSet/>
      <dgm:spPr/>
      <dgm:t>
        <a:bodyPr/>
        <a:lstStyle/>
        <a:p>
          <a:endParaRPr lang="en-US"/>
        </a:p>
      </dgm:t>
    </dgm:pt>
    <dgm:pt modelId="{180EBAFC-6C41-4082-B385-C5FC98570282}" type="sibTrans" cxnId="{336B1507-ACC5-42B2-98ED-08DE4BC66535}">
      <dgm:prSet/>
      <dgm:spPr/>
      <dgm:t>
        <a:bodyPr/>
        <a:lstStyle/>
        <a:p>
          <a:endParaRPr lang="en-US"/>
        </a:p>
      </dgm:t>
    </dgm:pt>
    <dgm:pt modelId="{D824B33D-5664-4D9E-876E-48B625587A75}" type="pres">
      <dgm:prSet presAssocID="{E7112B3D-8187-47E1-B252-817FB743E8A2}" presName="linear" presStyleCnt="0">
        <dgm:presLayoutVars>
          <dgm:animLvl val="lvl"/>
          <dgm:resizeHandles val="exact"/>
        </dgm:presLayoutVars>
      </dgm:prSet>
      <dgm:spPr/>
      <dgm:t>
        <a:bodyPr/>
        <a:lstStyle/>
        <a:p>
          <a:endParaRPr lang="en-US"/>
        </a:p>
      </dgm:t>
    </dgm:pt>
    <dgm:pt modelId="{B82F6EB4-409B-43E3-9C1A-E70D453279B7}" type="pres">
      <dgm:prSet presAssocID="{7C42FEAD-887F-4D1E-A024-00169A2E7D82}" presName="parentText" presStyleLbl="node1" presStyleIdx="0" presStyleCnt="7">
        <dgm:presLayoutVars>
          <dgm:chMax val="0"/>
          <dgm:bulletEnabled val="1"/>
        </dgm:presLayoutVars>
      </dgm:prSet>
      <dgm:spPr/>
      <dgm:t>
        <a:bodyPr/>
        <a:lstStyle/>
        <a:p>
          <a:endParaRPr lang="en-US"/>
        </a:p>
      </dgm:t>
    </dgm:pt>
    <dgm:pt modelId="{D2F5566E-2ED7-41AC-8DD5-F824154EE4DB}" type="pres">
      <dgm:prSet presAssocID="{A1465447-4323-4EE9-B420-DBA409AA9695}" presName="spacer" presStyleCnt="0"/>
      <dgm:spPr/>
    </dgm:pt>
    <dgm:pt modelId="{90F9BE6A-1358-4F60-9110-46F29D1C0461}" type="pres">
      <dgm:prSet presAssocID="{27C434E6-57F8-4923-8120-099EB61E29BA}" presName="parentText" presStyleLbl="node1" presStyleIdx="1" presStyleCnt="7">
        <dgm:presLayoutVars>
          <dgm:chMax val="0"/>
          <dgm:bulletEnabled val="1"/>
        </dgm:presLayoutVars>
      </dgm:prSet>
      <dgm:spPr/>
      <dgm:t>
        <a:bodyPr/>
        <a:lstStyle/>
        <a:p>
          <a:endParaRPr lang="en-US"/>
        </a:p>
      </dgm:t>
    </dgm:pt>
    <dgm:pt modelId="{1B0EDD9F-1E90-4B8F-AA7F-671D5F26CCD8}" type="pres">
      <dgm:prSet presAssocID="{EF30CA8C-C678-42A7-8EC2-FF7702CDB0D2}" presName="spacer" presStyleCnt="0"/>
      <dgm:spPr/>
    </dgm:pt>
    <dgm:pt modelId="{6FB15225-A09E-40A9-9E6B-2D27C53BD71E}" type="pres">
      <dgm:prSet presAssocID="{57C1D9B8-3F82-4F78-9EB8-AE6E0C8236D6}" presName="parentText" presStyleLbl="node1" presStyleIdx="2" presStyleCnt="7">
        <dgm:presLayoutVars>
          <dgm:chMax val="0"/>
          <dgm:bulletEnabled val="1"/>
        </dgm:presLayoutVars>
      </dgm:prSet>
      <dgm:spPr/>
      <dgm:t>
        <a:bodyPr/>
        <a:lstStyle/>
        <a:p>
          <a:endParaRPr lang="en-US"/>
        </a:p>
      </dgm:t>
    </dgm:pt>
    <dgm:pt modelId="{40BCD2A5-4F4F-4FE0-B5AE-B83F2FFAF40C}" type="pres">
      <dgm:prSet presAssocID="{71A8539C-7B93-4949-AEFB-BCB826B05057}" presName="spacer" presStyleCnt="0"/>
      <dgm:spPr/>
    </dgm:pt>
    <dgm:pt modelId="{55789F79-E3AF-470C-BC43-750A1B952BF1}" type="pres">
      <dgm:prSet presAssocID="{CB672E91-B9CC-44BF-ACBC-57E642E16FE6}" presName="parentText" presStyleLbl="node1" presStyleIdx="3" presStyleCnt="7">
        <dgm:presLayoutVars>
          <dgm:chMax val="0"/>
          <dgm:bulletEnabled val="1"/>
        </dgm:presLayoutVars>
      </dgm:prSet>
      <dgm:spPr/>
      <dgm:t>
        <a:bodyPr/>
        <a:lstStyle/>
        <a:p>
          <a:endParaRPr lang="en-US"/>
        </a:p>
      </dgm:t>
    </dgm:pt>
    <dgm:pt modelId="{4D5B738F-BA17-4F44-AEC8-FEDBE040EA12}" type="pres">
      <dgm:prSet presAssocID="{030990B2-C6D3-4715-89CE-17BDA4C4C493}" presName="spacer" presStyleCnt="0"/>
      <dgm:spPr/>
    </dgm:pt>
    <dgm:pt modelId="{C3D49AE8-DBDF-4342-801B-1EEED76252F6}" type="pres">
      <dgm:prSet presAssocID="{5BFB044C-1ADF-40EE-89B4-42194D6B5D51}" presName="parentText" presStyleLbl="node1" presStyleIdx="4" presStyleCnt="7">
        <dgm:presLayoutVars>
          <dgm:chMax val="0"/>
          <dgm:bulletEnabled val="1"/>
        </dgm:presLayoutVars>
      </dgm:prSet>
      <dgm:spPr/>
      <dgm:t>
        <a:bodyPr/>
        <a:lstStyle/>
        <a:p>
          <a:endParaRPr lang="en-US"/>
        </a:p>
      </dgm:t>
    </dgm:pt>
    <dgm:pt modelId="{C82533B0-B4E3-448B-A66F-2E3E95F7AD4D}" type="pres">
      <dgm:prSet presAssocID="{F5D3E6D2-9C8B-4AEF-82F0-783E63EE45EE}" presName="spacer" presStyleCnt="0"/>
      <dgm:spPr/>
    </dgm:pt>
    <dgm:pt modelId="{8506251C-F4E6-4CBF-A5E7-C52017674777}" type="pres">
      <dgm:prSet presAssocID="{7B6776C4-C5E8-4366-91D7-2F43D26326A3}" presName="parentText" presStyleLbl="node1" presStyleIdx="5" presStyleCnt="7">
        <dgm:presLayoutVars>
          <dgm:chMax val="0"/>
          <dgm:bulletEnabled val="1"/>
        </dgm:presLayoutVars>
      </dgm:prSet>
      <dgm:spPr/>
      <dgm:t>
        <a:bodyPr/>
        <a:lstStyle/>
        <a:p>
          <a:endParaRPr lang="en-US"/>
        </a:p>
      </dgm:t>
    </dgm:pt>
    <dgm:pt modelId="{89C47F47-9739-41FA-9946-F9E26AE39295}" type="pres">
      <dgm:prSet presAssocID="{C77E5198-A8A5-42CC-9133-B662F1D5A0BF}" presName="spacer" presStyleCnt="0"/>
      <dgm:spPr/>
    </dgm:pt>
    <dgm:pt modelId="{FC12A3B0-397C-4852-940B-FB24292E6BEB}" type="pres">
      <dgm:prSet presAssocID="{F3AA2D59-2EF3-4CC0-9EB2-488C50AE6158}" presName="parentText" presStyleLbl="node1" presStyleIdx="6" presStyleCnt="7">
        <dgm:presLayoutVars>
          <dgm:chMax val="0"/>
          <dgm:bulletEnabled val="1"/>
        </dgm:presLayoutVars>
      </dgm:prSet>
      <dgm:spPr/>
      <dgm:t>
        <a:bodyPr/>
        <a:lstStyle/>
        <a:p>
          <a:endParaRPr lang="en-US"/>
        </a:p>
      </dgm:t>
    </dgm:pt>
  </dgm:ptLst>
  <dgm:cxnLst>
    <dgm:cxn modelId="{D15370BC-AAD6-4835-8721-FC74B3A55411}" type="presOf" srcId="{57C1D9B8-3F82-4F78-9EB8-AE6E0C8236D6}" destId="{6FB15225-A09E-40A9-9E6B-2D27C53BD71E}" srcOrd="0" destOrd="0" presId="urn:microsoft.com/office/officeart/2005/8/layout/vList2"/>
    <dgm:cxn modelId="{7096D602-6A79-4139-A021-1A5CBD8F6881}" type="presOf" srcId="{7C42FEAD-887F-4D1E-A024-00169A2E7D82}" destId="{B82F6EB4-409B-43E3-9C1A-E70D453279B7}" srcOrd="0" destOrd="0" presId="urn:microsoft.com/office/officeart/2005/8/layout/vList2"/>
    <dgm:cxn modelId="{5F1F04B5-1FC1-411B-8AA6-B155FFB9BE86}" srcId="{E7112B3D-8187-47E1-B252-817FB743E8A2}" destId="{5BFB044C-1ADF-40EE-89B4-42194D6B5D51}" srcOrd="4" destOrd="0" parTransId="{D80FC26E-66F6-45EE-828E-70EDF604974B}" sibTransId="{F5D3E6D2-9C8B-4AEF-82F0-783E63EE45EE}"/>
    <dgm:cxn modelId="{7F45ACC0-9E8B-482F-800F-13AE6568CAA1}" type="presOf" srcId="{CB672E91-B9CC-44BF-ACBC-57E642E16FE6}" destId="{55789F79-E3AF-470C-BC43-750A1B952BF1}" srcOrd="0" destOrd="0" presId="urn:microsoft.com/office/officeart/2005/8/layout/vList2"/>
    <dgm:cxn modelId="{5D1A4566-EF8E-4663-B191-05294F5BB1C3}" type="presOf" srcId="{27C434E6-57F8-4923-8120-099EB61E29BA}" destId="{90F9BE6A-1358-4F60-9110-46F29D1C0461}" srcOrd="0" destOrd="0" presId="urn:microsoft.com/office/officeart/2005/8/layout/vList2"/>
    <dgm:cxn modelId="{4629717C-871E-4C9A-B153-BF2AF5271EA7}" srcId="{E7112B3D-8187-47E1-B252-817FB743E8A2}" destId="{CB672E91-B9CC-44BF-ACBC-57E642E16FE6}" srcOrd="3" destOrd="0" parTransId="{C8480806-55E3-4C63-BD60-1455CFBDE59C}" sibTransId="{030990B2-C6D3-4715-89CE-17BDA4C4C493}"/>
    <dgm:cxn modelId="{DEA2AFD0-851E-4E34-90D2-0D4601F17CAA}" type="presOf" srcId="{5BFB044C-1ADF-40EE-89B4-42194D6B5D51}" destId="{C3D49AE8-DBDF-4342-801B-1EEED76252F6}" srcOrd="0" destOrd="0" presId="urn:microsoft.com/office/officeart/2005/8/layout/vList2"/>
    <dgm:cxn modelId="{3FFD2AF2-5A20-4A3D-BF0D-4686DAB99B96}" type="presOf" srcId="{E7112B3D-8187-47E1-B252-817FB743E8A2}" destId="{D824B33D-5664-4D9E-876E-48B625587A75}" srcOrd="0" destOrd="0" presId="urn:microsoft.com/office/officeart/2005/8/layout/vList2"/>
    <dgm:cxn modelId="{D0D4999C-B9DD-476A-B7C1-9827555E74F1}" srcId="{E7112B3D-8187-47E1-B252-817FB743E8A2}" destId="{27C434E6-57F8-4923-8120-099EB61E29BA}" srcOrd="1" destOrd="0" parTransId="{079DC3DB-285E-49A2-81B4-D2668596922A}" sibTransId="{EF30CA8C-C678-42A7-8EC2-FF7702CDB0D2}"/>
    <dgm:cxn modelId="{336B1507-ACC5-42B2-98ED-08DE4BC66535}" srcId="{E7112B3D-8187-47E1-B252-817FB743E8A2}" destId="{F3AA2D59-2EF3-4CC0-9EB2-488C50AE6158}" srcOrd="6" destOrd="0" parTransId="{F4A65C56-D9F9-4D07-AE35-F2C9B363B81C}" sibTransId="{180EBAFC-6C41-4082-B385-C5FC98570282}"/>
    <dgm:cxn modelId="{21829E03-70F6-4E0A-91B6-B6DA6004FA7B}" srcId="{E7112B3D-8187-47E1-B252-817FB743E8A2}" destId="{7B6776C4-C5E8-4366-91D7-2F43D26326A3}" srcOrd="5" destOrd="0" parTransId="{6113ADB2-CEC8-419A-B810-73667110BE49}" sibTransId="{C77E5198-A8A5-42CC-9133-B662F1D5A0BF}"/>
    <dgm:cxn modelId="{1BD3DA34-AFA2-43CF-81F1-7BD0461DEEF4}" srcId="{E7112B3D-8187-47E1-B252-817FB743E8A2}" destId="{7C42FEAD-887F-4D1E-A024-00169A2E7D82}" srcOrd="0" destOrd="0" parTransId="{F8375370-5443-4E35-9DE4-7B16AD3AFB76}" sibTransId="{A1465447-4323-4EE9-B420-DBA409AA9695}"/>
    <dgm:cxn modelId="{F10513AB-6932-4917-A833-600ED471953E}" type="presOf" srcId="{7B6776C4-C5E8-4366-91D7-2F43D26326A3}" destId="{8506251C-F4E6-4CBF-A5E7-C52017674777}" srcOrd="0" destOrd="0" presId="urn:microsoft.com/office/officeart/2005/8/layout/vList2"/>
    <dgm:cxn modelId="{AE59E2BA-D4FC-4696-BA43-E6C9E07DD5A0}" type="presOf" srcId="{F3AA2D59-2EF3-4CC0-9EB2-488C50AE6158}" destId="{FC12A3B0-397C-4852-940B-FB24292E6BEB}" srcOrd="0" destOrd="0" presId="urn:microsoft.com/office/officeart/2005/8/layout/vList2"/>
    <dgm:cxn modelId="{512435A9-6E3C-4D46-AFCA-B2D6E1A2EE58}" srcId="{E7112B3D-8187-47E1-B252-817FB743E8A2}" destId="{57C1D9B8-3F82-4F78-9EB8-AE6E0C8236D6}" srcOrd="2" destOrd="0" parTransId="{C62E0CEF-C37F-4031-A756-85E0DDAB6459}" sibTransId="{71A8539C-7B93-4949-AEFB-BCB826B05057}"/>
    <dgm:cxn modelId="{69A6A6F4-B910-48DD-B4F6-A203377134E2}" type="presParOf" srcId="{D824B33D-5664-4D9E-876E-48B625587A75}" destId="{B82F6EB4-409B-43E3-9C1A-E70D453279B7}" srcOrd="0" destOrd="0" presId="urn:microsoft.com/office/officeart/2005/8/layout/vList2"/>
    <dgm:cxn modelId="{89151A67-D5EE-47DF-9746-05E0911155DC}" type="presParOf" srcId="{D824B33D-5664-4D9E-876E-48B625587A75}" destId="{D2F5566E-2ED7-41AC-8DD5-F824154EE4DB}" srcOrd="1" destOrd="0" presId="urn:microsoft.com/office/officeart/2005/8/layout/vList2"/>
    <dgm:cxn modelId="{41F9682A-8253-4A34-9430-B340D4E0DAAA}" type="presParOf" srcId="{D824B33D-5664-4D9E-876E-48B625587A75}" destId="{90F9BE6A-1358-4F60-9110-46F29D1C0461}" srcOrd="2" destOrd="0" presId="urn:microsoft.com/office/officeart/2005/8/layout/vList2"/>
    <dgm:cxn modelId="{A193B156-74C8-4367-A38E-693E1625B1E5}" type="presParOf" srcId="{D824B33D-5664-4D9E-876E-48B625587A75}" destId="{1B0EDD9F-1E90-4B8F-AA7F-671D5F26CCD8}" srcOrd="3" destOrd="0" presId="urn:microsoft.com/office/officeart/2005/8/layout/vList2"/>
    <dgm:cxn modelId="{1F80E144-779A-4163-A048-FEDDE01E3F11}" type="presParOf" srcId="{D824B33D-5664-4D9E-876E-48B625587A75}" destId="{6FB15225-A09E-40A9-9E6B-2D27C53BD71E}" srcOrd="4" destOrd="0" presId="urn:microsoft.com/office/officeart/2005/8/layout/vList2"/>
    <dgm:cxn modelId="{7612912F-3FBF-4E01-924F-8DACB7A7D414}" type="presParOf" srcId="{D824B33D-5664-4D9E-876E-48B625587A75}" destId="{40BCD2A5-4F4F-4FE0-B5AE-B83F2FFAF40C}" srcOrd="5" destOrd="0" presId="urn:microsoft.com/office/officeart/2005/8/layout/vList2"/>
    <dgm:cxn modelId="{707CCCE8-72DC-4A0D-BB9D-20524370B4A3}" type="presParOf" srcId="{D824B33D-5664-4D9E-876E-48B625587A75}" destId="{55789F79-E3AF-470C-BC43-750A1B952BF1}" srcOrd="6" destOrd="0" presId="urn:microsoft.com/office/officeart/2005/8/layout/vList2"/>
    <dgm:cxn modelId="{DC760FAA-D1F1-42C8-9F6D-BDA6617E0CFD}" type="presParOf" srcId="{D824B33D-5664-4D9E-876E-48B625587A75}" destId="{4D5B738F-BA17-4F44-AEC8-FEDBE040EA12}" srcOrd="7" destOrd="0" presId="urn:microsoft.com/office/officeart/2005/8/layout/vList2"/>
    <dgm:cxn modelId="{4F20DA73-38E7-457D-90DE-8F36CB0F6A69}" type="presParOf" srcId="{D824B33D-5664-4D9E-876E-48B625587A75}" destId="{C3D49AE8-DBDF-4342-801B-1EEED76252F6}" srcOrd="8" destOrd="0" presId="urn:microsoft.com/office/officeart/2005/8/layout/vList2"/>
    <dgm:cxn modelId="{ED88CD4C-AE17-4397-B96A-38B7EE31DDC3}" type="presParOf" srcId="{D824B33D-5664-4D9E-876E-48B625587A75}" destId="{C82533B0-B4E3-448B-A66F-2E3E95F7AD4D}" srcOrd="9" destOrd="0" presId="urn:microsoft.com/office/officeart/2005/8/layout/vList2"/>
    <dgm:cxn modelId="{7A2C8AF1-35B7-4762-AB65-EB438AFB4006}" type="presParOf" srcId="{D824B33D-5664-4D9E-876E-48B625587A75}" destId="{8506251C-F4E6-4CBF-A5E7-C52017674777}" srcOrd="10" destOrd="0" presId="urn:microsoft.com/office/officeart/2005/8/layout/vList2"/>
    <dgm:cxn modelId="{A9F33043-6603-48A0-BFE5-632FB1F02DD6}" type="presParOf" srcId="{D824B33D-5664-4D9E-876E-48B625587A75}" destId="{89C47F47-9739-41FA-9946-F9E26AE39295}" srcOrd="11" destOrd="0" presId="urn:microsoft.com/office/officeart/2005/8/layout/vList2"/>
    <dgm:cxn modelId="{8401C584-7F9F-4125-8123-357FCC4FCD5D}" type="presParOf" srcId="{D824B33D-5664-4D9E-876E-48B625587A75}" destId="{FC12A3B0-397C-4852-940B-FB24292E6BEB}"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90FEF1-DD6A-4152-AD8E-F585E01AEB10}" type="doc">
      <dgm:prSet loTypeId="urn:microsoft.com/office/officeart/2005/8/layout/default#2" loCatId="list" qsTypeId="urn:microsoft.com/office/officeart/2005/8/quickstyle/3d2" qsCatId="3D" csTypeId="urn:microsoft.com/office/officeart/2005/8/colors/colorful3" csCatId="colorful"/>
      <dgm:spPr/>
      <dgm:t>
        <a:bodyPr/>
        <a:lstStyle/>
        <a:p>
          <a:endParaRPr lang="en-US"/>
        </a:p>
      </dgm:t>
    </dgm:pt>
    <dgm:pt modelId="{1BC4FEF2-B230-4C7D-B2E1-E06911D84FB0}">
      <dgm:prSet custT="1"/>
      <dgm:spPr/>
      <dgm:t>
        <a:bodyPr/>
        <a:lstStyle/>
        <a:p>
          <a:pPr rtl="0"/>
          <a:r>
            <a:rPr lang="en-US" sz="2800" b="1" dirty="0" smtClean="0">
              <a:effectLst>
                <a:outerShdw blurRad="38100" dist="38100" dir="2700000" algn="tl">
                  <a:srgbClr val="000000">
                    <a:alpha val="43137"/>
                  </a:srgbClr>
                </a:outerShdw>
              </a:effectLst>
            </a:rPr>
            <a:t>Number of competitors</a:t>
          </a:r>
          <a:endParaRPr lang="en-US" sz="2800" b="1" dirty="0">
            <a:effectLst>
              <a:outerShdw blurRad="38100" dist="38100" dir="2700000" algn="tl">
                <a:srgbClr val="000000">
                  <a:alpha val="43137"/>
                </a:srgbClr>
              </a:outerShdw>
            </a:effectLst>
          </a:endParaRPr>
        </a:p>
      </dgm:t>
    </dgm:pt>
    <dgm:pt modelId="{71D58837-764D-4AFA-B1FA-5EFE4A6AE690}" type="parTrans" cxnId="{92E03565-9FE3-47D7-BFB8-1D5E958F123C}">
      <dgm:prSet/>
      <dgm:spPr/>
      <dgm:t>
        <a:bodyPr/>
        <a:lstStyle/>
        <a:p>
          <a:endParaRPr lang="en-US"/>
        </a:p>
      </dgm:t>
    </dgm:pt>
    <dgm:pt modelId="{85C522B7-8013-4832-B297-85227CB14DB0}" type="sibTrans" cxnId="{92E03565-9FE3-47D7-BFB8-1D5E958F123C}">
      <dgm:prSet/>
      <dgm:spPr/>
      <dgm:t>
        <a:bodyPr/>
        <a:lstStyle/>
        <a:p>
          <a:endParaRPr lang="en-US"/>
        </a:p>
      </dgm:t>
    </dgm:pt>
    <dgm:pt modelId="{C111D71B-2708-4EC5-8D60-22976CCEFD38}">
      <dgm:prSet custT="1"/>
      <dgm:spPr/>
      <dgm:t>
        <a:bodyPr/>
        <a:lstStyle/>
        <a:p>
          <a:pPr rtl="0"/>
          <a:r>
            <a:rPr lang="en-US" sz="2800" b="1" dirty="0" smtClean="0">
              <a:effectLst>
                <a:outerShdw blurRad="38100" dist="38100" dir="2700000" algn="tl">
                  <a:srgbClr val="000000">
                    <a:alpha val="43137"/>
                  </a:srgbClr>
                </a:outerShdw>
              </a:effectLst>
            </a:rPr>
            <a:t>Rate of industry growth</a:t>
          </a:r>
          <a:endParaRPr lang="en-US" sz="2800" b="1" dirty="0">
            <a:effectLst>
              <a:outerShdw blurRad="38100" dist="38100" dir="2700000" algn="tl">
                <a:srgbClr val="000000">
                  <a:alpha val="43137"/>
                </a:srgbClr>
              </a:outerShdw>
            </a:effectLst>
          </a:endParaRPr>
        </a:p>
      </dgm:t>
    </dgm:pt>
    <dgm:pt modelId="{F70BDD37-346B-4209-B49E-7F4FEE92D612}" type="parTrans" cxnId="{DADE7C45-F2BB-4AA9-BD62-6F6D5E748A29}">
      <dgm:prSet/>
      <dgm:spPr/>
      <dgm:t>
        <a:bodyPr/>
        <a:lstStyle/>
        <a:p>
          <a:endParaRPr lang="en-US"/>
        </a:p>
      </dgm:t>
    </dgm:pt>
    <dgm:pt modelId="{7007A94A-51CB-4BCD-AFE6-0F2F44121D25}" type="sibTrans" cxnId="{DADE7C45-F2BB-4AA9-BD62-6F6D5E748A29}">
      <dgm:prSet/>
      <dgm:spPr/>
      <dgm:t>
        <a:bodyPr/>
        <a:lstStyle/>
        <a:p>
          <a:endParaRPr lang="en-US"/>
        </a:p>
      </dgm:t>
    </dgm:pt>
    <dgm:pt modelId="{7F986109-5094-4822-803A-F69EB9C0917B}">
      <dgm:prSet custT="1"/>
      <dgm:spPr/>
      <dgm:t>
        <a:bodyPr/>
        <a:lstStyle/>
        <a:p>
          <a:pPr rtl="0"/>
          <a:r>
            <a:rPr lang="en-US" sz="2700" b="1" dirty="0" smtClean="0">
              <a:effectLst>
                <a:outerShdw blurRad="38100" dist="38100" dir="2700000" algn="tl">
                  <a:srgbClr val="000000">
                    <a:alpha val="43137"/>
                  </a:srgbClr>
                </a:outerShdw>
              </a:effectLst>
            </a:rPr>
            <a:t>Product or service characteristics</a:t>
          </a:r>
          <a:endParaRPr lang="en-US" sz="2700" b="1" dirty="0">
            <a:effectLst>
              <a:outerShdw blurRad="38100" dist="38100" dir="2700000" algn="tl">
                <a:srgbClr val="000000">
                  <a:alpha val="43137"/>
                </a:srgbClr>
              </a:outerShdw>
            </a:effectLst>
          </a:endParaRPr>
        </a:p>
      </dgm:t>
    </dgm:pt>
    <dgm:pt modelId="{50225579-C309-40EF-8439-83DF5EF6F632}" type="parTrans" cxnId="{5C64DD02-541C-4654-A4F3-8840ADD481CE}">
      <dgm:prSet/>
      <dgm:spPr/>
      <dgm:t>
        <a:bodyPr/>
        <a:lstStyle/>
        <a:p>
          <a:endParaRPr lang="en-US"/>
        </a:p>
      </dgm:t>
    </dgm:pt>
    <dgm:pt modelId="{6CBB5A34-6DA6-46E7-AEC0-883A4BB345AD}" type="sibTrans" cxnId="{5C64DD02-541C-4654-A4F3-8840ADD481CE}">
      <dgm:prSet/>
      <dgm:spPr/>
      <dgm:t>
        <a:bodyPr/>
        <a:lstStyle/>
        <a:p>
          <a:endParaRPr lang="en-US"/>
        </a:p>
      </dgm:t>
    </dgm:pt>
    <dgm:pt modelId="{6978B15A-567A-4A22-A03D-F92E346B8D50}">
      <dgm:prSet custT="1"/>
      <dgm:spPr/>
      <dgm:t>
        <a:bodyPr/>
        <a:lstStyle/>
        <a:p>
          <a:pPr rtl="0"/>
          <a:r>
            <a:rPr lang="en-US" sz="2800" b="1" dirty="0" smtClean="0">
              <a:effectLst>
                <a:outerShdw blurRad="38100" dist="38100" dir="2700000" algn="tl">
                  <a:srgbClr val="000000">
                    <a:alpha val="43137"/>
                  </a:srgbClr>
                </a:outerShdw>
              </a:effectLst>
            </a:rPr>
            <a:t>Amount of fixed costs</a:t>
          </a:r>
          <a:endParaRPr lang="en-US" sz="2800" b="1" dirty="0">
            <a:effectLst>
              <a:outerShdw blurRad="38100" dist="38100" dir="2700000" algn="tl">
                <a:srgbClr val="000000">
                  <a:alpha val="43137"/>
                </a:srgbClr>
              </a:outerShdw>
            </a:effectLst>
          </a:endParaRPr>
        </a:p>
      </dgm:t>
    </dgm:pt>
    <dgm:pt modelId="{3F3DC70F-BF05-4145-9A3E-E3A826931E24}" type="parTrans" cxnId="{5696CA78-163A-4FFC-BCC4-49912F914BD6}">
      <dgm:prSet/>
      <dgm:spPr/>
      <dgm:t>
        <a:bodyPr/>
        <a:lstStyle/>
        <a:p>
          <a:endParaRPr lang="en-US"/>
        </a:p>
      </dgm:t>
    </dgm:pt>
    <dgm:pt modelId="{A47EBFAC-82AC-4F52-A25C-0EB5C097D74D}" type="sibTrans" cxnId="{5696CA78-163A-4FFC-BCC4-49912F914BD6}">
      <dgm:prSet/>
      <dgm:spPr/>
      <dgm:t>
        <a:bodyPr/>
        <a:lstStyle/>
        <a:p>
          <a:endParaRPr lang="en-US"/>
        </a:p>
      </dgm:t>
    </dgm:pt>
    <dgm:pt modelId="{F191822F-3DE4-4B25-96FF-9C8943E0FF1D}">
      <dgm:prSet custT="1"/>
      <dgm:spPr/>
      <dgm:t>
        <a:bodyPr/>
        <a:lstStyle/>
        <a:p>
          <a:pPr rtl="0"/>
          <a:r>
            <a:rPr lang="en-US" sz="2800" b="1" dirty="0" smtClean="0">
              <a:effectLst>
                <a:outerShdw blurRad="38100" dist="38100" dir="2700000" algn="tl">
                  <a:srgbClr val="000000">
                    <a:alpha val="43137"/>
                  </a:srgbClr>
                </a:outerShdw>
              </a:effectLst>
            </a:rPr>
            <a:t>Capacity</a:t>
          </a:r>
          <a:endParaRPr lang="en-US" sz="2800" b="1" dirty="0">
            <a:effectLst>
              <a:outerShdw blurRad="38100" dist="38100" dir="2700000" algn="tl">
                <a:srgbClr val="000000">
                  <a:alpha val="43137"/>
                </a:srgbClr>
              </a:outerShdw>
            </a:effectLst>
          </a:endParaRPr>
        </a:p>
      </dgm:t>
    </dgm:pt>
    <dgm:pt modelId="{D7F4E9A1-7AE3-453F-BCCC-3006759D8414}" type="parTrans" cxnId="{1C3C055D-0CCC-40C2-85F9-89D90348AE64}">
      <dgm:prSet/>
      <dgm:spPr/>
      <dgm:t>
        <a:bodyPr/>
        <a:lstStyle/>
        <a:p>
          <a:endParaRPr lang="en-US"/>
        </a:p>
      </dgm:t>
    </dgm:pt>
    <dgm:pt modelId="{A19EE025-A814-4744-A74E-69239CAD3D56}" type="sibTrans" cxnId="{1C3C055D-0CCC-40C2-85F9-89D90348AE64}">
      <dgm:prSet/>
      <dgm:spPr/>
      <dgm:t>
        <a:bodyPr/>
        <a:lstStyle/>
        <a:p>
          <a:endParaRPr lang="en-US"/>
        </a:p>
      </dgm:t>
    </dgm:pt>
    <dgm:pt modelId="{94C882C1-F27B-4430-9FC1-D2BA4136A15E}">
      <dgm:prSet custT="1"/>
      <dgm:spPr/>
      <dgm:t>
        <a:bodyPr/>
        <a:lstStyle/>
        <a:p>
          <a:pPr rtl="0"/>
          <a:r>
            <a:rPr lang="en-US" sz="2800" b="1" dirty="0" smtClean="0">
              <a:effectLst>
                <a:outerShdw blurRad="38100" dist="38100" dir="2700000" algn="tl">
                  <a:srgbClr val="000000">
                    <a:alpha val="43137"/>
                  </a:srgbClr>
                </a:outerShdw>
              </a:effectLst>
            </a:rPr>
            <a:t>Height of exit barriers</a:t>
          </a:r>
          <a:endParaRPr lang="en-US" sz="2800" b="1" dirty="0">
            <a:effectLst>
              <a:outerShdw blurRad="38100" dist="38100" dir="2700000" algn="tl">
                <a:srgbClr val="000000">
                  <a:alpha val="43137"/>
                </a:srgbClr>
              </a:outerShdw>
            </a:effectLst>
          </a:endParaRPr>
        </a:p>
      </dgm:t>
    </dgm:pt>
    <dgm:pt modelId="{4EEFB40D-D4A5-4AD8-9BA1-EEE8D01C7CC8}" type="parTrans" cxnId="{11978131-E4E2-442A-9469-DBC02A63BBEC}">
      <dgm:prSet/>
      <dgm:spPr/>
      <dgm:t>
        <a:bodyPr/>
        <a:lstStyle/>
        <a:p>
          <a:endParaRPr lang="en-US"/>
        </a:p>
      </dgm:t>
    </dgm:pt>
    <dgm:pt modelId="{A06D11D6-E26A-45CE-AAE2-48BF30069A99}" type="sibTrans" cxnId="{11978131-E4E2-442A-9469-DBC02A63BBEC}">
      <dgm:prSet/>
      <dgm:spPr/>
      <dgm:t>
        <a:bodyPr/>
        <a:lstStyle/>
        <a:p>
          <a:endParaRPr lang="en-US"/>
        </a:p>
      </dgm:t>
    </dgm:pt>
    <dgm:pt modelId="{A9188EE9-992E-4FAE-9FAD-25350EADFBA0}">
      <dgm:prSet custT="1"/>
      <dgm:spPr/>
      <dgm:t>
        <a:bodyPr/>
        <a:lstStyle/>
        <a:p>
          <a:pPr rtl="0"/>
          <a:r>
            <a:rPr lang="en-US" sz="2800" b="1" dirty="0" smtClean="0">
              <a:effectLst>
                <a:outerShdw blurRad="38100" dist="38100" dir="2700000" algn="tl">
                  <a:srgbClr val="000000">
                    <a:alpha val="43137"/>
                  </a:srgbClr>
                </a:outerShdw>
              </a:effectLst>
            </a:rPr>
            <a:t>Diversity of rivals</a:t>
          </a:r>
          <a:endParaRPr lang="en-US" sz="2800" b="1" dirty="0">
            <a:effectLst>
              <a:outerShdw blurRad="38100" dist="38100" dir="2700000" algn="tl">
                <a:srgbClr val="000000">
                  <a:alpha val="43137"/>
                </a:srgbClr>
              </a:outerShdw>
            </a:effectLst>
          </a:endParaRPr>
        </a:p>
      </dgm:t>
    </dgm:pt>
    <dgm:pt modelId="{4CB18056-D959-483C-89C8-81B787AD0C46}" type="parTrans" cxnId="{B1AED9A7-02EC-4724-AEAD-B4067378162A}">
      <dgm:prSet/>
      <dgm:spPr/>
      <dgm:t>
        <a:bodyPr/>
        <a:lstStyle/>
        <a:p>
          <a:endParaRPr lang="en-US"/>
        </a:p>
      </dgm:t>
    </dgm:pt>
    <dgm:pt modelId="{0DE657D7-DD5E-4B00-BAE7-2B225019F3B8}" type="sibTrans" cxnId="{B1AED9A7-02EC-4724-AEAD-B4067378162A}">
      <dgm:prSet/>
      <dgm:spPr/>
      <dgm:t>
        <a:bodyPr/>
        <a:lstStyle/>
        <a:p>
          <a:endParaRPr lang="en-US"/>
        </a:p>
      </dgm:t>
    </dgm:pt>
    <dgm:pt modelId="{4A0612BE-8A68-4085-B82B-8FA4B23A0C7F}" type="pres">
      <dgm:prSet presAssocID="{BA90FEF1-DD6A-4152-AD8E-F585E01AEB10}" presName="diagram" presStyleCnt="0">
        <dgm:presLayoutVars>
          <dgm:dir/>
          <dgm:resizeHandles val="exact"/>
        </dgm:presLayoutVars>
      </dgm:prSet>
      <dgm:spPr/>
      <dgm:t>
        <a:bodyPr/>
        <a:lstStyle/>
        <a:p>
          <a:endParaRPr lang="en-US"/>
        </a:p>
      </dgm:t>
    </dgm:pt>
    <dgm:pt modelId="{775830B9-0519-4BA1-918D-E228F6789A21}" type="pres">
      <dgm:prSet presAssocID="{1BC4FEF2-B230-4C7D-B2E1-E06911D84FB0}" presName="node" presStyleLbl="node1" presStyleIdx="0" presStyleCnt="7">
        <dgm:presLayoutVars>
          <dgm:bulletEnabled val="1"/>
        </dgm:presLayoutVars>
      </dgm:prSet>
      <dgm:spPr/>
      <dgm:t>
        <a:bodyPr/>
        <a:lstStyle/>
        <a:p>
          <a:endParaRPr lang="en-US"/>
        </a:p>
      </dgm:t>
    </dgm:pt>
    <dgm:pt modelId="{454219AB-7325-4175-A79A-515648E2F7C2}" type="pres">
      <dgm:prSet presAssocID="{85C522B7-8013-4832-B297-85227CB14DB0}" presName="sibTrans" presStyleCnt="0"/>
      <dgm:spPr/>
    </dgm:pt>
    <dgm:pt modelId="{7042280F-A338-47FB-8FA3-319761E3534A}" type="pres">
      <dgm:prSet presAssocID="{C111D71B-2708-4EC5-8D60-22976CCEFD38}" presName="node" presStyleLbl="node1" presStyleIdx="1" presStyleCnt="7">
        <dgm:presLayoutVars>
          <dgm:bulletEnabled val="1"/>
        </dgm:presLayoutVars>
      </dgm:prSet>
      <dgm:spPr/>
      <dgm:t>
        <a:bodyPr/>
        <a:lstStyle/>
        <a:p>
          <a:endParaRPr lang="en-US"/>
        </a:p>
      </dgm:t>
    </dgm:pt>
    <dgm:pt modelId="{3B77A35B-671E-46F7-9434-E257166396C3}" type="pres">
      <dgm:prSet presAssocID="{7007A94A-51CB-4BCD-AFE6-0F2F44121D25}" presName="sibTrans" presStyleCnt="0"/>
      <dgm:spPr/>
    </dgm:pt>
    <dgm:pt modelId="{4317CBDA-94CC-4ABF-BC20-20E7C6E01460}" type="pres">
      <dgm:prSet presAssocID="{7F986109-5094-4822-803A-F69EB9C0917B}" presName="node" presStyleLbl="node1" presStyleIdx="2" presStyleCnt="7">
        <dgm:presLayoutVars>
          <dgm:bulletEnabled val="1"/>
        </dgm:presLayoutVars>
      </dgm:prSet>
      <dgm:spPr/>
      <dgm:t>
        <a:bodyPr/>
        <a:lstStyle/>
        <a:p>
          <a:endParaRPr lang="en-US"/>
        </a:p>
      </dgm:t>
    </dgm:pt>
    <dgm:pt modelId="{1A05E5BA-62B1-41D5-8978-DCA77D460AC2}" type="pres">
      <dgm:prSet presAssocID="{6CBB5A34-6DA6-46E7-AEC0-883A4BB345AD}" presName="sibTrans" presStyleCnt="0"/>
      <dgm:spPr/>
    </dgm:pt>
    <dgm:pt modelId="{6B7EA0F4-366D-4D3A-B92D-DF003092B347}" type="pres">
      <dgm:prSet presAssocID="{6978B15A-567A-4A22-A03D-F92E346B8D50}" presName="node" presStyleLbl="node1" presStyleIdx="3" presStyleCnt="7">
        <dgm:presLayoutVars>
          <dgm:bulletEnabled val="1"/>
        </dgm:presLayoutVars>
      </dgm:prSet>
      <dgm:spPr/>
      <dgm:t>
        <a:bodyPr/>
        <a:lstStyle/>
        <a:p>
          <a:endParaRPr lang="en-US"/>
        </a:p>
      </dgm:t>
    </dgm:pt>
    <dgm:pt modelId="{8EC763F3-4AB1-4496-B067-69CA7A1B9A07}" type="pres">
      <dgm:prSet presAssocID="{A47EBFAC-82AC-4F52-A25C-0EB5C097D74D}" presName="sibTrans" presStyleCnt="0"/>
      <dgm:spPr/>
    </dgm:pt>
    <dgm:pt modelId="{F2EC64C5-9857-45C5-A164-9DCA760C5F5B}" type="pres">
      <dgm:prSet presAssocID="{F191822F-3DE4-4B25-96FF-9C8943E0FF1D}" presName="node" presStyleLbl="node1" presStyleIdx="4" presStyleCnt="7">
        <dgm:presLayoutVars>
          <dgm:bulletEnabled val="1"/>
        </dgm:presLayoutVars>
      </dgm:prSet>
      <dgm:spPr/>
      <dgm:t>
        <a:bodyPr/>
        <a:lstStyle/>
        <a:p>
          <a:endParaRPr lang="en-US"/>
        </a:p>
      </dgm:t>
    </dgm:pt>
    <dgm:pt modelId="{D47D03F0-F06C-4BFB-9323-ECE7896411A1}" type="pres">
      <dgm:prSet presAssocID="{A19EE025-A814-4744-A74E-69239CAD3D56}" presName="sibTrans" presStyleCnt="0"/>
      <dgm:spPr/>
    </dgm:pt>
    <dgm:pt modelId="{9DB444E2-5F19-4057-9331-18982B00B710}" type="pres">
      <dgm:prSet presAssocID="{94C882C1-F27B-4430-9FC1-D2BA4136A15E}" presName="node" presStyleLbl="node1" presStyleIdx="5" presStyleCnt="7">
        <dgm:presLayoutVars>
          <dgm:bulletEnabled val="1"/>
        </dgm:presLayoutVars>
      </dgm:prSet>
      <dgm:spPr/>
      <dgm:t>
        <a:bodyPr/>
        <a:lstStyle/>
        <a:p>
          <a:endParaRPr lang="en-US"/>
        </a:p>
      </dgm:t>
    </dgm:pt>
    <dgm:pt modelId="{C4029A29-7F61-4ACD-A045-2C398EFB73B1}" type="pres">
      <dgm:prSet presAssocID="{A06D11D6-E26A-45CE-AAE2-48BF30069A99}" presName="sibTrans" presStyleCnt="0"/>
      <dgm:spPr/>
    </dgm:pt>
    <dgm:pt modelId="{18B6DA3B-4CAD-430F-BA84-93AB546F4B00}" type="pres">
      <dgm:prSet presAssocID="{A9188EE9-992E-4FAE-9FAD-25350EADFBA0}" presName="node" presStyleLbl="node1" presStyleIdx="6" presStyleCnt="7">
        <dgm:presLayoutVars>
          <dgm:bulletEnabled val="1"/>
        </dgm:presLayoutVars>
      </dgm:prSet>
      <dgm:spPr/>
      <dgm:t>
        <a:bodyPr/>
        <a:lstStyle/>
        <a:p>
          <a:endParaRPr lang="en-US"/>
        </a:p>
      </dgm:t>
    </dgm:pt>
  </dgm:ptLst>
  <dgm:cxnLst>
    <dgm:cxn modelId="{11978131-E4E2-442A-9469-DBC02A63BBEC}" srcId="{BA90FEF1-DD6A-4152-AD8E-F585E01AEB10}" destId="{94C882C1-F27B-4430-9FC1-D2BA4136A15E}" srcOrd="5" destOrd="0" parTransId="{4EEFB40D-D4A5-4AD8-9BA1-EEE8D01C7CC8}" sibTransId="{A06D11D6-E26A-45CE-AAE2-48BF30069A99}"/>
    <dgm:cxn modelId="{B1AED9A7-02EC-4724-AEAD-B4067378162A}" srcId="{BA90FEF1-DD6A-4152-AD8E-F585E01AEB10}" destId="{A9188EE9-992E-4FAE-9FAD-25350EADFBA0}" srcOrd="6" destOrd="0" parTransId="{4CB18056-D959-483C-89C8-81B787AD0C46}" sibTransId="{0DE657D7-DD5E-4B00-BAE7-2B225019F3B8}"/>
    <dgm:cxn modelId="{D191B2FF-C283-4409-9560-11A1BF6B1ED2}" type="presOf" srcId="{7F986109-5094-4822-803A-F69EB9C0917B}" destId="{4317CBDA-94CC-4ABF-BC20-20E7C6E01460}" srcOrd="0" destOrd="0" presId="urn:microsoft.com/office/officeart/2005/8/layout/default#2"/>
    <dgm:cxn modelId="{1C3C055D-0CCC-40C2-85F9-89D90348AE64}" srcId="{BA90FEF1-DD6A-4152-AD8E-F585E01AEB10}" destId="{F191822F-3DE4-4B25-96FF-9C8943E0FF1D}" srcOrd="4" destOrd="0" parTransId="{D7F4E9A1-7AE3-453F-BCCC-3006759D8414}" sibTransId="{A19EE025-A814-4744-A74E-69239CAD3D56}"/>
    <dgm:cxn modelId="{5696CA78-163A-4FFC-BCC4-49912F914BD6}" srcId="{BA90FEF1-DD6A-4152-AD8E-F585E01AEB10}" destId="{6978B15A-567A-4A22-A03D-F92E346B8D50}" srcOrd="3" destOrd="0" parTransId="{3F3DC70F-BF05-4145-9A3E-E3A826931E24}" sibTransId="{A47EBFAC-82AC-4F52-A25C-0EB5C097D74D}"/>
    <dgm:cxn modelId="{BB0191D6-B874-4827-A377-B9ECF203E416}" type="presOf" srcId="{F191822F-3DE4-4B25-96FF-9C8943E0FF1D}" destId="{F2EC64C5-9857-45C5-A164-9DCA760C5F5B}" srcOrd="0" destOrd="0" presId="urn:microsoft.com/office/officeart/2005/8/layout/default#2"/>
    <dgm:cxn modelId="{92E03565-9FE3-47D7-BFB8-1D5E958F123C}" srcId="{BA90FEF1-DD6A-4152-AD8E-F585E01AEB10}" destId="{1BC4FEF2-B230-4C7D-B2E1-E06911D84FB0}" srcOrd="0" destOrd="0" parTransId="{71D58837-764D-4AFA-B1FA-5EFE4A6AE690}" sibTransId="{85C522B7-8013-4832-B297-85227CB14DB0}"/>
    <dgm:cxn modelId="{3E80769F-C693-4920-97C1-C02CC9408980}" type="presOf" srcId="{A9188EE9-992E-4FAE-9FAD-25350EADFBA0}" destId="{18B6DA3B-4CAD-430F-BA84-93AB546F4B00}" srcOrd="0" destOrd="0" presId="urn:microsoft.com/office/officeart/2005/8/layout/default#2"/>
    <dgm:cxn modelId="{F0A4D5D2-E73A-4328-BEF1-68ACF739B7DD}" type="presOf" srcId="{94C882C1-F27B-4430-9FC1-D2BA4136A15E}" destId="{9DB444E2-5F19-4057-9331-18982B00B710}" srcOrd="0" destOrd="0" presId="urn:microsoft.com/office/officeart/2005/8/layout/default#2"/>
    <dgm:cxn modelId="{C595F883-D250-435F-9662-66860195EEBD}" type="presOf" srcId="{1BC4FEF2-B230-4C7D-B2E1-E06911D84FB0}" destId="{775830B9-0519-4BA1-918D-E228F6789A21}" srcOrd="0" destOrd="0" presId="urn:microsoft.com/office/officeart/2005/8/layout/default#2"/>
    <dgm:cxn modelId="{B5FF09B4-7E8A-4882-BC47-14FD6398F4F7}" type="presOf" srcId="{C111D71B-2708-4EC5-8D60-22976CCEFD38}" destId="{7042280F-A338-47FB-8FA3-319761E3534A}" srcOrd="0" destOrd="0" presId="urn:microsoft.com/office/officeart/2005/8/layout/default#2"/>
    <dgm:cxn modelId="{CD79F459-DC6F-4611-8724-781BF09FE2BF}" type="presOf" srcId="{BA90FEF1-DD6A-4152-AD8E-F585E01AEB10}" destId="{4A0612BE-8A68-4085-B82B-8FA4B23A0C7F}" srcOrd="0" destOrd="0" presId="urn:microsoft.com/office/officeart/2005/8/layout/default#2"/>
    <dgm:cxn modelId="{1E2EB94C-57CE-40AF-9AAD-DF550F24D929}" type="presOf" srcId="{6978B15A-567A-4A22-A03D-F92E346B8D50}" destId="{6B7EA0F4-366D-4D3A-B92D-DF003092B347}" srcOrd="0" destOrd="0" presId="urn:microsoft.com/office/officeart/2005/8/layout/default#2"/>
    <dgm:cxn modelId="{DADE7C45-F2BB-4AA9-BD62-6F6D5E748A29}" srcId="{BA90FEF1-DD6A-4152-AD8E-F585E01AEB10}" destId="{C111D71B-2708-4EC5-8D60-22976CCEFD38}" srcOrd="1" destOrd="0" parTransId="{F70BDD37-346B-4209-B49E-7F4FEE92D612}" sibTransId="{7007A94A-51CB-4BCD-AFE6-0F2F44121D25}"/>
    <dgm:cxn modelId="{5C64DD02-541C-4654-A4F3-8840ADD481CE}" srcId="{BA90FEF1-DD6A-4152-AD8E-F585E01AEB10}" destId="{7F986109-5094-4822-803A-F69EB9C0917B}" srcOrd="2" destOrd="0" parTransId="{50225579-C309-40EF-8439-83DF5EF6F632}" sibTransId="{6CBB5A34-6DA6-46E7-AEC0-883A4BB345AD}"/>
    <dgm:cxn modelId="{286244B4-3ABA-491D-89BE-859885146AD2}" type="presParOf" srcId="{4A0612BE-8A68-4085-B82B-8FA4B23A0C7F}" destId="{775830B9-0519-4BA1-918D-E228F6789A21}" srcOrd="0" destOrd="0" presId="urn:microsoft.com/office/officeart/2005/8/layout/default#2"/>
    <dgm:cxn modelId="{F24C2ED9-E040-419E-953E-2BB2F299F627}" type="presParOf" srcId="{4A0612BE-8A68-4085-B82B-8FA4B23A0C7F}" destId="{454219AB-7325-4175-A79A-515648E2F7C2}" srcOrd="1" destOrd="0" presId="urn:microsoft.com/office/officeart/2005/8/layout/default#2"/>
    <dgm:cxn modelId="{597D357B-DAE4-418E-BD89-698EB3814261}" type="presParOf" srcId="{4A0612BE-8A68-4085-B82B-8FA4B23A0C7F}" destId="{7042280F-A338-47FB-8FA3-319761E3534A}" srcOrd="2" destOrd="0" presId="urn:microsoft.com/office/officeart/2005/8/layout/default#2"/>
    <dgm:cxn modelId="{894B42E1-2BB8-4581-8C87-0CF9355803D6}" type="presParOf" srcId="{4A0612BE-8A68-4085-B82B-8FA4B23A0C7F}" destId="{3B77A35B-671E-46F7-9434-E257166396C3}" srcOrd="3" destOrd="0" presId="urn:microsoft.com/office/officeart/2005/8/layout/default#2"/>
    <dgm:cxn modelId="{DEB7FF06-F29D-41D1-89E1-130D61A99996}" type="presParOf" srcId="{4A0612BE-8A68-4085-B82B-8FA4B23A0C7F}" destId="{4317CBDA-94CC-4ABF-BC20-20E7C6E01460}" srcOrd="4" destOrd="0" presId="urn:microsoft.com/office/officeart/2005/8/layout/default#2"/>
    <dgm:cxn modelId="{3E0B8DA1-07B8-4D36-8865-8D2EFF87A3CF}" type="presParOf" srcId="{4A0612BE-8A68-4085-B82B-8FA4B23A0C7F}" destId="{1A05E5BA-62B1-41D5-8978-DCA77D460AC2}" srcOrd="5" destOrd="0" presId="urn:microsoft.com/office/officeart/2005/8/layout/default#2"/>
    <dgm:cxn modelId="{7E53C814-647D-41B2-9CBD-A283F9AAD357}" type="presParOf" srcId="{4A0612BE-8A68-4085-B82B-8FA4B23A0C7F}" destId="{6B7EA0F4-366D-4D3A-B92D-DF003092B347}" srcOrd="6" destOrd="0" presId="urn:microsoft.com/office/officeart/2005/8/layout/default#2"/>
    <dgm:cxn modelId="{37E1BF3D-EAA7-4EB5-9C23-32DF9E3DDCE7}" type="presParOf" srcId="{4A0612BE-8A68-4085-B82B-8FA4B23A0C7F}" destId="{8EC763F3-4AB1-4496-B067-69CA7A1B9A07}" srcOrd="7" destOrd="0" presId="urn:microsoft.com/office/officeart/2005/8/layout/default#2"/>
    <dgm:cxn modelId="{07B43A9C-40B3-4ABD-9552-946D53EDD86B}" type="presParOf" srcId="{4A0612BE-8A68-4085-B82B-8FA4B23A0C7F}" destId="{F2EC64C5-9857-45C5-A164-9DCA760C5F5B}" srcOrd="8" destOrd="0" presId="urn:microsoft.com/office/officeart/2005/8/layout/default#2"/>
    <dgm:cxn modelId="{306B5EA5-59FA-4359-96CB-070BD94AE017}" type="presParOf" srcId="{4A0612BE-8A68-4085-B82B-8FA4B23A0C7F}" destId="{D47D03F0-F06C-4BFB-9323-ECE7896411A1}" srcOrd="9" destOrd="0" presId="urn:microsoft.com/office/officeart/2005/8/layout/default#2"/>
    <dgm:cxn modelId="{4BBB080E-8E80-45BD-B5A0-33F4A83AA778}" type="presParOf" srcId="{4A0612BE-8A68-4085-B82B-8FA4B23A0C7F}" destId="{9DB444E2-5F19-4057-9331-18982B00B710}" srcOrd="10" destOrd="0" presId="urn:microsoft.com/office/officeart/2005/8/layout/default#2"/>
    <dgm:cxn modelId="{8D50AF79-E2EA-4100-9F5A-4F1862BBEDF7}" type="presParOf" srcId="{4A0612BE-8A68-4085-B82B-8FA4B23A0C7F}" destId="{C4029A29-7F61-4ACD-A045-2C398EFB73B1}" srcOrd="11" destOrd="0" presId="urn:microsoft.com/office/officeart/2005/8/layout/default#2"/>
    <dgm:cxn modelId="{E91463F6-9AF0-4C25-8555-A227478B73A4}" type="presParOf" srcId="{4A0612BE-8A68-4085-B82B-8FA4B23A0C7F}" destId="{18B6DA3B-4CAD-430F-BA84-93AB546F4B00}" srcOrd="12"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BB8C89-E047-408C-AF99-A0ABBDAA88EB}" type="doc">
      <dgm:prSet loTypeId="urn:microsoft.com/office/officeart/2005/8/layout/default#3" loCatId="list" qsTypeId="urn:microsoft.com/office/officeart/2005/8/quickstyle/3d2" qsCatId="3D" csTypeId="urn:microsoft.com/office/officeart/2005/8/colors/colorful3" csCatId="colorful"/>
      <dgm:spPr/>
      <dgm:t>
        <a:bodyPr/>
        <a:lstStyle/>
        <a:p>
          <a:endParaRPr lang="en-US"/>
        </a:p>
      </dgm:t>
    </dgm:pt>
    <dgm:pt modelId="{33AC5DC8-8492-4F61-AE5B-4FEBF022BA1C}">
      <dgm:prSet/>
      <dgm:spPr/>
      <dgm:t>
        <a:bodyPr/>
        <a:lstStyle/>
        <a:p>
          <a:pPr rtl="0"/>
          <a:r>
            <a:rPr lang="en-US" b="1" dirty="0" smtClean="0">
              <a:effectLst>
                <a:outerShdw blurRad="38100" dist="38100" dir="2700000" algn="tl">
                  <a:srgbClr val="000000">
                    <a:alpha val="43137"/>
                  </a:srgbClr>
                </a:outerShdw>
              </a:effectLst>
            </a:rPr>
            <a:t>Extrapolation</a:t>
          </a:r>
          <a:endParaRPr lang="en-US" b="1" dirty="0">
            <a:effectLst>
              <a:outerShdw blurRad="38100" dist="38100" dir="2700000" algn="tl">
                <a:srgbClr val="000000">
                  <a:alpha val="43137"/>
                </a:srgbClr>
              </a:outerShdw>
            </a:effectLst>
          </a:endParaRPr>
        </a:p>
      </dgm:t>
    </dgm:pt>
    <dgm:pt modelId="{C5C954A7-6323-4CDC-8195-BF7224B31A16}" type="parTrans" cxnId="{FEAFDCDC-71B5-458D-AB28-4BF1DB40983E}">
      <dgm:prSet/>
      <dgm:spPr/>
      <dgm:t>
        <a:bodyPr/>
        <a:lstStyle/>
        <a:p>
          <a:endParaRPr lang="en-US"/>
        </a:p>
      </dgm:t>
    </dgm:pt>
    <dgm:pt modelId="{D4ABBE62-3DFC-43B4-B1EA-A330847247C7}" type="sibTrans" cxnId="{FEAFDCDC-71B5-458D-AB28-4BF1DB40983E}">
      <dgm:prSet/>
      <dgm:spPr/>
      <dgm:t>
        <a:bodyPr/>
        <a:lstStyle/>
        <a:p>
          <a:endParaRPr lang="en-US"/>
        </a:p>
      </dgm:t>
    </dgm:pt>
    <dgm:pt modelId="{C29177D9-99AB-4D54-B041-7795CA649ADB}">
      <dgm:prSet/>
      <dgm:spPr/>
      <dgm:t>
        <a:bodyPr/>
        <a:lstStyle/>
        <a:p>
          <a:pPr rtl="0"/>
          <a:r>
            <a:rPr lang="en-US" b="1" dirty="0" smtClean="0">
              <a:effectLst>
                <a:outerShdw blurRad="38100" dist="38100" dir="2700000" algn="tl">
                  <a:srgbClr val="000000">
                    <a:alpha val="43137"/>
                  </a:srgbClr>
                </a:outerShdw>
              </a:effectLst>
            </a:rPr>
            <a:t>Brainstorming</a:t>
          </a:r>
          <a:endParaRPr lang="en-US" b="1" dirty="0">
            <a:effectLst>
              <a:outerShdw blurRad="38100" dist="38100" dir="2700000" algn="tl">
                <a:srgbClr val="000000">
                  <a:alpha val="43137"/>
                </a:srgbClr>
              </a:outerShdw>
            </a:effectLst>
          </a:endParaRPr>
        </a:p>
      </dgm:t>
    </dgm:pt>
    <dgm:pt modelId="{3AF3CE2A-6D43-4150-84F2-ED16B0F7B484}" type="parTrans" cxnId="{7FB14677-7ECC-4908-AF65-2DD90E6818A2}">
      <dgm:prSet/>
      <dgm:spPr/>
      <dgm:t>
        <a:bodyPr/>
        <a:lstStyle/>
        <a:p>
          <a:endParaRPr lang="en-US"/>
        </a:p>
      </dgm:t>
    </dgm:pt>
    <dgm:pt modelId="{790B0912-ABB9-4FC3-9645-6AC213002788}" type="sibTrans" cxnId="{7FB14677-7ECC-4908-AF65-2DD90E6818A2}">
      <dgm:prSet/>
      <dgm:spPr/>
      <dgm:t>
        <a:bodyPr/>
        <a:lstStyle/>
        <a:p>
          <a:endParaRPr lang="en-US"/>
        </a:p>
      </dgm:t>
    </dgm:pt>
    <dgm:pt modelId="{3E844ADE-072A-4245-893A-F35ED1AAD37B}">
      <dgm:prSet/>
      <dgm:spPr/>
      <dgm:t>
        <a:bodyPr/>
        <a:lstStyle/>
        <a:p>
          <a:pPr rtl="0"/>
          <a:r>
            <a:rPr lang="en-US" b="1" dirty="0" smtClean="0">
              <a:effectLst>
                <a:outerShdw blurRad="38100" dist="38100" dir="2700000" algn="tl">
                  <a:srgbClr val="000000">
                    <a:alpha val="43137"/>
                  </a:srgbClr>
                </a:outerShdw>
              </a:effectLst>
            </a:rPr>
            <a:t>Expert opinion</a:t>
          </a:r>
          <a:endParaRPr lang="en-US" b="1" dirty="0">
            <a:effectLst>
              <a:outerShdw blurRad="38100" dist="38100" dir="2700000" algn="tl">
                <a:srgbClr val="000000">
                  <a:alpha val="43137"/>
                </a:srgbClr>
              </a:outerShdw>
            </a:effectLst>
          </a:endParaRPr>
        </a:p>
      </dgm:t>
    </dgm:pt>
    <dgm:pt modelId="{C397DA34-D5F1-4C4C-8932-C6C2F5A553AB}" type="parTrans" cxnId="{C7BCECD7-FEF0-4D3C-8076-57A2D2FB1043}">
      <dgm:prSet/>
      <dgm:spPr/>
      <dgm:t>
        <a:bodyPr/>
        <a:lstStyle/>
        <a:p>
          <a:endParaRPr lang="en-US"/>
        </a:p>
      </dgm:t>
    </dgm:pt>
    <dgm:pt modelId="{7013DC61-5CEA-45F1-B4ED-674CC31286DB}" type="sibTrans" cxnId="{C7BCECD7-FEF0-4D3C-8076-57A2D2FB1043}">
      <dgm:prSet/>
      <dgm:spPr/>
      <dgm:t>
        <a:bodyPr/>
        <a:lstStyle/>
        <a:p>
          <a:endParaRPr lang="en-US"/>
        </a:p>
      </dgm:t>
    </dgm:pt>
    <dgm:pt modelId="{1A00EAB0-4F2B-407B-900E-C8D38F246FF3}">
      <dgm:prSet/>
      <dgm:spPr/>
      <dgm:t>
        <a:bodyPr/>
        <a:lstStyle/>
        <a:p>
          <a:pPr rtl="0"/>
          <a:r>
            <a:rPr lang="en-US" b="1" dirty="0" smtClean="0">
              <a:effectLst>
                <a:outerShdw blurRad="38100" dist="38100" dir="2700000" algn="tl">
                  <a:srgbClr val="000000">
                    <a:alpha val="43137"/>
                  </a:srgbClr>
                </a:outerShdw>
              </a:effectLst>
            </a:rPr>
            <a:t>Delphi technique</a:t>
          </a:r>
          <a:endParaRPr lang="en-US" b="1" dirty="0">
            <a:effectLst>
              <a:outerShdw blurRad="38100" dist="38100" dir="2700000" algn="tl">
                <a:srgbClr val="000000">
                  <a:alpha val="43137"/>
                </a:srgbClr>
              </a:outerShdw>
            </a:effectLst>
          </a:endParaRPr>
        </a:p>
      </dgm:t>
    </dgm:pt>
    <dgm:pt modelId="{F5E18A03-5A82-4F20-837D-3107341BCE35}" type="parTrans" cxnId="{CA990ADB-F648-408A-B8A7-7C72D08BF4F9}">
      <dgm:prSet/>
      <dgm:spPr/>
      <dgm:t>
        <a:bodyPr/>
        <a:lstStyle/>
        <a:p>
          <a:endParaRPr lang="en-US"/>
        </a:p>
      </dgm:t>
    </dgm:pt>
    <dgm:pt modelId="{7352E636-A605-4930-8B7B-41A6FE7E610C}" type="sibTrans" cxnId="{CA990ADB-F648-408A-B8A7-7C72D08BF4F9}">
      <dgm:prSet/>
      <dgm:spPr/>
      <dgm:t>
        <a:bodyPr/>
        <a:lstStyle/>
        <a:p>
          <a:endParaRPr lang="en-US"/>
        </a:p>
      </dgm:t>
    </dgm:pt>
    <dgm:pt modelId="{0D229DF3-2475-4564-A849-B5E85D33686D}">
      <dgm:prSet/>
      <dgm:spPr/>
      <dgm:t>
        <a:bodyPr/>
        <a:lstStyle/>
        <a:p>
          <a:pPr rtl="0"/>
          <a:r>
            <a:rPr lang="en-US" b="1" dirty="0" smtClean="0">
              <a:effectLst>
                <a:outerShdw blurRad="38100" dist="38100" dir="2700000" algn="tl">
                  <a:srgbClr val="000000">
                    <a:alpha val="43137"/>
                  </a:srgbClr>
                </a:outerShdw>
              </a:effectLst>
            </a:rPr>
            <a:t>Statistical modeling</a:t>
          </a:r>
          <a:endParaRPr lang="en-US" b="1" dirty="0">
            <a:effectLst>
              <a:outerShdw blurRad="38100" dist="38100" dir="2700000" algn="tl">
                <a:srgbClr val="000000">
                  <a:alpha val="43137"/>
                </a:srgbClr>
              </a:outerShdw>
            </a:effectLst>
          </a:endParaRPr>
        </a:p>
      </dgm:t>
    </dgm:pt>
    <dgm:pt modelId="{33B6686E-74C1-4F28-ACDC-AD5D60F5A499}" type="parTrans" cxnId="{73C83F79-03C3-458F-B810-721218D243B9}">
      <dgm:prSet/>
      <dgm:spPr/>
      <dgm:t>
        <a:bodyPr/>
        <a:lstStyle/>
        <a:p>
          <a:endParaRPr lang="en-US"/>
        </a:p>
      </dgm:t>
    </dgm:pt>
    <dgm:pt modelId="{54BEC740-86E6-424C-87A4-ED7DCB66634B}" type="sibTrans" cxnId="{73C83F79-03C3-458F-B810-721218D243B9}">
      <dgm:prSet/>
      <dgm:spPr/>
      <dgm:t>
        <a:bodyPr/>
        <a:lstStyle/>
        <a:p>
          <a:endParaRPr lang="en-US"/>
        </a:p>
      </dgm:t>
    </dgm:pt>
    <dgm:pt modelId="{D7AC08C3-1AFE-4903-9E27-959D0B6732DD}">
      <dgm:prSet/>
      <dgm:spPr/>
      <dgm:t>
        <a:bodyPr/>
        <a:lstStyle/>
        <a:p>
          <a:pPr rtl="0"/>
          <a:r>
            <a:rPr lang="en-US" b="1" dirty="0" smtClean="0">
              <a:effectLst>
                <a:outerShdw blurRad="38100" dist="38100" dir="2700000" algn="tl">
                  <a:srgbClr val="000000">
                    <a:alpha val="43137"/>
                  </a:srgbClr>
                </a:outerShdw>
              </a:effectLst>
            </a:rPr>
            <a:t>Prediction markets</a:t>
          </a:r>
          <a:endParaRPr lang="en-US" b="1" dirty="0">
            <a:effectLst>
              <a:outerShdw blurRad="38100" dist="38100" dir="2700000" algn="tl">
                <a:srgbClr val="000000">
                  <a:alpha val="43137"/>
                </a:srgbClr>
              </a:outerShdw>
            </a:effectLst>
          </a:endParaRPr>
        </a:p>
      </dgm:t>
    </dgm:pt>
    <dgm:pt modelId="{3E228FA3-6D90-4812-B92B-8AC1C02277FF}" type="parTrans" cxnId="{0EF33A58-3E26-4A34-BCEE-C8B26BE57828}">
      <dgm:prSet/>
      <dgm:spPr/>
      <dgm:t>
        <a:bodyPr/>
        <a:lstStyle/>
        <a:p>
          <a:endParaRPr lang="en-US"/>
        </a:p>
      </dgm:t>
    </dgm:pt>
    <dgm:pt modelId="{E8554E0F-B4EC-4F82-8BA1-021973EEEB8E}" type="sibTrans" cxnId="{0EF33A58-3E26-4A34-BCEE-C8B26BE57828}">
      <dgm:prSet/>
      <dgm:spPr/>
      <dgm:t>
        <a:bodyPr/>
        <a:lstStyle/>
        <a:p>
          <a:endParaRPr lang="en-US"/>
        </a:p>
      </dgm:t>
    </dgm:pt>
    <dgm:pt modelId="{99A3EEC8-567A-4D6E-9F49-D4F91E479A09}">
      <dgm:prSet/>
      <dgm:spPr/>
      <dgm:t>
        <a:bodyPr/>
        <a:lstStyle/>
        <a:p>
          <a:pPr rtl="0"/>
          <a:r>
            <a:rPr lang="en-US" b="1" dirty="0" smtClean="0">
              <a:effectLst>
                <a:outerShdw blurRad="38100" dist="38100" dir="2700000" algn="tl">
                  <a:srgbClr val="000000">
                    <a:alpha val="43137"/>
                  </a:srgbClr>
                </a:outerShdw>
              </a:effectLst>
            </a:rPr>
            <a:t>Cross impact analysis</a:t>
          </a:r>
          <a:endParaRPr lang="en-US" b="1" dirty="0">
            <a:effectLst>
              <a:outerShdw blurRad="38100" dist="38100" dir="2700000" algn="tl">
                <a:srgbClr val="000000">
                  <a:alpha val="43137"/>
                </a:srgbClr>
              </a:outerShdw>
            </a:effectLst>
          </a:endParaRPr>
        </a:p>
      </dgm:t>
    </dgm:pt>
    <dgm:pt modelId="{BDC4E172-7DFD-44CC-AF09-DC2A0A4703E7}" type="parTrans" cxnId="{B1EE7DD0-2A6B-4DF2-807A-822AA61645D2}">
      <dgm:prSet/>
      <dgm:spPr/>
      <dgm:t>
        <a:bodyPr/>
        <a:lstStyle/>
        <a:p>
          <a:endParaRPr lang="en-US"/>
        </a:p>
      </dgm:t>
    </dgm:pt>
    <dgm:pt modelId="{A3B3F0B5-8A43-4809-A069-D6644C6F4A25}" type="sibTrans" cxnId="{B1EE7DD0-2A6B-4DF2-807A-822AA61645D2}">
      <dgm:prSet/>
      <dgm:spPr/>
      <dgm:t>
        <a:bodyPr/>
        <a:lstStyle/>
        <a:p>
          <a:endParaRPr lang="en-US"/>
        </a:p>
      </dgm:t>
    </dgm:pt>
    <dgm:pt modelId="{CE5C2CA1-7CF9-4476-94F4-C023EE707D7F}" type="pres">
      <dgm:prSet presAssocID="{83BB8C89-E047-408C-AF99-A0ABBDAA88EB}" presName="diagram" presStyleCnt="0">
        <dgm:presLayoutVars>
          <dgm:dir/>
          <dgm:resizeHandles val="exact"/>
        </dgm:presLayoutVars>
      </dgm:prSet>
      <dgm:spPr/>
      <dgm:t>
        <a:bodyPr/>
        <a:lstStyle/>
        <a:p>
          <a:endParaRPr lang="en-US"/>
        </a:p>
      </dgm:t>
    </dgm:pt>
    <dgm:pt modelId="{BEA62914-59AB-4460-B804-EAA731B684B0}" type="pres">
      <dgm:prSet presAssocID="{33AC5DC8-8492-4F61-AE5B-4FEBF022BA1C}" presName="node" presStyleLbl="node1" presStyleIdx="0" presStyleCnt="7">
        <dgm:presLayoutVars>
          <dgm:bulletEnabled val="1"/>
        </dgm:presLayoutVars>
      </dgm:prSet>
      <dgm:spPr/>
      <dgm:t>
        <a:bodyPr/>
        <a:lstStyle/>
        <a:p>
          <a:endParaRPr lang="en-US"/>
        </a:p>
      </dgm:t>
    </dgm:pt>
    <dgm:pt modelId="{27F2B436-EC63-4BB0-AD98-17342712C9B4}" type="pres">
      <dgm:prSet presAssocID="{D4ABBE62-3DFC-43B4-B1EA-A330847247C7}" presName="sibTrans" presStyleCnt="0"/>
      <dgm:spPr/>
    </dgm:pt>
    <dgm:pt modelId="{B355E99A-AE3B-4704-B093-BFBD03527794}" type="pres">
      <dgm:prSet presAssocID="{C29177D9-99AB-4D54-B041-7795CA649ADB}" presName="node" presStyleLbl="node1" presStyleIdx="1" presStyleCnt="7">
        <dgm:presLayoutVars>
          <dgm:bulletEnabled val="1"/>
        </dgm:presLayoutVars>
      </dgm:prSet>
      <dgm:spPr/>
      <dgm:t>
        <a:bodyPr/>
        <a:lstStyle/>
        <a:p>
          <a:endParaRPr lang="en-US"/>
        </a:p>
      </dgm:t>
    </dgm:pt>
    <dgm:pt modelId="{446F1D27-711C-4FD3-8E3E-349EDA3F5E51}" type="pres">
      <dgm:prSet presAssocID="{790B0912-ABB9-4FC3-9645-6AC213002788}" presName="sibTrans" presStyleCnt="0"/>
      <dgm:spPr/>
    </dgm:pt>
    <dgm:pt modelId="{49A7FEF1-DAF3-4C7A-9280-D7C7FAAF8780}" type="pres">
      <dgm:prSet presAssocID="{3E844ADE-072A-4245-893A-F35ED1AAD37B}" presName="node" presStyleLbl="node1" presStyleIdx="2" presStyleCnt="7">
        <dgm:presLayoutVars>
          <dgm:bulletEnabled val="1"/>
        </dgm:presLayoutVars>
      </dgm:prSet>
      <dgm:spPr/>
      <dgm:t>
        <a:bodyPr/>
        <a:lstStyle/>
        <a:p>
          <a:endParaRPr lang="en-US"/>
        </a:p>
      </dgm:t>
    </dgm:pt>
    <dgm:pt modelId="{706F1063-954B-4C84-9AE4-2E0BCAC12A3B}" type="pres">
      <dgm:prSet presAssocID="{7013DC61-5CEA-45F1-B4ED-674CC31286DB}" presName="sibTrans" presStyleCnt="0"/>
      <dgm:spPr/>
    </dgm:pt>
    <dgm:pt modelId="{2A118054-4E89-49CD-816D-26DD65371774}" type="pres">
      <dgm:prSet presAssocID="{1A00EAB0-4F2B-407B-900E-C8D38F246FF3}" presName="node" presStyleLbl="node1" presStyleIdx="3" presStyleCnt="7">
        <dgm:presLayoutVars>
          <dgm:bulletEnabled val="1"/>
        </dgm:presLayoutVars>
      </dgm:prSet>
      <dgm:spPr/>
      <dgm:t>
        <a:bodyPr/>
        <a:lstStyle/>
        <a:p>
          <a:endParaRPr lang="en-US"/>
        </a:p>
      </dgm:t>
    </dgm:pt>
    <dgm:pt modelId="{5CB3A887-64BF-43E6-A652-076B8EBA0E98}" type="pres">
      <dgm:prSet presAssocID="{7352E636-A605-4930-8B7B-41A6FE7E610C}" presName="sibTrans" presStyleCnt="0"/>
      <dgm:spPr/>
    </dgm:pt>
    <dgm:pt modelId="{317C6472-5649-4010-A00B-E24FCB3F5FD9}" type="pres">
      <dgm:prSet presAssocID="{0D229DF3-2475-4564-A849-B5E85D33686D}" presName="node" presStyleLbl="node1" presStyleIdx="4" presStyleCnt="7">
        <dgm:presLayoutVars>
          <dgm:bulletEnabled val="1"/>
        </dgm:presLayoutVars>
      </dgm:prSet>
      <dgm:spPr/>
      <dgm:t>
        <a:bodyPr/>
        <a:lstStyle/>
        <a:p>
          <a:endParaRPr lang="en-US"/>
        </a:p>
      </dgm:t>
    </dgm:pt>
    <dgm:pt modelId="{7CBDFA98-785D-43FD-A8AF-D4574DA78516}" type="pres">
      <dgm:prSet presAssocID="{54BEC740-86E6-424C-87A4-ED7DCB66634B}" presName="sibTrans" presStyleCnt="0"/>
      <dgm:spPr/>
    </dgm:pt>
    <dgm:pt modelId="{85BC6616-355F-4D68-AC2F-9A9F0DAF68CF}" type="pres">
      <dgm:prSet presAssocID="{D7AC08C3-1AFE-4903-9E27-959D0B6732DD}" presName="node" presStyleLbl="node1" presStyleIdx="5" presStyleCnt="7">
        <dgm:presLayoutVars>
          <dgm:bulletEnabled val="1"/>
        </dgm:presLayoutVars>
      </dgm:prSet>
      <dgm:spPr/>
      <dgm:t>
        <a:bodyPr/>
        <a:lstStyle/>
        <a:p>
          <a:endParaRPr lang="en-US"/>
        </a:p>
      </dgm:t>
    </dgm:pt>
    <dgm:pt modelId="{406500EC-EB42-4432-90FC-D2222BFAF75B}" type="pres">
      <dgm:prSet presAssocID="{E8554E0F-B4EC-4F82-8BA1-021973EEEB8E}" presName="sibTrans" presStyleCnt="0"/>
      <dgm:spPr/>
    </dgm:pt>
    <dgm:pt modelId="{8A609B1D-F4FF-44DA-8B64-EB551FF21091}" type="pres">
      <dgm:prSet presAssocID="{99A3EEC8-567A-4D6E-9F49-D4F91E479A09}" presName="node" presStyleLbl="node1" presStyleIdx="6" presStyleCnt="7">
        <dgm:presLayoutVars>
          <dgm:bulletEnabled val="1"/>
        </dgm:presLayoutVars>
      </dgm:prSet>
      <dgm:spPr/>
      <dgm:t>
        <a:bodyPr/>
        <a:lstStyle/>
        <a:p>
          <a:endParaRPr lang="en-US"/>
        </a:p>
      </dgm:t>
    </dgm:pt>
  </dgm:ptLst>
  <dgm:cxnLst>
    <dgm:cxn modelId="{7FB14677-7ECC-4908-AF65-2DD90E6818A2}" srcId="{83BB8C89-E047-408C-AF99-A0ABBDAA88EB}" destId="{C29177D9-99AB-4D54-B041-7795CA649ADB}" srcOrd="1" destOrd="0" parTransId="{3AF3CE2A-6D43-4150-84F2-ED16B0F7B484}" sibTransId="{790B0912-ABB9-4FC3-9645-6AC213002788}"/>
    <dgm:cxn modelId="{8EC3601B-F041-4AF7-B329-B215BAF2A3F5}" type="presOf" srcId="{0D229DF3-2475-4564-A849-B5E85D33686D}" destId="{317C6472-5649-4010-A00B-E24FCB3F5FD9}" srcOrd="0" destOrd="0" presId="urn:microsoft.com/office/officeart/2005/8/layout/default#3"/>
    <dgm:cxn modelId="{C7BCECD7-FEF0-4D3C-8076-57A2D2FB1043}" srcId="{83BB8C89-E047-408C-AF99-A0ABBDAA88EB}" destId="{3E844ADE-072A-4245-893A-F35ED1AAD37B}" srcOrd="2" destOrd="0" parTransId="{C397DA34-D5F1-4C4C-8932-C6C2F5A553AB}" sibTransId="{7013DC61-5CEA-45F1-B4ED-674CC31286DB}"/>
    <dgm:cxn modelId="{A9B02016-B00C-4588-AD1B-9C38E5FEDE3F}" type="presOf" srcId="{D7AC08C3-1AFE-4903-9E27-959D0B6732DD}" destId="{85BC6616-355F-4D68-AC2F-9A9F0DAF68CF}" srcOrd="0" destOrd="0" presId="urn:microsoft.com/office/officeart/2005/8/layout/default#3"/>
    <dgm:cxn modelId="{73C83F79-03C3-458F-B810-721218D243B9}" srcId="{83BB8C89-E047-408C-AF99-A0ABBDAA88EB}" destId="{0D229DF3-2475-4564-A849-B5E85D33686D}" srcOrd="4" destOrd="0" parTransId="{33B6686E-74C1-4F28-ACDC-AD5D60F5A499}" sibTransId="{54BEC740-86E6-424C-87A4-ED7DCB66634B}"/>
    <dgm:cxn modelId="{FEAFDCDC-71B5-458D-AB28-4BF1DB40983E}" srcId="{83BB8C89-E047-408C-AF99-A0ABBDAA88EB}" destId="{33AC5DC8-8492-4F61-AE5B-4FEBF022BA1C}" srcOrd="0" destOrd="0" parTransId="{C5C954A7-6323-4CDC-8195-BF7224B31A16}" sibTransId="{D4ABBE62-3DFC-43B4-B1EA-A330847247C7}"/>
    <dgm:cxn modelId="{F9F8C282-2600-4B1D-8157-206391FD0F12}" type="presOf" srcId="{99A3EEC8-567A-4D6E-9F49-D4F91E479A09}" destId="{8A609B1D-F4FF-44DA-8B64-EB551FF21091}" srcOrd="0" destOrd="0" presId="urn:microsoft.com/office/officeart/2005/8/layout/default#3"/>
    <dgm:cxn modelId="{BC787C09-489C-4261-958F-0634B6B598FC}" type="presOf" srcId="{1A00EAB0-4F2B-407B-900E-C8D38F246FF3}" destId="{2A118054-4E89-49CD-816D-26DD65371774}" srcOrd="0" destOrd="0" presId="urn:microsoft.com/office/officeart/2005/8/layout/default#3"/>
    <dgm:cxn modelId="{0EF33A58-3E26-4A34-BCEE-C8B26BE57828}" srcId="{83BB8C89-E047-408C-AF99-A0ABBDAA88EB}" destId="{D7AC08C3-1AFE-4903-9E27-959D0B6732DD}" srcOrd="5" destOrd="0" parTransId="{3E228FA3-6D90-4812-B92B-8AC1C02277FF}" sibTransId="{E8554E0F-B4EC-4F82-8BA1-021973EEEB8E}"/>
    <dgm:cxn modelId="{94B548D3-353F-420F-8616-1299E035FA07}" type="presOf" srcId="{83BB8C89-E047-408C-AF99-A0ABBDAA88EB}" destId="{CE5C2CA1-7CF9-4476-94F4-C023EE707D7F}" srcOrd="0" destOrd="0" presId="urn:microsoft.com/office/officeart/2005/8/layout/default#3"/>
    <dgm:cxn modelId="{E31A35B2-963E-4E8A-9276-41634071D2D8}" type="presOf" srcId="{33AC5DC8-8492-4F61-AE5B-4FEBF022BA1C}" destId="{BEA62914-59AB-4460-B804-EAA731B684B0}" srcOrd="0" destOrd="0" presId="urn:microsoft.com/office/officeart/2005/8/layout/default#3"/>
    <dgm:cxn modelId="{CA990ADB-F648-408A-B8A7-7C72D08BF4F9}" srcId="{83BB8C89-E047-408C-AF99-A0ABBDAA88EB}" destId="{1A00EAB0-4F2B-407B-900E-C8D38F246FF3}" srcOrd="3" destOrd="0" parTransId="{F5E18A03-5A82-4F20-837D-3107341BCE35}" sibTransId="{7352E636-A605-4930-8B7B-41A6FE7E610C}"/>
    <dgm:cxn modelId="{B2597501-E563-42AF-80D6-1B0DA1A9C35B}" type="presOf" srcId="{C29177D9-99AB-4D54-B041-7795CA649ADB}" destId="{B355E99A-AE3B-4704-B093-BFBD03527794}" srcOrd="0" destOrd="0" presId="urn:microsoft.com/office/officeart/2005/8/layout/default#3"/>
    <dgm:cxn modelId="{B1EE7DD0-2A6B-4DF2-807A-822AA61645D2}" srcId="{83BB8C89-E047-408C-AF99-A0ABBDAA88EB}" destId="{99A3EEC8-567A-4D6E-9F49-D4F91E479A09}" srcOrd="6" destOrd="0" parTransId="{BDC4E172-7DFD-44CC-AF09-DC2A0A4703E7}" sibTransId="{A3B3F0B5-8A43-4809-A069-D6644C6F4A25}"/>
    <dgm:cxn modelId="{2153D998-E8D9-4660-B30A-52018D417ACE}" type="presOf" srcId="{3E844ADE-072A-4245-893A-F35ED1AAD37B}" destId="{49A7FEF1-DAF3-4C7A-9280-D7C7FAAF8780}" srcOrd="0" destOrd="0" presId="urn:microsoft.com/office/officeart/2005/8/layout/default#3"/>
    <dgm:cxn modelId="{0D1545CE-5F48-473D-8861-04080AF523C9}" type="presParOf" srcId="{CE5C2CA1-7CF9-4476-94F4-C023EE707D7F}" destId="{BEA62914-59AB-4460-B804-EAA731B684B0}" srcOrd="0" destOrd="0" presId="urn:microsoft.com/office/officeart/2005/8/layout/default#3"/>
    <dgm:cxn modelId="{941605EB-ADFC-4FF5-B968-C144CACC9546}" type="presParOf" srcId="{CE5C2CA1-7CF9-4476-94F4-C023EE707D7F}" destId="{27F2B436-EC63-4BB0-AD98-17342712C9B4}" srcOrd="1" destOrd="0" presId="urn:microsoft.com/office/officeart/2005/8/layout/default#3"/>
    <dgm:cxn modelId="{6D4DE0D0-1AC5-4628-A1C1-0BAF4BE8AD69}" type="presParOf" srcId="{CE5C2CA1-7CF9-4476-94F4-C023EE707D7F}" destId="{B355E99A-AE3B-4704-B093-BFBD03527794}" srcOrd="2" destOrd="0" presId="urn:microsoft.com/office/officeart/2005/8/layout/default#3"/>
    <dgm:cxn modelId="{465DAC08-4B3F-497B-8B62-329EBE8C248B}" type="presParOf" srcId="{CE5C2CA1-7CF9-4476-94F4-C023EE707D7F}" destId="{446F1D27-711C-4FD3-8E3E-349EDA3F5E51}" srcOrd="3" destOrd="0" presId="urn:microsoft.com/office/officeart/2005/8/layout/default#3"/>
    <dgm:cxn modelId="{A7744040-0A71-4709-8D4E-5FDD95851875}" type="presParOf" srcId="{CE5C2CA1-7CF9-4476-94F4-C023EE707D7F}" destId="{49A7FEF1-DAF3-4C7A-9280-D7C7FAAF8780}" srcOrd="4" destOrd="0" presId="urn:microsoft.com/office/officeart/2005/8/layout/default#3"/>
    <dgm:cxn modelId="{6C5068F8-1044-4409-BC12-885FF7081BB4}" type="presParOf" srcId="{CE5C2CA1-7CF9-4476-94F4-C023EE707D7F}" destId="{706F1063-954B-4C84-9AE4-2E0BCAC12A3B}" srcOrd="5" destOrd="0" presId="urn:microsoft.com/office/officeart/2005/8/layout/default#3"/>
    <dgm:cxn modelId="{E07FC9E2-84AA-466D-AB62-448D726BF50D}" type="presParOf" srcId="{CE5C2CA1-7CF9-4476-94F4-C023EE707D7F}" destId="{2A118054-4E89-49CD-816D-26DD65371774}" srcOrd="6" destOrd="0" presId="urn:microsoft.com/office/officeart/2005/8/layout/default#3"/>
    <dgm:cxn modelId="{497580EE-F93D-487C-9438-0397DC85B594}" type="presParOf" srcId="{CE5C2CA1-7CF9-4476-94F4-C023EE707D7F}" destId="{5CB3A887-64BF-43E6-A652-076B8EBA0E98}" srcOrd="7" destOrd="0" presId="urn:microsoft.com/office/officeart/2005/8/layout/default#3"/>
    <dgm:cxn modelId="{A5CE65D2-0B57-4E71-8391-A5DF5727CE2B}" type="presParOf" srcId="{CE5C2CA1-7CF9-4476-94F4-C023EE707D7F}" destId="{317C6472-5649-4010-A00B-E24FCB3F5FD9}" srcOrd="8" destOrd="0" presId="urn:microsoft.com/office/officeart/2005/8/layout/default#3"/>
    <dgm:cxn modelId="{8F3B2390-770D-4725-A7E7-39D67908A08E}" type="presParOf" srcId="{CE5C2CA1-7CF9-4476-94F4-C023EE707D7F}" destId="{7CBDFA98-785D-43FD-A8AF-D4574DA78516}" srcOrd="9" destOrd="0" presId="urn:microsoft.com/office/officeart/2005/8/layout/default#3"/>
    <dgm:cxn modelId="{02678D26-E415-42F8-A4E1-DD91E4F298A3}" type="presParOf" srcId="{CE5C2CA1-7CF9-4476-94F4-C023EE707D7F}" destId="{85BC6616-355F-4D68-AC2F-9A9F0DAF68CF}" srcOrd="10" destOrd="0" presId="urn:microsoft.com/office/officeart/2005/8/layout/default#3"/>
    <dgm:cxn modelId="{A5801824-6A45-44E3-B7AE-9933166BE91F}" type="presParOf" srcId="{CE5C2CA1-7CF9-4476-94F4-C023EE707D7F}" destId="{406500EC-EB42-4432-90FC-D2222BFAF75B}" srcOrd="11" destOrd="0" presId="urn:microsoft.com/office/officeart/2005/8/layout/default#3"/>
    <dgm:cxn modelId="{6AD04A9A-DBFE-428F-81FB-8932728B987A}" type="presParOf" srcId="{CE5C2CA1-7CF9-4476-94F4-C023EE707D7F}" destId="{8A609B1D-F4FF-44DA-8B64-EB551FF21091}" srcOrd="12"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F6EB4-409B-43E3-9C1A-E70D453279B7}">
      <dsp:nvSpPr>
        <dsp:cNvPr id="0" name=""/>
        <dsp:cNvSpPr/>
      </dsp:nvSpPr>
      <dsp:spPr>
        <a:xfrm>
          <a:off x="0" y="2312"/>
          <a:ext cx="5943600" cy="64082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Economies of scale</a:t>
          </a:r>
          <a:endParaRPr lang="en-US" sz="2800" b="1" kern="1200" dirty="0">
            <a:effectLst>
              <a:outerShdw blurRad="38100" dist="38100" dir="2700000" algn="tl">
                <a:srgbClr val="000000">
                  <a:alpha val="43137"/>
                </a:srgbClr>
              </a:outerShdw>
            </a:effectLst>
          </a:endParaRPr>
        </a:p>
      </dsp:txBody>
      <dsp:txXfrm>
        <a:off x="31283" y="33595"/>
        <a:ext cx="5881034" cy="578260"/>
      </dsp:txXfrm>
    </dsp:sp>
    <dsp:sp modelId="{90F9BE6A-1358-4F60-9110-46F29D1C0461}">
      <dsp:nvSpPr>
        <dsp:cNvPr id="0" name=""/>
        <dsp:cNvSpPr/>
      </dsp:nvSpPr>
      <dsp:spPr>
        <a:xfrm>
          <a:off x="0" y="656737"/>
          <a:ext cx="5943600" cy="64082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Product differentiation</a:t>
          </a:r>
          <a:endParaRPr lang="en-US" sz="2800" b="1" kern="1200" dirty="0">
            <a:effectLst>
              <a:outerShdw blurRad="38100" dist="38100" dir="2700000" algn="tl">
                <a:srgbClr val="000000">
                  <a:alpha val="43137"/>
                </a:srgbClr>
              </a:outerShdw>
            </a:effectLst>
          </a:endParaRPr>
        </a:p>
      </dsp:txBody>
      <dsp:txXfrm>
        <a:off x="31283" y="688020"/>
        <a:ext cx="5881034" cy="578260"/>
      </dsp:txXfrm>
    </dsp:sp>
    <dsp:sp modelId="{6FB15225-A09E-40A9-9E6B-2D27C53BD71E}">
      <dsp:nvSpPr>
        <dsp:cNvPr id="0" name=""/>
        <dsp:cNvSpPr/>
      </dsp:nvSpPr>
      <dsp:spPr>
        <a:xfrm>
          <a:off x="0" y="1311162"/>
          <a:ext cx="5943600" cy="64082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Capital requirements</a:t>
          </a:r>
          <a:endParaRPr lang="en-US" sz="2800" b="1" kern="1200" dirty="0">
            <a:effectLst>
              <a:outerShdw blurRad="38100" dist="38100" dir="2700000" algn="tl">
                <a:srgbClr val="000000">
                  <a:alpha val="43137"/>
                </a:srgbClr>
              </a:outerShdw>
            </a:effectLst>
          </a:endParaRPr>
        </a:p>
      </dsp:txBody>
      <dsp:txXfrm>
        <a:off x="31283" y="1342445"/>
        <a:ext cx="5881034" cy="578260"/>
      </dsp:txXfrm>
    </dsp:sp>
    <dsp:sp modelId="{55789F79-E3AF-470C-BC43-750A1B952BF1}">
      <dsp:nvSpPr>
        <dsp:cNvPr id="0" name=""/>
        <dsp:cNvSpPr/>
      </dsp:nvSpPr>
      <dsp:spPr>
        <a:xfrm>
          <a:off x="0" y="1965586"/>
          <a:ext cx="5943600" cy="640826"/>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Switching costs</a:t>
          </a:r>
          <a:endParaRPr lang="en-US" sz="2800" b="1" kern="1200" dirty="0">
            <a:effectLst>
              <a:outerShdw blurRad="38100" dist="38100" dir="2700000" algn="tl">
                <a:srgbClr val="000000">
                  <a:alpha val="43137"/>
                </a:srgbClr>
              </a:outerShdw>
            </a:effectLst>
          </a:endParaRPr>
        </a:p>
      </dsp:txBody>
      <dsp:txXfrm>
        <a:off x="31283" y="1996869"/>
        <a:ext cx="5881034" cy="578260"/>
      </dsp:txXfrm>
    </dsp:sp>
    <dsp:sp modelId="{C3D49AE8-DBDF-4342-801B-1EEED76252F6}">
      <dsp:nvSpPr>
        <dsp:cNvPr id="0" name=""/>
        <dsp:cNvSpPr/>
      </dsp:nvSpPr>
      <dsp:spPr>
        <a:xfrm>
          <a:off x="0" y="2620011"/>
          <a:ext cx="5943600" cy="64082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Access to distribution channels</a:t>
          </a:r>
          <a:endParaRPr lang="en-US" sz="2800" b="1" kern="1200" dirty="0">
            <a:effectLst>
              <a:outerShdw blurRad="38100" dist="38100" dir="2700000" algn="tl">
                <a:srgbClr val="000000">
                  <a:alpha val="43137"/>
                </a:srgbClr>
              </a:outerShdw>
            </a:effectLst>
          </a:endParaRPr>
        </a:p>
      </dsp:txBody>
      <dsp:txXfrm>
        <a:off x="31283" y="2651294"/>
        <a:ext cx="5881034" cy="578260"/>
      </dsp:txXfrm>
    </dsp:sp>
    <dsp:sp modelId="{8506251C-F4E6-4CBF-A5E7-C52017674777}">
      <dsp:nvSpPr>
        <dsp:cNvPr id="0" name=""/>
        <dsp:cNvSpPr/>
      </dsp:nvSpPr>
      <dsp:spPr>
        <a:xfrm>
          <a:off x="0" y="3274436"/>
          <a:ext cx="5943600" cy="64082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Cost disadvantages due to size</a:t>
          </a:r>
          <a:endParaRPr lang="en-US" sz="2800" b="1" kern="1200" dirty="0">
            <a:effectLst>
              <a:outerShdw blurRad="38100" dist="38100" dir="2700000" algn="tl">
                <a:srgbClr val="000000">
                  <a:alpha val="43137"/>
                </a:srgbClr>
              </a:outerShdw>
            </a:effectLst>
          </a:endParaRPr>
        </a:p>
      </dsp:txBody>
      <dsp:txXfrm>
        <a:off x="31283" y="3305719"/>
        <a:ext cx="5881034" cy="578260"/>
      </dsp:txXfrm>
    </dsp:sp>
    <dsp:sp modelId="{FC12A3B0-397C-4852-940B-FB24292E6BEB}">
      <dsp:nvSpPr>
        <dsp:cNvPr id="0" name=""/>
        <dsp:cNvSpPr/>
      </dsp:nvSpPr>
      <dsp:spPr>
        <a:xfrm>
          <a:off x="0" y="3928861"/>
          <a:ext cx="5943600" cy="64082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Government policies</a:t>
          </a:r>
          <a:endParaRPr lang="en-US" sz="2800" b="1" kern="1200" dirty="0">
            <a:effectLst>
              <a:outerShdw blurRad="38100" dist="38100" dir="2700000" algn="tl">
                <a:srgbClr val="000000">
                  <a:alpha val="43137"/>
                </a:srgbClr>
              </a:outerShdw>
            </a:effectLst>
          </a:endParaRPr>
        </a:p>
      </dsp:txBody>
      <dsp:txXfrm>
        <a:off x="31283" y="3960144"/>
        <a:ext cx="5881034" cy="578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830B9-0519-4BA1-918D-E228F6789A21}">
      <dsp:nvSpPr>
        <dsp:cNvPr id="0" name=""/>
        <dsp:cNvSpPr/>
      </dsp:nvSpPr>
      <dsp:spPr>
        <a:xfrm>
          <a:off x="495061" y="645"/>
          <a:ext cx="2262336" cy="135740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Number of competitors</a:t>
          </a:r>
          <a:endParaRPr lang="en-US" sz="2800" b="1" kern="1200" dirty="0">
            <a:effectLst>
              <a:outerShdw blurRad="38100" dist="38100" dir="2700000" algn="tl">
                <a:srgbClr val="000000">
                  <a:alpha val="43137"/>
                </a:srgbClr>
              </a:outerShdw>
            </a:effectLst>
          </a:endParaRPr>
        </a:p>
      </dsp:txBody>
      <dsp:txXfrm>
        <a:off x="495061" y="645"/>
        <a:ext cx="2262336" cy="1357401"/>
      </dsp:txXfrm>
    </dsp:sp>
    <dsp:sp modelId="{7042280F-A338-47FB-8FA3-319761E3534A}">
      <dsp:nvSpPr>
        <dsp:cNvPr id="0" name=""/>
        <dsp:cNvSpPr/>
      </dsp:nvSpPr>
      <dsp:spPr>
        <a:xfrm>
          <a:off x="2983631" y="645"/>
          <a:ext cx="2262336" cy="1357401"/>
        </a:xfrm>
        <a:prstGeom prst="rect">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Rate of industry growth</a:t>
          </a:r>
          <a:endParaRPr lang="en-US" sz="2800" b="1" kern="1200" dirty="0">
            <a:effectLst>
              <a:outerShdw blurRad="38100" dist="38100" dir="2700000" algn="tl">
                <a:srgbClr val="000000">
                  <a:alpha val="43137"/>
                </a:srgbClr>
              </a:outerShdw>
            </a:effectLst>
          </a:endParaRPr>
        </a:p>
      </dsp:txBody>
      <dsp:txXfrm>
        <a:off x="2983631" y="645"/>
        <a:ext cx="2262336" cy="1357401"/>
      </dsp:txXfrm>
    </dsp:sp>
    <dsp:sp modelId="{4317CBDA-94CC-4ABF-BC20-20E7C6E01460}">
      <dsp:nvSpPr>
        <dsp:cNvPr id="0" name=""/>
        <dsp:cNvSpPr/>
      </dsp:nvSpPr>
      <dsp:spPr>
        <a:xfrm>
          <a:off x="5472201" y="645"/>
          <a:ext cx="2262336" cy="1357401"/>
        </a:xfrm>
        <a:prstGeom prst="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effectLst>
                <a:outerShdw blurRad="38100" dist="38100" dir="2700000" algn="tl">
                  <a:srgbClr val="000000">
                    <a:alpha val="43137"/>
                  </a:srgbClr>
                </a:outerShdw>
              </a:effectLst>
            </a:rPr>
            <a:t>Product or service characteristics</a:t>
          </a:r>
          <a:endParaRPr lang="en-US" sz="2700" b="1" kern="1200" dirty="0">
            <a:effectLst>
              <a:outerShdw blurRad="38100" dist="38100" dir="2700000" algn="tl">
                <a:srgbClr val="000000">
                  <a:alpha val="43137"/>
                </a:srgbClr>
              </a:outerShdw>
            </a:effectLst>
          </a:endParaRPr>
        </a:p>
      </dsp:txBody>
      <dsp:txXfrm>
        <a:off x="5472201" y="645"/>
        <a:ext cx="2262336" cy="1357401"/>
      </dsp:txXfrm>
    </dsp:sp>
    <dsp:sp modelId="{6B7EA0F4-366D-4D3A-B92D-DF003092B347}">
      <dsp:nvSpPr>
        <dsp:cNvPr id="0" name=""/>
        <dsp:cNvSpPr/>
      </dsp:nvSpPr>
      <dsp:spPr>
        <a:xfrm>
          <a:off x="495061" y="1584280"/>
          <a:ext cx="2262336" cy="1357401"/>
        </a:xfrm>
        <a:prstGeom prst="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Amount of fixed costs</a:t>
          </a:r>
          <a:endParaRPr lang="en-US" sz="2800" b="1" kern="1200" dirty="0">
            <a:effectLst>
              <a:outerShdw blurRad="38100" dist="38100" dir="2700000" algn="tl">
                <a:srgbClr val="000000">
                  <a:alpha val="43137"/>
                </a:srgbClr>
              </a:outerShdw>
            </a:effectLst>
          </a:endParaRPr>
        </a:p>
      </dsp:txBody>
      <dsp:txXfrm>
        <a:off x="495061" y="1584280"/>
        <a:ext cx="2262336" cy="1357401"/>
      </dsp:txXfrm>
    </dsp:sp>
    <dsp:sp modelId="{F2EC64C5-9857-45C5-A164-9DCA760C5F5B}">
      <dsp:nvSpPr>
        <dsp:cNvPr id="0" name=""/>
        <dsp:cNvSpPr/>
      </dsp:nvSpPr>
      <dsp:spPr>
        <a:xfrm>
          <a:off x="2983631" y="1584280"/>
          <a:ext cx="2262336" cy="1357401"/>
        </a:xfrm>
        <a:prstGeom prst="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Capacity</a:t>
          </a:r>
          <a:endParaRPr lang="en-US" sz="2800" b="1" kern="1200" dirty="0">
            <a:effectLst>
              <a:outerShdw blurRad="38100" dist="38100" dir="2700000" algn="tl">
                <a:srgbClr val="000000">
                  <a:alpha val="43137"/>
                </a:srgbClr>
              </a:outerShdw>
            </a:effectLst>
          </a:endParaRPr>
        </a:p>
      </dsp:txBody>
      <dsp:txXfrm>
        <a:off x="2983631" y="1584280"/>
        <a:ext cx="2262336" cy="1357401"/>
      </dsp:txXfrm>
    </dsp:sp>
    <dsp:sp modelId="{9DB444E2-5F19-4057-9331-18982B00B710}">
      <dsp:nvSpPr>
        <dsp:cNvPr id="0" name=""/>
        <dsp:cNvSpPr/>
      </dsp:nvSpPr>
      <dsp:spPr>
        <a:xfrm>
          <a:off x="5472201" y="1584280"/>
          <a:ext cx="2262336" cy="1357401"/>
        </a:xfrm>
        <a:prstGeom prst="rect">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Height of exit barriers</a:t>
          </a:r>
          <a:endParaRPr lang="en-US" sz="2800" b="1" kern="1200" dirty="0">
            <a:effectLst>
              <a:outerShdw blurRad="38100" dist="38100" dir="2700000" algn="tl">
                <a:srgbClr val="000000">
                  <a:alpha val="43137"/>
                </a:srgbClr>
              </a:outerShdw>
            </a:effectLst>
          </a:endParaRPr>
        </a:p>
      </dsp:txBody>
      <dsp:txXfrm>
        <a:off x="5472201" y="1584280"/>
        <a:ext cx="2262336" cy="1357401"/>
      </dsp:txXfrm>
    </dsp:sp>
    <dsp:sp modelId="{18B6DA3B-4CAD-430F-BA84-93AB546F4B00}">
      <dsp:nvSpPr>
        <dsp:cNvPr id="0" name=""/>
        <dsp:cNvSpPr/>
      </dsp:nvSpPr>
      <dsp:spPr>
        <a:xfrm>
          <a:off x="2983631" y="3167916"/>
          <a:ext cx="2262336" cy="1357401"/>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Diversity of rivals</a:t>
          </a:r>
          <a:endParaRPr lang="en-US" sz="2800" b="1" kern="1200" dirty="0">
            <a:effectLst>
              <a:outerShdw blurRad="38100" dist="38100" dir="2700000" algn="tl">
                <a:srgbClr val="000000">
                  <a:alpha val="43137"/>
                </a:srgbClr>
              </a:outerShdw>
            </a:effectLst>
          </a:endParaRPr>
        </a:p>
      </dsp:txBody>
      <dsp:txXfrm>
        <a:off x="2983631" y="3167916"/>
        <a:ext cx="2262336" cy="1357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62914-59AB-4460-B804-EAA731B684B0}">
      <dsp:nvSpPr>
        <dsp:cNvPr id="0" name=""/>
        <dsp:cNvSpPr/>
      </dsp:nvSpPr>
      <dsp:spPr>
        <a:xfrm>
          <a:off x="495061" y="645"/>
          <a:ext cx="2262336" cy="135740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effectLst>
                <a:outerShdw blurRad="38100" dist="38100" dir="2700000" algn="tl">
                  <a:srgbClr val="000000">
                    <a:alpha val="43137"/>
                  </a:srgbClr>
                </a:outerShdw>
              </a:effectLst>
            </a:rPr>
            <a:t>Extrapolation</a:t>
          </a:r>
          <a:endParaRPr lang="en-US" sz="2700" b="1" kern="1200" dirty="0">
            <a:effectLst>
              <a:outerShdw blurRad="38100" dist="38100" dir="2700000" algn="tl">
                <a:srgbClr val="000000">
                  <a:alpha val="43137"/>
                </a:srgbClr>
              </a:outerShdw>
            </a:effectLst>
          </a:endParaRPr>
        </a:p>
      </dsp:txBody>
      <dsp:txXfrm>
        <a:off x="495061" y="645"/>
        <a:ext cx="2262336" cy="1357401"/>
      </dsp:txXfrm>
    </dsp:sp>
    <dsp:sp modelId="{B355E99A-AE3B-4704-B093-BFBD03527794}">
      <dsp:nvSpPr>
        <dsp:cNvPr id="0" name=""/>
        <dsp:cNvSpPr/>
      </dsp:nvSpPr>
      <dsp:spPr>
        <a:xfrm>
          <a:off x="2983631" y="645"/>
          <a:ext cx="2262336" cy="1357401"/>
        </a:xfrm>
        <a:prstGeom prst="rect">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effectLst>
                <a:outerShdw blurRad="38100" dist="38100" dir="2700000" algn="tl">
                  <a:srgbClr val="000000">
                    <a:alpha val="43137"/>
                  </a:srgbClr>
                </a:outerShdw>
              </a:effectLst>
            </a:rPr>
            <a:t>Brainstorming</a:t>
          </a:r>
          <a:endParaRPr lang="en-US" sz="2700" b="1" kern="1200" dirty="0">
            <a:effectLst>
              <a:outerShdw blurRad="38100" dist="38100" dir="2700000" algn="tl">
                <a:srgbClr val="000000">
                  <a:alpha val="43137"/>
                </a:srgbClr>
              </a:outerShdw>
            </a:effectLst>
          </a:endParaRPr>
        </a:p>
      </dsp:txBody>
      <dsp:txXfrm>
        <a:off x="2983631" y="645"/>
        <a:ext cx="2262336" cy="1357401"/>
      </dsp:txXfrm>
    </dsp:sp>
    <dsp:sp modelId="{49A7FEF1-DAF3-4C7A-9280-D7C7FAAF8780}">
      <dsp:nvSpPr>
        <dsp:cNvPr id="0" name=""/>
        <dsp:cNvSpPr/>
      </dsp:nvSpPr>
      <dsp:spPr>
        <a:xfrm>
          <a:off x="5472201" y="645"/>
          <a:ext cx="2262336" cy="1357401"/>
        </a:xfrm>
        <a:prstGeom prst="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effectLst>
                <a:outerShdw blurRad="38100" dist="38100" dir="2700000" algn="tl">
                  <a:srgbClr val="000000">
                    <a:alpha val="43137"/>
                  </a:srgbClr>
                </a:outerShdw>
              </a:effectLst>
            </a:rPr>
            <a:t>Expert opinion</a:t>
          </a:r>
          <a:endParaRPr lang="en-US" sz="2700" b="1" kern="1200" dirty="0">
            <a:effectLst>
              <a:outerShdw blurRad="38100" dist="38100" dir="2700000" algn="tl">
                <a:srgbClr val="000000">
                  <a:alpha val="43137"/>
                </a:srgbClr>
              </a:outerShdw>
            </a:effectLst>
          </a:endParaRPr>
        </a:p>
      </dsp:txBody>
      <dsp:txXfrm>
        <a:off x="5472201" y="645"/>
        <a:ext cx="2262336" cy="1357401"/>
      </dsp:txXfrm>
    </dsp:sp>
    <dsp:sp modelId="{2A118054-4E89-49CD-816D-26DD65371774}">
      <dsp:nvSpPr>
        <dsp:cNvPr id="0" name=""/>
        <dsp:cNvSpPr/>
      </dsp:nvSpPr>
      <dsp:spPr>
        <a:xfrm>
          <a:off x="495061" y="1584280"/>
          <a:ext cx="2262336" cy="1357401"/>
        </a:xfrm>
        <a:prstGeom prst="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effectLst>
                <a:outerShdw blurRad="38100" dist="38100" dir="2700000" algn="tl">
                  <a:srgbClr val="000000">
                    <a:alpha val="43137"/>
                  </a:srgbClr>
                </a:outerShdw>
              </a:effectLst>
            </a:rPr>
            <a:t>Delphi technique</a:t>
          </a:r>
          <a:endParaRPr lang="en-US" sz="2700" b="1" kern="1200" dirty="0">
            <a:effectLst>
              <a:outerShdw blurRad="38100" dist="38100" dir="2700000" algn="tl">
                <a:srgbClr val="000000">
                  <a:alpha val="43137"/>
                </a:srgbClr>
              </a:outerShdw>
            </a:effectLst>
          </a:endParaRPr>
        </a:p>
      </dsp:txBody>
      <dsp:txXfrm>
        <a:off x="495061" y="1584280"/>
        <a:ext cx="2262336" cy="1357401"/>
      </dsp:txXfrm>
    </dsp:sp>
    <dsp:sp modelId="{317C6472-5649-4010-A00B-E24FCB3F5FD9}">
      <dsp:nvSpPr>
        <dsp:cNvPr id="0" name=""/>
        <dsp:cNvSpPr/>
      </dsp:nvSpPr>
      <dsp:spPr>
        <a:xfrm>
          <a:off x="2983631" y="1584280"/>
          <a:ext cx="2262336" cy="1357401"/>
        </a:xfrm>
        <a:prstGeom prst="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effectLst>
                <a:outerShdw blurRad="38100" dist="38100" dir="2700000" algn="tl">
                  <a:srgbClr val="000000">
                    <a:alpha val="43137"/>
                  </a:srgbClr>
                </a:outerShdw>
              </a:effectLst>
            </a:rPr>
            <a:t>Statistical modeling</a:t>
          </a:r>
          <a:endParaRPr lang="en-US" sz="2700" b="1" kern="1200" dirty="0">
            <a:effectLst>
              <a:outerShdw blurRad="38100" dist="38100" dir="2700000" algn="tl">
                <a:srgbClr val="000000">
                  <a:alpha val="43137"/>
                </a:srgbClr>
              </a:outerShdw>
            </a:effectLst>
          </a:endParaRPr>
        </a:p>
      </dsp:txBody>
      <dsp:txXfrm>
        <a:off x="2983631" y="1584280"/>
        <a:ext cx="2262336" cy="1357401"/>
      </dsp:txXfrm>
    </dsp:sp>
    <dsp:sp modelId="{85BC6616-355F-4D68-AC2F-9A9F0DAF68CF}">
      <dsp:nvSpPr>
        <dsp:cNvPr id="0" name=""/>
        <dsp:cNvSpPr/>
      </dsp:nvSpPr>
      <dsp:spPr>
        <a:xfrm>
          <a:off x="5472201" y="1584280"/>
          <a:ext cx="2262336" cy="1357401"/>
        </a:xfrm>
        <a:prstGeom prst="rect">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effectLst>
                <a:outerShdw blurRad="38100" dist="38100" dir="2700000" algn="tl">
                  <a:srgbClr val="000000">
                    <a:alpha val="43137"/>
                  </a:srgbClr>
                </a:outerShdw>
              </a:effectLst>
            </a:rPr>
            <a:t>Prediction markets</a:t>
          </a:r>
          <a:endParaRPr lang="en-US" sz="2700" b="1" kern="1200" dirty="0">
            <a:effectLst>
              <a:outerShdw blurRad="38100" dist="38100" dir="2700000" algn="tl">
                <a:srgbClr val="000000">
                  <a:alpha val="43137"/>
                </a:srgbClr>
              </a:outerShdw>
            </a:effectLst>
          </a:endParaRPr>
        </a:p>
      </dsp:txBody>
      <dsp:txXfrm>
        <a:off x="5472201" y="1584280"/>
        <a:ext cx="2262336" cy="1357401"/>
      </dsp:txXfrm>
    </dsp:sp>
    <dsp:sp modelId="{8A609B1D-F4FF-44DA-8B64-EB551FF21091}">
      <dsp:nvSpPr>
        <dsp:cNvPr id="0" name=""/>
        <dsp:cNvSpPr/>
      </dsp:nvSpPr>
      <dsp:spPr>
        <a:xfrm>
          <a:off x="2983631" y="3167916"/>
          <a:ext cx="2262336" cy="1357401"/>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effectLst>
                <a:outerShdw blurRad="38100" dist="38100" dir="2700000" algn="tl">
                  <a:srgbClr val="000000">
                    <a:alpha val="43137"/>
                  </a:srgbClr>
                </a:outerShdw>
              </a:effectLst>
            </a:rPr>
            <a:t>Cross impact analysis</a:t>
          </a:r>
          <a:endParaRPr lang="en-US" sz="2700" b="1" kern="1200" dirty="0">
            <a:effectLst>
              <a:outerShdw blurRad="38100" dist="38100" dir="2700000" algn="tl">
                <a:srgbClr val="000000">
                  <a:alpha val="43137"/>
                </a:srgbClr>
              </a:outerShdw>
            </a:effectLst>
          </a:endParaRPr>
        </a:p>
      </dsp:txBody>
      <dsp:txXfrm>
        <a:off x="2983631" y="3167916"/>
        <a:ext cx="2262336" cy="13574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382CA9-5BF2-47EC-95E8-DEB1C74C2FA6}" type="datetimeFigureOut">
              <a:rPr lang="en-US" smtClean="0"/>
              <a:pPr/>
              <a:t>7/14/2016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DF6FCA-8189-4B33-BBB6-90EB11C90991}" type="slidenum">
              <a:rPr lang="en-US" smtClean="0"/>
              <a:pPr/>
              <a:t>‹#›</a:t>
            </a:fld>
            <a:endParaRPr lang="en-US" dirty="0"/>
          </a:p>
        </p:txBody>
      </p:sp>
    </p:spTree>
    <p:extLst>
      <p:ext uri="{BB962C8B-B14F-4D97-AF65-F5344CB8AC3E}">
        <p14:creationId xmlns:p14="http://schemas.microsoft.com/office/powerpoint/2010/main" val="3301874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Environmental scanning is </a:t>
            </a:r>
            <a:r>
              <a:rPr lang="en-US" dirty="0" smtClean="0"/>
              <a:t>the monitoring, evaluation and dissemination of information relevant to the organizational development of strategy</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a:t>
            </a:fld>
            <a:endParaRPr lang="en-US" dirty="0"/>
          </a:p>
        </p:txBody>
      </p:sp>
    </p:spTree>
    <p:extLst>
      <p:ext uri="{BB962C8B-B14F-4D97-AF65-F5344CB8AC3E}">
        <p14:creationId xmlns:p14="http://schemas.microsoft.com/office/powerpoint/2010/main" val="976582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Some of the possible barriers to entry are:</a:t>
            </a:r>
          </a:p>
          <a:p>
            <a:pPr lvl="0" rtl="0"/>
            <a:r>
              <a:rPr lang="en-US" sz="1200" b="0" dirty="0" smtClean="0">
                <a:effectLst/>
              </a:rPr>
              <a:t>• Economies of scale</a:t>
            </a:r>
          </a:p>
          <a:p>
            <a:pPr lvl="0" rtl="0"/>
            <a:r>
              <a:rPr lang="en-US" sz="1200" b="0" dirty="0" smtClean="0">
                <a:effectLst/>
              </a:rPr>
              <a:t>• Product differentiation</a:t>
            </a:r>
          </a:p>
          <a:p>
            <a:pPr lvl="0" rtl="0"/>
            <a:r>
              <a:rPr lang="en-US" sz="1200" b="0" dirty="0" smtClean="0">
                <a:effectLst/>
              </a:rPr>
              <a:t>• Capital requirements</a:t>
            </a:r>
          </a:p>
          <a:p>
            <a:pPr lvl="0" rtl="0"/>
            <a:r>
              <a:rPr lang="en-US" sz="1200" b="0" dirty="0" smtClean="0">
                <a:effectLst/>
              </a:rPr>
              <a:t>• Switching costs</a:t>
            </a:r>
          </a:p>
          <a:p>
            <a:pPr lvl="0" rtl="0"/>
            <a:r>
              <a:rPr lang="en-US" sz="1200" b="0" dirty="0" smtClean="0">
                <a:effectLst/>
              </a:rPr>
              <a:t>• Access to distribution channels</a:t>
            </a:r>
          </a:p>
          <a:p>
            <a:pPr lvl="0" rtl="0"/>
            <a:r>
              <a:rPr kumimoji="0" lang="en-US" sz="1200" b="0" i="0" u="none" strike="noStrike" kern="1200" cap="none" spc="0" normalizeH="0" baseline="0" noProof="0" dirty="0" smtClean="0">
                <a:ln>
                  <a:noFill/>
                </a:ln>
                <a:solidFill>
                  <a:prstClr val="black"/>
                </a:solidFill>
                <a:effectLst/>
                <a:uLnTx/>
                <a:uFillTx/>
                <a:latin typeface="+mn-lt"/>
              </a:rPr>
              <a:t>• </a:t>
            </a:r>
            <a:r>
              <a:rPr lang="en-US" sz="1200" b="0" dirty="0" smtClean="0">
                <a:effectLst/>
              </a:rPr>
              <a:t>Cost disadvantages due to size</a:t>
            </a:r>
          </a:p>
          <a:p>
            <a:pPr lvl="0" rtl="0"/>
            <a:r>
              <a:rPr kumimoji="0" lang="en-US" sz="1200" b="0" i="0" u="none" strike="noStrike" kern="1200" cap="none" spc="0" normalizeH="0" baseline="0" noProof="0" dirty="0" smtClean="0">
                <a:ln>
                  <a:noFill/>
                </a:ln>
                <a:solidFill>
                  <a:prstClr val="black"/>
                </a:solidFill>
                <a:effectLst/>
                <a:uLnTx/>
                <a:uFillTx/>
                <a:latin typeface="+mn-lt"/>
              </a:rPr>
              <a:t>• </a:t>
            </a:r>
            <a:r>
              <a:rPr lang="en-US" sz="1200" b="0" dirty="0" smtClean="0">
                <a:effectLst/>
              </a:rPr>
              <a:t>Government policies</a:t>
            </a:r>
          </a:p>
          <a:p>
            <a:endParaRPr lang="en-US" b="0" dirty="0">
              <a:effectLst/>
            </a:endParaRPr>
          </a:p>
        </p:txBody>
      </p:sp>
      <p:sp>
        <p:nvSpPr>
          <p:cNvPr id="4" name="Slide Number Placeholder 3"/>
          <p:cNvSpPr>
            <a:spLocks noGrp="1"/>
          </p:cNvSpPr>
          <p:nvPr>
            <p:ph type="sldNum" sz="quarter" idx="10"/>
          </p:nvPr>
        </p:nvSpPr>
        <p:spPr/>
        <p:txBody>
          <a:bodyPr/>
          <a:lstStyle/>
          <a:p>
            <a:fld id="{BEDF6FCA-8189-4B33-BBB6-90EB11C90991}" type="slidenum">
              <a:rPr lang="en-US" smtClean="0"/>
              <a:pPr/>
              <a:t>11</a:t>
            </a:fld>
            <a:endParaRPr lang="en-US" dirty="0"/>
          </a:p>
        </p:txBody>
      </p:sp>
    </p:spTree>
    <p:extLst>
      <p:ext uri="{BB962C8B-B14F-4D97-AF65-F5344CB8AC3E}">
        <p14:creationId xmlns:p14="http://schemas.microsoft.com/office/powerpoint/2010/main" val="206877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According to Porter, intense rivalry is related to the presence of several factors, including:</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dirty="0" smtClean="0"/>
              <a:t>Number of competitors</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dirty="0" smtClean="0"/>
              <a:t>Rate of industry growth</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dirty="0" smtClean="0"/>
              <a:t>Product or service characteristics</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dirty="0" smtClean="0"/>
              <a:t>Amount of fixed costs</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dirty="0" smtClean="0"/>
              <a:t>Capacity</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dirty="0" smtClean="0"/>
              <a:t>Height of exit barriers</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dirty="0" smtClean="0"/>
              <a:t>Diversity of rivals</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12</a:t>
            </a:fld>
            <a:endParaRPr lang="en-US" dirty="0"/>
          </a:p>
        </p:txBody>
      </p:sp>
    </p:spTree>
    <p:extLst>
      <p:ext uri="{BB962C8B-B14F-4D97-AF65-F5344CB8AC3E}">
        <p14:creationId xmlns:p14="http://schemas.microsoft.com/office/powerpoint/2010/main" val="886711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substitute product </a:t>
            </a:r>
            <a:r>
              <a:rPr lang="en-US" sz="1200" b="0" i="0" u="none" strike="noStrike" kern="1200" baseline="0" dirty="0" smtClean="0">
                <a:solidFill>
                  <a:schemeClr val="tx1"/>
                </a:solidFill>
                <a:latin typeface="+mn-lt"/>
                <a:ea typeface="+mn-ea"/>
                <a:cs typeface="+mn-cs"/>
              </a:rPr>
              <a:t>is a product that appears to be different but can satisfy the same need as another product. The identification of possible substitute products or services means searching for products or services that can perform the same function, even though they have a different appearance and may not appear to be easily substitutable.</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13</a:t>
            </a:fld>
            <a:endParaRPr lang="en-US" dirty="0"/>
          </a:p>
        </p:txBody>
      </p:sp>
    </p:spTree>
    <p:extLst>
      <p:ext uri="{BB962C8B-B14F-4D97-AF65-F5344CB8AC3E}">
        <p14:creationId xmlns:p14="http://schemas.microsoft.com/office/powerpoint/2010/main" val="3713327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Buyers affect an industry through their ability to force down prices, bargain for higher quality or more services and play competitors against each other. A buyer or a group of buyers is powerful if some of the following factors hold true: l</a:t>
            </a:r>
            <a:r>
              <a:rPr lang="en-US" altLang="en-US" dirty="0" smtClean="0"/>
              <a:t>arge purchases, backward integration, alternative suppliers, low cost to change suppliers, product represents a high percentage of buyer’s cost, buyer earns low profits</a:t>
            </a:r>
            <a:r>
              <a:rPr lang="en-US" altLang="en-US" baseline="0" dirty="0" smtClean="0"/>
              <a:t> and</a:t>
            </a:r>
            <a:r>
              <a:rPr lang="en-US" altLang="en-US" dirty="0" smtClean="0"/>
              <a:t> product is unimportant to buyer.</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14</a:t>
            </a:fld>
            <a:endParaRPr lang="en-US" dirty="0"/>
          </a:p>
        </p:txBody>
      </p:sp>
    </p:spTree>
    <p:extLst>
      <p:ext uri="{BB962C8B-B14F-4D97-AF65-F5344CB8AC3E}">
        <p14:creationId xmlns:p14="http://schemas.microsoft.com/office/powerpoint/2010/main" val="2015770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Buyers affect an industry through their ability to force down prices, bargain for higher quality or more services and play competitors against each other.</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15</a:t>
            </a:fld>
            <a:endParaRPr lang="en-US" dirty="0"/>
          </a:p>
        </p:txBody>
      </p:sp>
    </p:spTree>
    <p:extLst>
      <p:ext uri="{BB962C8B-B14F-4D97-AF65-F5344CB8AC3E}">
        <p14:creationId xmlns:p14="http://schemas.microsoft.com/office/powerpoint/2010/main" val="2129932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 </a:t>
            </a:r>
            <a:r>
              <a:rPr lang="en-US" dirty="0" smtClean="0">
                <a:solidFill>
                  <a:schemeClr val="accent1">
                    <a:lumMod val="75000"/>
                  </a:schemeClr>
                </a:solidFill>
              </a:rPr>
              <a:t>buyer</a:t>
            </a:r>
            <a:r>
              <a:rPr lang="en-US" dirty="0" smtClean="0"/>
              <a:t> or a </a:t>
            </a:r>
            <a:r>
              <a:rPr lang="en-US" dirty="0" smtClean="0">
                <a:solidFill>
                  <a:schemeClr val="accent1">
                    <a:lumMod val="75000"/>
                  </a:schemeClr>
                </a:solidFill>
              </a:rPr>
              <a:t>group of buyers </a:t>
            </a:r>
            <a:r>
              <a:rPr lang="en-US" dirty="0" smtClean="0"/>
              <a:t>is powerful if some of the following factors hold true:</a:t>
            </a:r>
            <a:endParaRPr lang="en-US" altLang="en-US" dirty="0" smtClean="0"/>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sz="1200" dirty="0" smtClean="0"/>
              <a:t>Industry is dominated by a few companies</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sz="1200" dirty="0" smtClean="0"/>
              <a:t>Unique product or service</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sz="1200" dirty="0" smtClean="0"/>
              <a:t>Substitutes are not readily available</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sz="1200" dirty="0" smtClean="0"/>
              <a:t>Ability to forward integrate</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sz="1200" dirty="0" smtClean="0"/>
              <a:t>Unimportance of product or service to the industry</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16</a:t>
            </a:fld>
            <a:endParaRPr lang="en-US" dirty="0"/>
          </a:p>
        </p:txBody>
      </p:sp>
    </p:spTree>
    <p:extLst>
      <p:ext uri="{BB962C8B-B14F-4D97-AF65-F5344CB8AC3E}">
        <p14:creationId xmlns:p14="http://schemas.microsoft.com/office/powerpoint/2010/main" val="2757590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fragmented industry</a:t>
            </a:r>
            <a:r>
              <a:rPr lang="en-US" sz="1200" b="0" i="0" u="none" strike="noStrike" kern="1200" baseline="0" dirty="0" smtClean="0">
                <a:solidFill>
                  <a:schemeClr val="tx1"/>
                </a:solidFill>
                <a:latin typeface="+mn-lt"/>
                <a:ea typeface="+mn-ea"/>
                <a:cs typeface="+mn-cs"/>
              </a:rPr>
              <a:t> is one where no firm has large market share, and each firm serves only a small piece of the total market in competition with</a:t>
            </a:r>
          </a:p>
          <a:p>
            <a:r>
              <a:rPr lang="en-US" sz="1200" b="0" i="0" u="none" strike="noStrike" kern="1200" baseline="0" dirty="0" smtClean="0">
                <a:solidFill>
                  <a:schemeClr val="tx1"/>
                </a:solidFill>
                <a:latin typeface="+mn-lt"/>
                <a:ea typeface="+mn-ea"/>
                <a:cs typeface="+mn-cs"/>
              </a:rPr>
              <a:t>others (for example, cleaning services).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consolidated industry</a:t>
            </a:r>
            <a:r>
              <a:rPr lang="en-US" sz="1200" b="0" i="0" u="none" strike="noStrike" kern="1200" baseline="0" dirty="0" smtClean="0">
                <a:solidFill>
                  <a:schemeClr val="tx1"/>
                </a:solidFill>
                <a:latin typeface="+mn-lt"/>
                <a:ea typeface="+mn-ea"/>
                <a:cs typeface="+mn-cs"/>
              </a:rPr>
              <a:t> is one dominated by a few large firms, each of which struggles</a:t>
            </a:r>
          </a:p>
          <a:p>
            <a:r>
              <a:rPr lang="en-US" sz="1200" b="0" i="0" u="none" strike="noStrike" kern="1200" baseline="0" dirty="0" smtClean="0">
                <a:solidFill>
                  <a:schemeClr val="tx1"/>
                </a:solidFill>
                <a:latin typeface="+mn-lt"/>
                <a:ea typeface="+mn-ea"/>
                <a:cs typeface="+mn-cs"/>
              </a:rPr>
              <a:t>to differentiate its products from those of the competition</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17</a:t>
            </a:fld>
            <a:endParaRPr lang="en-US" dirty="0"/>
          </a:p>
        </p:txBody>
      </p:sp>
    </p:spTree>
    <p:extLst>
      <p:ext uri="{BB962C8B-B14F-4D97-AF65-F5344CB8AC3E}">
        <p14:creationId xmlns:p14="http://schemas.microsoft.com/office/powerpoint/2010/main" val="372732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According to Porter, worldwide industries vary on a continuum from multi-domestic to global (see </a:t>
            </a:r>
            <a:r>
              <a:rPr lang="en-US" sz="1200" b="1" i="0" u="none" strike="noStrike" kern="1200" baseline="0" dirty="0" smtClean="0">
                <a:solidFill>
                  <a:schemeClr val="tx1"/>
                </a:solidFill>
                <a:latin typeface="+mn-lt"/>
                <a:ea typeface="+mn-ea"/>
                <a:cs typeface="+mn-cs"/>
              </a:rPr>
              <a:t>Figure 4–3</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18</a:t>
            </a:fld>
            <a:endParaRPr lang="en-US" dirty="0"/>
          </a:p>
        </p:txBody>
      </p:sp>
    </p:spTree>
    <p:extLst>
      <p:ext uri="{BB962C8B-B14F-4D97-AF65-F5344CB8AC3E}">
        <p14:creationId xmlns:p14="http://schemas.microsoft.com/office/powerpoint/2010/main" val="1798763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strategic group </a:t>
            </a:r>
            <a:r>
              <a:rPr lang="en-US" sz="1200" b="0" i="0" u="none" strike="noStrike" kern="1200" baseline="0" dirty="0" smtClean="0">
                <a:solidFill>
                  <a:schemeClr val="tx1"/>
                </a:solidFill>
                <a:latin typeface="+mn-lt"/>
                <a:ea typeface="+mn-ea"/>
                <a:cs typeface="+mn-cs"/>
              </a:rPr>
              <a:t>is a set of business units or firms that “pursue similar strategies with similar resources.”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19</a:t>
            </a:fld>
            <a:endParaRPr lang="en-US" dirty="0"/>
          </a:p>
        </p:txBody>
      </p:sp>
    </p:spTree>
    <p:extLst>
      <p:ext uri="{BB962C8B-B14F-4D97-AF65-F5344CB8AC3E}">
        <p14:creationId xmlns:p14="http://schemas.microsoft.com/office/powerpoint/2010/main" val="3515274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Strategic groups in a particular industry can be mapped by plotting the market positions of industry competitors on a two-dimensional graph, using two strategic variables as the vertical and horizontal axes (see </a:t>
            </a:r>
            <a:r>
              <a:rPr lang="en-US" sz="1200" b="1" i="0" u="none" strike="noStrike" kern="1200" baseline="0" dirty="0" smtClean="0">
                <a:solidFill>
                  <a:schemeClr val="tx1"/>
                </a:solidFill>
                <a:latin typeface="+mn-lt"/>
                <a:ea typeface="+mn-ea"/>
                <a:cs typeface="+mn-cs"/>
              </a:rPr>
              <a:t>Figure 4–4</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20</a:t>
            </a:fld>
            <a:endParaRPr lang="en-US" dirty="0"/>
          </a:p>
        </p:txBody>
      </p:sp>
    </p:spTree>
    <p:extLst>
      <p:ext uri="{BB962C8B-B14F-4D97-AF65-F5344CB8AC3E}">
        <p14:creationId xmlns:p14="http://schemas.microsoft.com/office/powerpoint/2010/main" val="11316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natural environment </a:t>
            </a:r>
            <a:r>
              <a:rPr lang="en-US" sz="1200" b="0" i="0" u="none" strike="noStrike" kern="1200" baseline="0" dirty="0" smtClean="0">
                <a:solidFill>
                  <a:schemeClr val="tx1"/>
                </a:solidFill>
                <a:latin typeface="+mn-lt"/>
                <a:ea typeface="+mn-ea"/>
                <a:cs typeface="+mn-cs"/>
              </a:rPr>
              <a:t>includes physical resources, wildlife and climate that are an inherent part of existence on Earth. These factors form an ecological system of interrelated life.</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a:t>
            </a:fld>
            <a:endParaRPr lang="en-US" dirty="0"/>
          </a:p>
        </p:txBody>
      </p:sp>
    </p:spTree>
    <p:extLst>
      <p:ext uri="{BB962C8B-B14F-4D97-AF65-F5344CB8AC3E}">
        <p14:creationId xmlns:p14="http://schemas.microsoft.com/office/powerpoint/2010/main" val="3367212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These general types have the following characteristics:</a:t>
            </a:r>
          </a:p>
          <a:p>
            <a:r>
              <a:rPr lang="en-US" sz="1200" b="1" i="0" u="none" strike="noStrike" kern="1200" baseline="0" dirty="0" smtClean="0">
                <a:solidFill>
                  <a:schemeClr val="tx1"/>
                </a:solidFill>
                <a:latin typeface="+mn-lt"/>
                <a:ea typeface="+mn-ea"/>
                <a:cs typeface="+mn-cs"/>
              </a:rPr>
              <a:t>Defenders </a:t>
            </a:r>
            <a:r>
              <a:rPr lang="en-US" sz="1200" b="0" i="0" u="none" strike="noStrike" kern="1200" baseline="0" dirty="0" smtClean="0">
                <a:solidFill>
                  <a:schemeClr val="tx1"/>
                </a:solidFill>
                <a:latin typeface="+mn-lt"/>
                <a:ea typeface="+mn-ea"/>
                <a:cs typeface="+mn-cs"/>
              </a:rPr>
              <a:t>are companies with a limited product line that </a:t>
            </a:r>
            <a:r>
              <a:rPr lang="en-US" sz="1200" b="0" i="1" u="none" strike="noStrike" kern="1200" baseline="0" dirty="0" smtClean="0">
                <a:solidFill>
                  <a:schemeClr val="tx1"/>
                </a:solidFill>
                <a:latin typeface="+mn-lt"/>
                <a:ea typeface="+mn-ea"/>
                <a:cs typeface="+mn-cs"/>
              </a:rPr>
              <a:t>focus on improving the efficiency of their existing operations</a:t>
            </a:r>
            <a:r>
              <a:rPr lang="en-US" sz="1200" b="0" i="0" u="none" strike="noStrike" kern="1200" baseline="0" dirty="0" smtClean="0">
                <a:solidFill>
                  <a:schemeClr val="tx1"/>
                </a:solidFill>
                <a:latin typeface="+mn-lt"/>
                <a:ea typeface="+mn-ea"/>
                <a:cs typeface="+mn-cs"/>
              </a:rPr>
              <a:t>.</a:t>
            </a:r>
          </a:p>
          <a:p>
            <a:r>
              <a:rPr lang="en-US" sz="1200" b="1" i="0" u="none" strike="noStrike" kern="1200" baseline="0" dirty="0" smtClean="0">
                <a:solidFill>
                  <a:schemeClr val="tx1"/>
                </a:solidFill>
                <a:latin typeface="+mn-lt"/>
                <a:ea typeface="+mn-ea"/>
                <a:cs typeface="+mn-cs"/>
              </a:rPr>
              <a:t>Prospectors </a:t>
            </a:r>
            <a:r>
              <a:rPr lang="en-US" sz="1200" b="0" i="0" u="none" strike="noStrike" kern="1200" baseline="0" dirty="0" smtClean="0">
                <a:solidFill>
                  <a:schemeClr val="tx1"/>
                </a:solidFill>
                <a:latin typeface="+mn-lt"/>
                <a:ea typeface="+mn-ea"/>
                <a:cs typeface="+mn-cs"/>
              </a:rPr>
              <a:t>are companies with fairly broad product lines that </a:t>
            </a:r>
            <a:r>
              <a:rPr lang="en-US" sz="1200" b="0" i="1" u="none" strike="noStrike" kern="1200" baseline="0" dirty="0" smtClean="0">
                <a:solidFill>
                  <a:schemeClr val="tx1"/>
                </a:solidFill>
                <a:latin typeface="+mn-lt"/>
                <a:ea typeface="+mn-ea"/>
                <a:cs typeface="+mn-cs"/>
              </a:rPr>
              <a:t>focus on product innovation and market opportunities</a:t>
            </a:r>
            <a:r>
              <a:rPr lang="en-US" sz="1200" b="0" i="0" u="none" strike="noStrike" kern="1200" baseline="0" dirty="0" smtClean="0">
                <a:solidFill>
                  <a:schemeClr val="tx1"/>
                </a:solidFill>
                <a:latin typeface="+mn-lt"/>
                <a:ea typeface="+mn-ea"/>
                <a:cs typeface="+mn-cs"/>
              </a:rPr>
              <a:t>.</a:t>
            </a:r>
          </a:p>
          <a:p>
            <a:r>
              <a:rPr lang="en-US" sz="1200" b="1" i="0" u="none" strike="noStrike" kern="1200" baseline="0" dirty="0" smtClean="0">
                <a:solidFill>
                  <a:schemeClr val="tx1"/>
                </a:solidFill>
                <a:latin typeface="+mn-lt"/>
                <a:ea typeface="+mn-ea"/>
                <a:cs typeface="+mn-cs"/>
              </a:rPr>
              <a:t>Analyzers </a:t>
            </a:r>
            <a:r>
              <a:rPr lang="en-US" sz="1200" b="0" i="0" u="none" strike="noStrike" kern="1200" baseline="0" dirty="0" smtClean="0">
                <a:solidFill>
                  <a:schemeClr val="tx1"/>
                </a:solidFill>
                <a:latin typeface="+mn-lt"/>
                <a:ea typeface="+mn-ea"/>
                <a:cs typeface="+mn-cs"/>
              </a:rPr>
              <a:t>are corporations that </a:t>
            </a:r>
            <a:r>
              <a:rPr lang="en-US" sz="1200" b="0" i="1" u="none" strike="noStrike" kern="1200" baseline="0" dirty="0" smtClean="0">
                <a:solidFill>
                  <a:schemeClr val="tx1"/>
                </a:solidFill>
                <a:latin typeface="+mn-lt"/>
                <a:ea typeface="+mn-ea"/>
                <a:cs typeface="+mn-cs"/>
              </a:rPr>
              <a:t>operate in at least two different product-market areas</a:t>
            </a:r>
            <a:r>
              <a:rPr lang="en-US" sz="1200" b="0" i="0" u="none" strike="noStrike" kern="1200" baseline="0" dirty="0" smtClean="0">
                <a:solidFill>
                  <a:schemeClr val="tx1"/>
                </a:solidFill>
                <a:latin typeface="+mn-lt"/>
                <a:ea typeface="+mn-ea"/>
                <a:cs typeface="+mn-cs"/>
              </a:rPr>
              <a:t>, one stable and one variable.</a:t>
            </a:r>
          </a:p>
          <a:p>
            <a:r>
              <a:rPr lang="en-US" sz="1200" b="1" i="0" u="none" strike="noStrike" kern="1200" baseline="0" dirty="0" smtClean="0">
                <a:solidFill>
                  <a:schemeClr val="tx1"/>
                </a:solidFill>
                <a:latin typeface="+mn-lt"/>
                <a:ea typeface="+mn-ea"/>
                <a:cs typeface="+mn-cs"/>
              </a:rPr>
              <a:t>Reactors </a:t>
            </a:r>
            <a:r>
              <a:rPr lang="en-US" sz="1200" b="0" i="0" u="none" strike="noStrike" kern="1200" baseline="0" dirty="0" smtClean="0">
                <a:solidFill>
                  <a:schemeClr val="tx1"/>
                </a:solidFill>
                <a:latin typeface="+mn-lt"/>
                <a:ea typeface="+mn-ea"/>
                <a:cs typeface="+mn-cs"/>
              </a:rPr>
              <a:t>are corporations that </a:t>
            </a:r>
            <a:r>
              <a:rPr lang="en-US" sz="1200" b="0" i="1" u="none" strike="noStrike" kern="1200" baseline="0" dirty="0" smtClean="0">
                <a:solidFill>
                  <a:schemeClr val="tx1"/>
                </a:solidFill>
                <a:latin typeface="+mn-lt"/>
                <a:ea typeface="+mn-ea"/>
                <a:cs typeface="+mn-cs"/>
              </a:rPr>
              <a:t>lack a consistent strategy-structure-culture relationship</a:t>
            </a:r>
            <a:r>
              <a:rPr lang="en-US" sz="1200" b="0" i="0" u="none" strike="noStrike" kern="1200" baseline="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21</a:t>
            </a:fld>
            <a:endParaRPr lang="en-US" dirty="0"/>
          </a:p>
        </p:txBody>
      </p:sp>
    </p:spTree>
    <p:extLst>
      <p:ext uri="{BB962C8B-B14F-4D97-AF65-F5344CB8AC3E}">
        <p14:creationId xmlns:p14="http://schemas.microsoft.com/office/powerpoint/2010/main" val="2328534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Competitive intelligence </a:t>
            </a:r>
            <a:r>
              <a:rPr lang="en-US" sz="1200" b="0" i="0" u="none" strike="noStrike" kern="1200" baseline="0" dirty="0" smtClean="0">
                <a:solidFill>
                  <a:schemeClr val="tx1"/>
                </a:solidFill>
                <a:latin typeface="+mn-lt"/>
                <a:ea typeface="+mn-ea"/>
                <a:cs typeface="+mn-cs"/>
              </a:rPr>
              <a:t>is a formal program of gathering information on a company’s competitors. Often called </a:t>
            </a:r>
            <a:r>
              <a:rPr lang="en-US" sz="1200" b="0" i="1" u="none" strike="noStrike" kern="1200" baseline="0" dirty="0" smtClean="0">
                <a:solidFill>
                  <a:schemeClr val="tx1"/>
                </a:solidFill>
                <a:latin typeface="+mn-lt"/>
                <a:ea typeface="+mn-ea"/>
                <a:cs typeface="+mn-cs"/>
              </a:rPr>
              <a:t>business intelligence</a:t>
            </a:r>
            <a:r>
              <a:rPr lang="en-US" sz="1200" b="0" i="0" u="none" strike="noStrike" kern="1200" baseline="0" dirty="0" smtClean="0">
                <a:solidFill>
                  <a:schemeClr val="tx1"/>
                </a:solidFill>
                <a:latin typeface="+mn-lt"/>
                <a:ea typeface="+mn-ea"/>
                <a:cs typeface="+mn-cs"/>
              </a:rPr>
              <a:t>, it is one of the fastest growing fields within strategic management. </a:t>
            </a:r>
            <a:r>
              <a:rPr lang="en-US" altLang="en-US" dirty="0" smtClean="0"/>
              <a:t>Sources of </a:t>
            </a:r>
            <a:r>
              <a:rPr lang="en-US" altLang="en-US" dirty="0" smtClean="0">
                <a:solidFill>
                  <a:schemeClr val="accent1">
                    <a:lumMod val="75000"/>
                  </a:schemeClr>
                </a:solidFill>
              </a:rPr>
              <a:t>competitive intelligence</a:t>
            </a:r>
            <a:r>
              <a:rPr lang="en-US" altLang="en-US" baseline="0" dirty="0" smtClean="0">
                <a:solidFill>
                  <a:schemeClr val="tx1"/>
                </a:solidFill>
              </a:rPr>
              <a:t> are:</a:t>
            </a:r>
            <a:endParaRPr lang="en-US" altLang="en-US" dirty="0" smtClean="0"/>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sz="1200" dirty="0" smtClean="0"/>
              <a:t>Information brokers</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sz="1200" dirty="0" smtClean="0"/>
              <a:t>Internet</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sz="1200" dirty="0" smtClean="0"/>
              <a:t>Industrial espionage</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sz="1200" dirty="0" smtClean="0"/>
              <a:t>Investigatory services</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22</a:t>
            </a:fld>
            <a:endParaRPr lang="en-US" dirty="0"/>
          </a:p>
        </p:txBody>
      </p:sp>
    </p:spTree>
    <p:extLst>
      <p:ext uri="{BB962C8B-B14F-4D97-AF65-F5344CB8AC3E}">
        <p14:creationId xmlns:p14="http://schemas.microsoft.com/office/powerpoint/2010/main" val="2740678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useful forecasting techniques are:</a:t>
            </a:r>
          </a:p>
          <a:p>
            <a:r>
              <a:rPr kumimoji="0" lang="en-US" sz="1200" b="0" i="0" u="none" strike="noStrike" kern="1200" cap="none" spc="0" normalizeH="0" baseline="0" noProof="0" dirty="0" smtClean="0">
                <a:ln>
                  <a:noFill/>
                </a:ln>
                <a:solidFill>
                  <a:prstClr val="black"/>
                </a:solidFill>
                <a:effectLst/>
                <a:uLnTx/>
                <a:uFillTx/>
                <a:latin typeface="+mn-lt"/>
              </a:rPr>
              <a:t>• </a:t>
            </a:r>
            <a:r>
              <a:rPr lang="en-US" dirty="0" smtClean="0"/>
              <a:t>Extrapolation</a:t>
            </a:r>
          </a:p>
          <a:p>
            <a:r>
              <a:rPr kumimoji="0" lang="en-US" sz="1200" b="0" i="0" u="none" strike="noStrike" kern="1200" cap="none" spc="0" normalizeH="0" baseline="0" noProof="0" dirty="0" smtClean="0">
                <a:ln>
                  <a:noFill/>
                </a:ln>
                <a:solidFill>
                  <a:prstClr val="black"/>
                </a:solidFill>
                <a:effectLst/>
                <a:uLnTx/>
                <a:uFillTx/>
                <a:latin typeface="+mn-lt"/>
              </a:rPr>
              <a:t>• </a:t>
            </a:r>
            <a:r>
              <a:rPr lang="en-US" dirty="0" smtClean="0"/>
              <a:t>Brainstorming</a:t>
            </a:r>
          </a:p>
          <a:p>
            <a:r>
              <a:rPr kumimoji="0" lang="en-US" sz="1200" b="0" i="0" u="none" strike="noStrike" kern="1200" cap="none" spc="0" normalizeH="0" baseline="0" noProof="0" dirty="0" smtClean="0">
                <a:ln>
                  <a:noFill/>
                </a:ln>
                <a:solidFill>
                  <a:prstClr val="black"/>
                </a:solidFill>
                <a:effectLst/>
                <a:uLnTx/>
                <a:uFillTx/>
                <a:latin typeface="+mn-lt"/>
              </a:rPr>
              <a:t>• </a:t>
            </a:r>
            <a:r>
              <a:rPr lang="en-US" dirty="0" smtClean="0"/>
              <a:t>Expert opinion</a:t>
            </a:r>
          </a:p>
          <a:p>
            <a:r>
              <a:rPr kumimoji="0" lang="en-US" sz="1200" b="0" i="0" u="none" strike="noStrike" kern="1200" cap="none" spc="0" normalizeH="0" baseline="0" noProof="0" dirty="0" smtClean="0">
                <a:ln>
                  <a:noFill/>
                </a:ln>
                <a:solidFill>
                  <a:prstClr val="black"/>
                </a:solidFill>
                <a:effectLst/>
                <a:uLnTx/>
                <a:uFillTx/>
                <a:latin typeface="+mn-lt"/>
              </a:rPr>
              <a:t>• </a:t>
            </a:r>
            <a:r>
              <a:rPr lang="en-US" dirty="0" smtClean="0"/>
              <a:t>Delphi technique</a:t>
            </a:r>
          </a:p>
          <a:p>
            <a:r>
              <a:rPr kumimoji="0" lang="en-US" sz="1200" b="0" i="0" u="none" strike="noStrike" kern="1200" cap="none" spc="0" normalizeH="0" baseline="0" noProof="0" dirty="0" smtClean="0">
                <a:ln>
                  <a:noFill/>
                </a:ln>
                <a:solidFill>
                  <a:prstClr val="black"/>
                </a:solidFill>
                <a:effectLst/>
                <a:uLnTx/>
                <a:uFillTx/>
                <a:latin typeface="+mn-lt"/>
              </a:rPr>
              <a:t>• </a:t>
            </a:r>
            <a:r>
              <a:rPr lang="en-US" dirty="0" smtClean="0"/>
              <a:t>Statistical modeling</a:t>
            </a:r>
          </a:p>
          <a:p>
            <a:r>
              <a:rPr kumimoji="0" lang="en-US" sz="1200" b="0" i="0" u="none" strike="noStrike" kern="1200" cap="none" spc="0" normalizeH="0" baseline="0" noProof="0" dirty="0" smtClean="0">
                <a:ln>
                  <a:noFill/>
                </a:ln>
                <a:solidFill>
                  <a:prstClr val="black"/>
                </a:solidFill>
                <a:effectLst/>
                <a:uLnTx/>
                <a:uFillTx/>
                <a:latin typeface="+mn-lt"/>
              </a:rPr>
              <a:t>• </a:t>
            </a:r>
            <a:r>
              <a:rPr lang="en-US" dirty="0" smtClean="0"/>
              <a:t>Prediction markets</a:t>
            </a:r>
          </a:p>
          <a:p>
            <a:r>
              <a:rPr kumimoji="0" lang="en-US" sz="1200" b="0" i="0" u="none" strike="noStrike" kern="1200" cap="none" spc="0" normalizeH="0" baseline="0" noProof="0" dirty="0" smtClean="0">
                <a:ln>
                  <a:noFill/>
                </a:ln>
                <a:solidFill>
                  <a:prstClr val="black"/>
                </a:solidFill>
                <a:effectLst/>
                <a:uLnTx/>
                <a:uFillTx/>
                <a:latin typeface="+mn-lt"/>
              </a:rPr>
              <a:t>• </a:t>
            </a:r>
            <a:r>
              <a:rPr lang="en-US" dirty="0" smtClean="0"/>
              <a:t>Cross impact analysis</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23</a:t>
            </a:fld>
            <a:endParaRPr lang="en-US" dirty="0"/>
          </a:p>
        </p:txBody>
      </p:sp>
    </p:spTree>
    <p:extLst>
      <p:ext uri="{BB962C8B-B14F-4D97-AF65-F5344CB8AC3E}">
        <p14:creationId xmlns:p14="http://schemas.microsoft.com/office/powerpoint/2010/main" val="3728650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After strategic managers have scanned the natural, societal and task environments and identified a number of likely external factors for their particular corporation, they may want to refine their analysis of these factors by using a form such as that given in </a:t>
            </a:r>
            <a:r>
              <a:rPr lang="en-US" sz="1200" b="1" i="0" u="none" strike="noStrike" kern="1200" baseline="0" dirty="0" smtClean="0">
                <a:solidFill>
                  <a:schemeClr val="tx1"/>
                </a:solidFill>
                <a:latin typeface="+mn-lt"/>
                <a:ea typeface="+mn-ea"/>
                <a:cs typeface="+mn-cs"/>
              </a:rPr>
              <a:t>Table 4–5.</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24</a:t>
            </a:fld>
            <a:endParaRPr lang="en-US" dirty="0"/>
          </a:p>
        </p:txBody>
      </p:sp>
    </p:spTree>
    <p:extLst>
      <p:ext uri="{BB962C8B-B14F-4D97-AF65-F5344CB8AC3E}">
        <p14:creationId xmlns:p14="http://schemas.microsoft.com/office/powerpoint/2010/main" val="2665142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societal environment </a:t>
            </a:r>
            <a:r>
              <a:rPr lang="en-US" sz="1200" b="0" i="0" u="none" strike="noStrike" kern="1200" baseline="0" dirty="0" smtClean="0">
                <a:solidFill>
                  <a:schemeClr val="tx1"/>
                </a:solidFill>
                <a:latin typeface="+mn-lt"/>
                <a:ea typeface="+mn-ea"/>
                <a:cs typeface="+mn-cs"/>
              </a:rPr>
              <a:t>is mankind’s social system that includes general forces that do not directly touch on the short-run activities of the organization, but that can influence its long-term decisions. These factors affect multiple industries and are as follows: e</a:t>
            </a:r>
            <a:r>
              <a:rPr lang="en-US" altLang="en-US" dirty="0" smtClean="0"/>
              <a:t>conomic, technological, political-legal</a:t>
            </a:r>
            <a:r>
              <a:rPr lang="en-US" altLang="en-US" baseline="0" dirty="0" smtClean="0"/>
              <a:t> and</a:t>
            </a:r>
            <a:r>
              <a:rPr lang="en-US" altLang="en-US" dirty="0" smtClean="0"/>
              <a:t> sociocultural.</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4</a:t>
            </a:fld>
            <a:endParaRPr lang="en-US" dirty="0"/>
          </a:p>
        </p:txBody>
      </p:sp>
    </p:spTree>
    <p:extLst>
      <p:ext uri="{BB962C8B-B14F-4D97-AF65-F5344CB8AC3E}">
        <p14:creationId xmlns:p14="http://schemas.microsoft.com/office/powerpoint/2010/main" val="3776293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scanning can be called </a:t>
            </a:r>
            <a:r>
              <a:rPr lang="en-US" sz="1200" b="1" i="0" u="none" strike="noStrike" kern="1200" baseline="0" dirty="0" smtClean="0">
                <a:solidFill>
                  <a:schemeClr val="tx1"/>
                </a:solidFill>
                <a:latin typeface="+mn-lt"/>
                <a:ea typeface="+mn-ea"/>
                <a:cs typeface="+mn-cs"/>
              </a:rPr>
              <a:t>STEEP Analysis,</a:t>
            </a:r>
            <a:r>
              <a:rPr lang="en-US" sz="1200" b="0" i="0" u="none" strike="noStrike" kern="1200" baseline="0" dirty="0" smtClean="0">
                <a:solidFill>
                  <a:schemeClr val="tx1"/>
                </a:solidFill>
                <a:latin typeface="+mn-lt"/>
                <a:ea typeface="+mn-ea"/>
                <a:cs typeface="+mn-cs"/>
              </a:rPr>
              <a:t> the scanning of sociocultural, technological, economic, ecological, and political–legal environmental forces.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5</a:t>
            </a:fld>
            <a:endParaRPr lang="en-US" dirty="0"/>
          </a:p>
        </p:txBody>
      </p:sp>
    </p:spTree>
    <p:extLst>
      <p:ext uri="{BB962C8B-B14F-4D97-AF65-F5344CB8AC3E}">
        <p14:creationId xmlns:p14="http://schemas.microsoft.com/office/powerpoint/2010/main" val="3543769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shown in Table 4–1, large corporations categorize the natural and societal environments in any one geographic region into five areas and focus their scanning in each area on trends that have </a:t>
            </a:r>
            <a:r>
              <a:rPr lang="en-US" dirty="0" err="1" smtClean="0"/>
              <a:t>corporatewide</a:t>
            </a:r>
            <a:r>
              <a:rPr lang="en-US" dirty="0" smtClean="0"/>
              <a:t> relevance.</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6</a:t>
            </a:fld>
            <a:endParaRPr lang="en-US" dirty="0"/>
          </a:p>
        </p:txBody>
      </p:sp>
    </p:spTree>
    <p:extLst>
      <p:ext uri="{BB962C8B-B14F-4D97-AF65-F5344CB8AC3E}">
        <p14:creationId xmlns:p14="http://schemas.microsoft.com/office/powerpoint/2010/main" val="3513619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task environment </a:t>
            </a:r>
            <a:r>
              <a:rPr lang="en-US" sz="1200" b="0" i="0" u="none" strike="noStrike" kern="1200" baseline="0" dirty="0" smtClean="0">
                <a:solidFill>
                  <a:schemeClr val="tx1"/>
                </a:solidFill>
                <a:latin typeface="+mn-lt"/>
                <a:ea typeface="+mn-ea"/>
                <a:cs typeface="+mn-cs"/>
              </a:rPr>
              <a:t>includes those elements or groups that directly affect a corporation and, in turn, are affected by it. These are governments, local communities, suppliers, competitors, customers, creditors, employees/labor unions, special-interest groups and trade associations.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7</a:t>
            </a:fld>
            <a:endParaRPr lang="en-US" dirty="0"/>
          </a:p>
        </p:txBody>
      </p:sp>
    </p:spTree>
    <p:extLst>
      <p:ext uri="{BB962C8B-B14F-4D97-AF65-F5344CB8AC3E}">
        <p14:creationId xmlns:p14="http://schemas.microsoft.com/office/powerpoint/2010/main" val="3061912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Industry analysis is an in-depth examination of key factors within a corporation’s task environment.</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8</a:t>
            </a:fld>
            <a:endParaRPr lang="en-US" dirty="0"/>
          </a:p>
        </p:txBody>
      </p:sp>
    </p:spTree>
    <p:extLst>
      <p:ext uri="{BB962C8B-B14F-4D97-AF65-F5344CB8AC3E}">
        <p14:creationId xmlns:p14="http://schemas.microsoft.com/office/powerpoint/2010/main" val="1167328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Michael Porter, an authority on competitive strategy, contends that a corporation is most concerned with the intensity of competition within its industry. The level of this intensity is determined by basic competitive forces, as depicted in </a:t>
            </a:r>
            <a:r>
              <a:rPr lang="en-US" sz="1200" b="1" i="0" u="none" strike="noStrike" kern="1200" baseline="0" dirty="0" smtClean="0">
                <a:solidFill>
                  <a:schemeClr val="tx1"/>
                </a:solidFill>
                <a:latin typeface="+mn-lt"/>
                <a:ea typeface="+mn-ea"/>
                <a:cs typeface="+mn-cs"/>
              </a:rPr>
              <a:t>Figure 4–2.</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9</a:t>
            </a:fld>
            <a:endParaRPr lang="en-US" dirty="0"/>
          </a:p>
        </p:txBody>
      </p:sp>
    </p:spTree>
    <p:extLst>
      <p:ext uri="{BB962C8B-B14F-4D97-AF65-F5344CB8AC3E}">
        <p14:creationId xmlns:p14="http://schemas.microsoft.com/office/powerpoint/2010/main" val="464112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New entrants </a:t>
            </a:r>
            <a:r>
              <a:rPr lang="en-US" sz="1200" b="0" i="0" u="none" strike="noStrike" kern="1200" baseline="0" dirty="0" smtClean="0">
                <a:solidFill>
                  <a:schemeClr val="tx1"/>
                </a:solidFill>
                <a:latin typeface="+mn-lt"/>
                <a:ea typeface="+mn-ea"/>
                <a:cs typeface="+mn-cs"/>
              </a:rPr>
              <a:t>to an industry typically bring to it new capacity, a desire to gain market share and potentially substantial resources.</a:t>
            </a:r>
          </a:p>
          <a:p>
            <a:r>
              <a:rPr lang="en-US" sz="1200" b="0" i="0" u="none" strike="noStrike" kern="1200" baseline="0" dirty="0" smtClean="0">
                <a:solidFill>
                  <a:schemeClr val="tx1"/>
                </a:solidFill>
                <a:latin typeface="+mn-lt"/>
                <a:ea typeface="+mn-ea"/>
                <a:cs typeface="+mn-cs"/>
              </a:rPr>
              <a:t>An </a:t>
            </a:r>
            <a:r>
              <a:rPr lang="en-US" sz="1200" b="1" i="0" u="none" strike="noStrike" kern="1200" baseline="0" dirty="0" smtClean="0">
                <a:solidFill>
                  <a:schemeClr val="tx1"/>
                </a:solidFill>
                <a:latin typeface="+mn-lt"/>
                <a:ea typeface="+mn-ea"/>
                <a:cs typeface="+mn-cs"/>
              </a:rPr>
              <a:t>entry barrier </a:t>
            </a:r>
            <a:r>
              <a:rPr lang="en-US" sz="1200" b="0" i="0" u="none" strike="noStrike" kern="1200" baseline="0" dirty="0" smtClean="0">
                <a:solidFill>
                  <a:schemeClr val="tx1"/>
                </a:solidFill>
                <a:latin typeface="+mn-lt"/>
                <a:ea typeface="+mn-ea"/>
                <a:cs typeface="+mn-cs"/>
              </a:rPr>
              <a:t>is an obstruction that makes it difficult for a company to enter an industry.</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10</a:t>
            </a:fld>
            <a:endParaRPr lang="en-US" dirty="0"/>
          </a:p>
        </p:txBody>
      </p:sp>
    </p:spTree>
    <p:extLst>
      <p:ext uri="{BB962C8B-B14F-4D97-AF65-F5344CB8AC3E}">
        <p14:creationId xmlns:p14="http://schemas.microsoft.com/office/powerpoint/2010/main" val="4109768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181600" y="457201"/>
            <a:ext cx="3276600" cy="3143250"/>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181600" y="3886200"/>
            <a:ext cx="32766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pic>
        <p:nvPicPr>
          <p:cNvPr id="10" name="Picture 9" descr="wheelan 14e cover.JPG"/>
          <p:cNvPicPr>
            <a:picLocks noChangeAspect="1"/>
          </p:cNvPicPr>
          <p:nvPr userDrawn="1"/>
        </p:nvPicPr>
        <p:blipFill>
          <a:blip r:embed="rId3" cstate="print"/>
          <a:stretch>
            <a:fillRect/>
          </a:stretch>
        </p:blipFill>
        <p:spPr>
          <a:xfrm>
            <a:off x="762000" y="838200"/>
            <a:ext cx="3865374" cy="5181600"/>
          </a:xfrm>
          <a:prstGeom prst="rect">
            <a:avLst/>
          </a:prstGeom>
        </p:spPr>
      </p:pic>
    </p:spTree>
    <p:extLst>
      <p:ext uri="{BB962C8B-B14F-4D97-AF65-F5344CB8AC3E}">
        <p14:creationId xmlns:p14="http://schemas.microsoft.com/office/powerpoint/2010/main" val="364235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00476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2692534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3124200" cy="473075"/>
          </a:xfrm>
          <a:prstGeom prst="rect">
            <a:avLst/>
          </a:prstGeom>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dirty="0" smtClean="0"/>
              <a:t>Copyright © 2015 Pearson Education, Inc. </a:t>
            </a:r>
            <a:endParaRPr lang="en-US" altLang="en-US" dirty="0"/>
          </a:p>
        </p:txBody>
      </p:sp>
      <p:sp>
        <p:nvSpPr>
          <p:cNvPr id="7" name="Slide Number Placeholder 6"/>
          <p:cNvSpPr>
            <a:spLocks noGrp="1"/>
          </p:cNvSpPr>
          <p:nvPr>
            <p:ph type="sldNum" sz="quarter" idx="12"/>
          </p:nvPr>
        </p:nvSpPr>
        <p:spPr/>
        <p:txBody>
          <a:bodyPr/>
          <a:lstStyle>
            <a:lvl1pPr>
              <a:defRPr/>
            </a:lvl1pPr>
          </a:lstStyle>
          <a:p>
            <a:endParaRPr lang="en-US" altLang="en-US" dirty="0"/>
          </a:p>
          <a:p>
            <a:r>
              <a:rPr lang="en-US" altLang="en-US" dirty="0"/>
              <a:t>4-</a:t>
            </a:r>
            <a:fld id="{FDF4EA98-1093-4C9C-9199-CAA649DE1043}" type="slidenum">
              <a:rPr lang="en-US" altLang="en-US"/>
              <a:pPr/>
              <a:t>‹#›</a:t>
            </a:fld>
            <a:endParaRPr lang="en-US" altLang="en-US" dirty="0"/>
          </a:p>
        </p:txBody>
      </p:sp>
    </p:spTree>
    <p:extLst>
      <p:ext uri="{BB962C8B-B14F-4D97-AF65-F5344CB8AC3E}">
        <p14:creationId xmlns:p14="http://schemas.microsoft.com/office/powerpoint/2010/main" val="1610196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3124200" cy="473075"/>
          </a:xfrm>
          <a:prstGeom prst="rect">
            <a:avLst/>
          </a:prstGeom>
        </p:spPr>
        <p:txBody>
          <a:bodyPr/>
          <a:lstStyle>
            <a:lvl1pPr>
              <a:defRPr/>
            </a:lvl1pPr>
          </a:lstStyle>
          <a:p>
            <a:endParaRPr lang="en-US" altLang="en-US" dirty="0"/>
          </a:p>
        </p:txBody>
      </p:sp>
      <p:sp>
        <p:nvSpPr>
          <p:cNvPr id="7" name="Footer Placeholder 6"/>
          <p:cNvSpPr>
            <a:spLocks noGrp="1"/>
          </p:cNvSpPr>
          <p:nvPr>
            <p:ph type="ftr" sz="quarter" idx="11"/>
          </p:nvPr>
        </p:nvSpPr>
        <p:spPr/>
        <p:txBody>
          <a:bodyPr/>
          <a:lstStyle>
            <a:lvl1pPr>
              <a:defRPr/>
            </a:lvl1pPr>
          </a:lstStyle>
          <a:p>
            <a:r>
              <a:rPr lang="en-US" altLang="en-US" dirty="0" smtClean="0"/>
              <a:t>Copyright © 2015 Pearson Education, Inc. </a:t>
            </a:r>
            <a:endParaRPr lang="en-US" altLang="en-US" dirty="0"/>
          </a:p>
        </p:txBody>
      </p:sp>
      <p:sp>
        <p:nvSpPr>
          <p:cNvPr id="8" name="Slide Number Placeholder 7"/>
          <p:cNvSpPr>
            <a:spLocks noGrp="1"/>
          </p:cNvSpPr>
          <p:nvPr>
            <p:ph type="sldNum" sz="quarter" idx="12"/>
          </p:nvPr>
        </p:nvSpPr>
        <p:spPr/>
        <p:txBody>
          <a:bodyPr/>
          <a:lstStyle>
            <a:lvl1pPr>
              <a:defRPr/>
            </a:lvl1pPr>
          </a:lstStyle>
          <a:p>
            <a:endParaRPr lang="en-US" altLang="en-US" dirty="0"/>
          </a:p>
          <a:p>
            <a:r>
              <a:rPr lang="en-US" altLang="en-US" dirty="0"/>
              <a:t>4-</a:t>
            </a:r>
            <a:fld id="{1FFB63A1-90DD-46DC-9746-10CEC71039D1}" type="slidenum">
              <a:rPr lang="en-US" altLang="en-US"/>
              <a:pPr/>
              <a:t>‹#›</a:t>
            </a:fld>
            <a:endParaRPr lang="en-US" altLang="en-US" dirty="0"/>
          </a:p>
        </p:txBody>
      </p:sp>
    </p:spTree>
    <p:extLst>
      <p:ext uri="{BB962C8B-B14F-4D97-AF65-F5344CB8AC3E}">
        <p14:creationId xmlns:p14="http://schemas.microsoft.com/office/powerpoint/2010/main" val="2989123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457200" indent="-457200">
              <a:tab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43342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09873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4525963"/>
          </a:xfrm>
        </p:spPr>
        <p:txBody>
          <a:bodyPr/>
          <a:lstStyle>
            <a:lvl1pPr marL="461963" indent="-461963">
              <a:defRPr sz="3000"/>
            </a:lvl1pPr>
            <a:lvl2pPr>
              <a:defRPr sz="27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52600"/>
            <a:ext cx="4038600" cy="4525963"/>
          </a:xfrm>
        </p:spPr>
        <p:txBody>
          <a:bodyPr/>
          <a:lstStyle>
            <a:lvl1pPr marL="461963" indent="-461963">
              <a:defRPr sz="3000"/>
            </a:lvl1pPr>
            <a:lvl2pPr>
              <a:defRPr sz="27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dirty="0" smtClean="0"/>
              <a:t>Copyright © 2015 Pearson Education, Inc. </a:t>
            </a:r>
            <a:endParaRPr lang="en-US" dirty="0"/>
          </a:p>
        </p:txBody>
      </p:sp>
      <p:sp>
        <p:nvSpPr>
          <p:cNvPr id="7" name="Slide Number Placeholder 6"/>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384212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Copyright © 2015 Pearson Education, Inc. </a:t>
            </a:r>
            <a:endParaRPr lang="en-US" dirty="0"/>
          </a:p>
        </p:txBody>
      </p:sp>
      <p:sp>
        <p:nvSpPr>
          <p:cNvPr id="9" name="Slide Number Placeholder 8"/>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227589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509046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136162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2015 Pearson Education, Inc. </a:t>
            </a:r>
            <a:endParaRPr lang="en-US" dirty="0"/>
          </a:p>
        </p:txBody>
      </p:sp>
      <p:sp>
        <p:nvSpPr>
          <p:cNvPr id="7" name="Slide Number Placeholder 6"/>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133818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2015 Pearson Education, Inc. </a:t>
            </a:r>
            <a:endParaRPr lang="en-US" dirty="0"/>
          </a:p>
        </p:txBody>
      </p:sp>
      <p:sp>
        <p:nvSpPr>
          <p:cNvPr id="7" name="Slide Number Placeholder 6"/>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49033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44000" cy="1524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086100" y="6492875"/>
            <a:ext cx="2971800" cy="365125"/>
          </a:xfrm>
          <a:prstGeom prst="rect">
            <a:avLst/>
          </a:prstGeom>
        </p:spPr>
        <p:txBody>
          <a:bodyPr vert="horz" lIns="91440" tIns="45720" rIns="91440" bIns="45720" rtlCol="0" anchor="ctr"/>
          <a:lstStyle>
            <a:lvl1pPr algn="ctr">
              <a:defRPr sz="1200" b="0">
                <a:solidFill>
                  <a:schemeClr val="tx1"/>
                </a:solidFill>
              </a:defRPr>
            </a:lvl1pPr>
          </a:lstStyle>
          <a:p>
            <a:pPr algn="l"/>
            <a:r>
              <a:rPr lang="en-US" dirty="0" smtClean="0"/>
              <a:t>Copyright © 2015 Pearson Education, Inc. </a:t>
            </a:r>
            <a:endParaRPr lang="en-US" dirty="0"/>
          </a:p>
        </p:txBody>
      </p:sp>
      <p:sp>
        <p:nvSpPr>
          <p:cNvPr id="6" name="Slide Number Placeholder 5"/>
          <p:cNvSpPr>
            <a:spLocks noGrp="1"/>
          </p:cNvSpPr>
          <p:nvPr>
            <p:ph type="sldNum" sz="quarter" idx="4"/>
          </p:nvPr>
        </p:nvSpPr>
        <p:spPr>
          <a:xfrm>
            <a:off x="7010400" y="6487696"/>
            <a:ext cx="2133600" cy="365125"/>
          </a:xfrm>
          <a:prstGeom prst="rect">
            <a:avLst/>
          </a:prstGeom>
        </p:spPr>
        <p:txBody>
          <a:bodyPr vert="horz" lIns="91440" tIns="45720" rIns="91440" bIns="45720" rtlCol="0" anchor="ctr"/>
          <a:lstStyle>
            <a:lvl1pPr algn="r">
              <a:defRPr sz="1200">
                <a:solidFill>
                  <a:schemeClr val="tx1"/>
                </a:solidFill>
              </a:defRPr>
            </a:lvl1pPr>
          </a:lstStyle>
          <a:p>
            <a:r>
              <a:rPr lang="en-US" dirty="0" smtClean="0"/>
              <a:t>4-</a:t>
            </a:r>
            <a:fld id="{3BA836C6-F704-448B-94C4-5B456B503172}" type="slidenum">
              <a:rPr lang="en-US" smtClean="0"/>
              <a:pPr/>
              <a:t>‹#›</a:t>
            </a:fld>
            <a:endParaRPr lang="en-US" dirty="0"/>
          </a:p>
        </p:txBody>
      </p:sp>
      <p:cxnSp>
        <p:nvCxnSpPr>
          <p:cNvPr id="9" name="Straight Connector 8"/>
          <p:cNvCxnSpPr/>
          <p:nvPr userDrawn="1"/>
        </p:nvCxnSpPr>
        <p:spPr>
          <a:xfrm>
            <a:off x="0" y="1524000"/>
            <a:ext cx="9144000" cy="0"/>
          </a:xfrm>
          <a:prstGeom prst="line">
            <a:avLst/>
          </a:prstGeom>
          <a:ln w="38100">
            <a:solidFill>
              <a:schemeClr val="accent1">
                <a:lumMod val="7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 y="6400800"/>
            <a:ext cx="8229600"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501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00CC00"/>
        </a:buClr>
        <a:buSzPct val="125000"/>
        <a:buFont typeface="Wingdings" panose="05000000000000000000" pitchFamily="2" charset="2"/>
        <a:buChar char="ª"/>
        <a:defRPr sz="3200" kern="1200">
          <a:solidFill>
            <a:schemeClr val="tx1"/>
          </a:solidFill>
          <a:latin typeface="+mn-lt"/>
          <a:ea typeface="+mn-ea"/>
          <a:cs typeface="+mn-cs"/>
        </a:defRPr>
      </a:lvl1pPr>
      <a:lvl2pPr marL="798513" indent="-341313" algn="l" defTabSz="914400" rtl="0" eaLnBrk="1" latinLnBrk="0" hangingPunct="1">
        <a:spcBef>
          <a:spcPct val="20000"/>
        </a:spcBef>
        <a:buClr>
          <a:schemeClr val="tx2">
            <a:lumMod val="75000"/>
          </a:schemeClr>
        </a:buClr>
        <a:buFont typeface="Wingdings 3" panose="05040102010807070707" pitchFamily="18" charset="2"/>
        <a:buChar char="9"/>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457201"/>
            <a:ext cx="4267200" cy="3143250"/>
          </a:xfrm>
        </p:spPr>
        <p:txBody>
          <a:bodyPr/>
          <a:lstStyle/>
          <a:p>
            <a:r>
              <a:rPr lang="en-US" dirty="0" smtClean="0"/>
              <a:t>Environmental</a:t>
            </a:r>
            <a:r>
              <a:rPr lang="en-US" dirty="0"/>
              <a:t/>
            </a:r>
            <a:br>
              <a:rPr lang="en-US" dirty="0"/>
            </a:br>
            <a:r>
              <a:rPr lang="en-US" dirty="0" smtClean="0"/>
              <a:t>Scanning </a:t>
            </a:r>
            <a:r>
              <a:rPr lang="en-US" dirty="0"/>
              <a:t>and</a:t>
            </a:r>
            <a:br>
              <a:rPr lang="en-US" dirty="0"/>
            </a:br>
            <a:r>
              <a:rPr lang="en-US" dirty="0"/>
              <a:t>Industry Analysis</a:t>
            </a:r>
          </a:p>
        </p:txBody>
      </p:sp>
      <p:sp>
        <p:nvSpPr>
          <p:cNvPr id="3" name="Subtitle 2"/>
          <p:cNvSpPr>
            <a:spLocks noGrp="1"/>
          </p:cNvSpPr>
          <p:nvPr>
            <p:ph type="subTitle" idx="1"/>
          </p:nvPr>
        </p:nvSpPr>
        <p:spPr/>
        <p:txBody>
          <a:bodyPr/>
          <a:lstStyle/>
          <a:p>
            <a:r>
              <a:rPr lang="en-US" dirty="0" smtClean="0"/>
              <a:t>Chapter 4</a:t>
            </a:r>
            <a:endParaRPr lang="en-US" dirty="0"/>
          </a:p>
        </p:txBody>
      </p:sp>
    </p:spTree>
    <p:extLst>
      <p:ext uri="{BB962C8B-B14F-4D97-AF65-F5344CB8AC3E}">
        <p14:creationId xmlns:p14="http://schemas.microsoft.com/office/powerpoint/2010/main" val="2832396447"/>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Threat of New Entrants</a:t>
            </a:r>
            <a:endParaRPr lang="en-US" dirty="0"/>
          </a:p>
        </p:txBody>
      </p:sp>
      <p:sp>
        <p:nvSpPr>
          <p:cNvPr id="38916" name="Rectangle 2"/>
          <p:cNvSpPr>
            <a:spLocks noGrp="1" noChangeArrowheads="1"/>
          </p:cNvSpPr>
          <p:nvPr>
            <p:ph idx="1"/>
          </p:nvPr>
        </p:nvSpPr>
        <p:spPr/>
        <p:txBody>
          <a:bodyPr/>
          <a:lstStyle/>
          <a:p>
            <a:r>
              <a:rPr lang="en-US" altLang="en-US" b="1" dirty="0" smtClean="0"/>
              <a:t>Threat of new entrants</a:t>
            </a:r>
          </a:p>
          <a:p>
            <a:pPr lvl="1"/>
            <a:r>
              <a:rPr lang="en-US" altLang="en-US" dirty="0" smtClean="0"/>
              <a:t>new entrants to an industry bring new capacity and resources, a desire to gain market share and substantial resources.</a:t>
            </a:r>
          </a:p>
          <a:p>
            <a:pPr lvl="1"/>
            <a:r>
              <a:rPr lang="en-US" altLang="en-US" dirty="0" smtClean="0"/>
              <a:t>How will existing competitors react?</a:t>
            </a:r>
          </a:p>
          <a:p>
            <a:r>
              <a:rPr lang="en-US" b="1" dirty="0" smtClean="0"/>
              <a:t>Entry </a:t>
            </a:r>
            <a:r>
              <a:rPr lang="en-US" b="1" dirty="0"/>
              <a:t>barrier </a:t>
            </a:r>
            <a:endParaRPr lang="en-US" dirty="0"/>
          </a:p>
          <a:p>
            <a:pPr lvl="1"/>
            <a:r>
              <a:rPr lang="en-US" dirty="0" smtClean="0"/>
              <a:t>an </a:t>
            </a:r>
            <a:r>
              <a:rPr lang="en-US" dirty="0"/>
              <a:t>obstruction that makes it </a:t>
            </a:r>
            <a:r>
              <a:rPr lang="en-US" dirty="0" smtClean="0"/>
              <a:t>difficult for </a:t>
            </a:r>
            <a:r>
              <a:rPr lang="en-US" dirty="0"/>
              <a:t>a company to enter an industry</a:t>
            </a:r>
            <a:endParaRPr lang="en-US" altLang="en-US" dirty="0" smtClean="0"/>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38915"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CF9DD5DE-9225-4593-B5F0-6ADF1463C7A7}" type="slidenum">
              <a:rPr lang="en-US" altLang="en-US" sz="1200" smtClean="0"/>
              <a:pPr/>
              <a:t>10</a:t>
            </a:fld>
            <a:endParaRPr lang="en-US" altLang="en-US" sz="1200" dirty="0"/>
          </a:p>
        </p:txBody>
      </p:sp>
    </p:spTree>
    <p:extLst>
      <p:ext uri="{BB962C8B-B14F-4D97-AF65-F5344CB8AC3E}">
        <p14:creationId xmlns:p14="http://schemas.microsoft.com/office/powerpoint/2010/main" val="3755455625"/>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Entry</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22927966"/>
              </p:ext>
            </p:extLst>
          </p:nvPr>
        </p:nvGraphicFramePr>
        <p:xfrm>
          <a:off x="1600200" y="1752600"/>
          <a:ext cx="5943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4-</a:t>
            </a:r>
            <a:fld id="{3BA836C6-F704-448B-94C4-5B456B503172}" type="slidenum">
              <a:rPr lang="en-US" smtClean="0"/>
              <a:pPr/>
              <a:t>11</a:t>
            </a:fld>
            <a:endParaRPr lang="en-US" dirty="0"/>
          </a:p>
        </p:txBody>
      </p:sp>
    </p:spTree>
    <p:extLst>
      <p:ext uri="{BB962C8B-B14F-4D97-AF65-F5344CB8AC3E}">
        <p14:creationId xmlns:p14="http://schemas.microsoft.com/office/powerpoint/2010/main" val="730394359"/>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Rivalry among Existing Firms</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935314167"/>
              </p:ext>
            </p:extLst>
          </p:nvPr>
        </p:nvGraphicFramePr>
        <p:xfrm>
          <a:off x="457200" y="1752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4-</a:t>
            </a:r>
            <a:fld id="{3BA836C6-F704-448B-94C4-5B456B503172}" type="slidenum">
              <a:rPr lang="en-US" smtClean="0"/>
              <a:pPr/>
              <a:t>12</a:t>
            </a:fld>
            <a:endParaRPr lang="en-US" dirty="0"/>
          </a:p>
        </p:txBody>
      </p:sp>
    </p:spTree>
    <p:extLst>
      <p:ext uri="{BB962C8B-B14F-4D97-AF65-F5344CB8AC3E}">
        <p14:creationId xmlns:p14="http://schemas.microsoft.com/office/powerpoint/2010/main" val="1827067529"/>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Threat of Substitute </a:t>
            </a:r>
            <a:br>
              <a:rPr lang="en-US" dirty="0" smtClean="0"/>
            </a:br>
            <a:r>
              <a:rPr lang="en-US" dirty="0" smtClean="0"/>
              <a:t>Products or Services</a:t>
            </a:r>
            <a:endParaRPr lang="en-US" dirty="0"/>
          </a:p>
        </p:txBody>
      </p:sp>
      <p:sp>
        <p:nvSpPr>
          <p:cNvPr id="41988" name="Rectangle 2"/>
          <p:cNvSpPr>
            <a:spLocks noGrp="1" noChangeArrowheads="1"/>
          </p:cNvSpPr>
          <p:nvPr>
            <p:ph idx="1"/>
          </p:nvPr>
        </p:nvSpPr>
        <p:spPr/>
        <p:txBody>
          <a:bodyPr>
            <a:normAutofit/>
          </a:bodyPr>
          <a:lstStyle/>
          <a:p>
            <a:r>
              <a:rPr lang="en-US" b="1" dirty="0" smtClean="0"/>
              <a:t>Substitute </a:t>
            </a:r>
            <a:r>
              <a:rPr lang="en-US" b="1" dirty="0"/>
              <a:t>product </a:t>
            </a:r>
            <a:endParaRPr lang="en-US" dirty="0" smtClean="0"/>
          </a:p>
          <a:p>
            <a:pPr lvl="1"/>
            <a:r>
              <a:rPr lang="en-US" dirty="0" smtClean="0"/>
              <a:t>a </a:t>
            </a:r>
            <a:r>
              <a:rPr lang="en-US" dirty="0"/>
              <a:t>product that appears to be different but can satisfy the same need </a:t>
            </a:r>
            <a:r>
              <a:rPr lang="en-US" dirty="0" smtClean="0"/>
              <a:t>as another product</a:t>
            </a:r>
          </a:p>
          <a:p>
            <a:pPr lvl="1"/>
            <a:r>
              <a:rPr lang="en-US" dirty="0" smtClean="0"/>
              <a:t>Switching costs affect the level of the threat; which affects the potential returns of industry</a:t>
            </a:r>
            <a:endParaRPr lang="en-US" sz="800" dirty="0" smtClean="0"/>
          </a:p>
          <a:p>
            <a:r>
              <a:rPr lang="en-US" sz="3000" dirty="0" smtClean="0"/>
              <a:t>The </a:t>
            </a:r>
            <a:r>
              <a:rPr lang="en-US" sz="3000" dirty="0"/>
              <a:t>identification of </a:t>
            </a:r>
            <a:r>
              <a:rPr lang="en-US" sz="3000" dirty="0">
                <a:solidFill>
                  <a:schemeClr val="tx2">
                    <a:lumMod val="60000"/>
                    <a:lumOff val="40000"/>
                  </a:schemeClr>
                </a:solidFill>
              </a:rPr>
              <a:t>possible substitute products </a:t>
            </a:r>
            <a:r>
              <a:rPr lang="en-US" sz="3000" dirty="0" smtClean="0"/>
              <a:t>means searching for </a:t>
            </a:r>
            <a:r>
              <a:rPr lang="en-US" sz="3000" dirty="0"/>
              <a:t>products </a:t>
            </a:r>
            <a:r>
              <a:rPr lang="en-US" sz="3000" dirty="0" smtClean="0"/>
              <a:t>that </a:t>
            </a:r>
            <a:r>
              <a:rPr lang="en-US" sz="3000" dirty="0"/>
              <a:t>can perform the </a:t>
            </a:r>
            <a:r>
              <a:rPr lang="en-US" sz="3000" dirty="0">
                <a:solidFill>
                  <a:schemeClr val="tx2">
                    <a:lumMod val="60000"/>
                    <a:lumOff val="40000"/>
                  </a:schemeClr>
                </a:solidFill>
              </a:rPr>
              <a:t>same function</a:t>
            </a:r>
            <a:r>
              <a:rPr lang="en-US" sz="3000" dirty="0"/>
              <a:t>, even though they have a </a:t>
            </a:r>
            <a:r>
              <a:rPr lang="en-US" sz="3000" dirty="0" smtClean="0"/>
              <a:t>different appearance. Not easy to identify.</a:t>
            </a:r>
            <a:endParaRPr lang="en-US" altLang="en-US" sz="3000"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41987"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E43B3430-732A-4A69-AE40-6740976C22B8}" type="slidenum">
              <a:rPr lang="en-US" altLang="en-US" sz="1200" smtClean="0"/>
              <a:pPr/>
              <a:t>13</a:t>
            </a:fld>
            <a:endParaRPr lang="en-US" altLang="en-US" sz="1200" dirty="0"/>
          </a:p>
        </p:txBody>
      </p:sp>
    </p:spTree>
    <p:extLst>
      <p:ext uri="{BB962C8B-B14F-4D97-AF65-F5344CB8AC3E}">
        <p14:creationId xmlns:p14="http://schemas.microsoft.com/office/powerpoint/2010/main" val="3809723389"/>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Bargaining Power of Buyers</a:t>
            </a:r>
            <a:endParaRPr lang="en-US" dirty="0"/>
          </a:p>
        </p:txBody>
      </p:sp>
      <p:sp>
        <p:nvSpPr>
          <p:cNvPr id="43012" name="Rectangle 2"/>
          <p:cNvSpPr>
            <a:spLocks noGrp="1" noChangeArrowheads="1"/>
          </p:cNvSpPr>
          <p:nvPr>
            <p:ph idx="1"/>
          </p:nvPr>
        </p:nvSpPr>
        <p:spPr/>
        <p:txBody>
          <a:bodyPr/>
          <a:lstStyle/>
          <a:p>
            <a:r>
              <a:rPr lang="en-US" altLang="en-US" b="1" dirty="0" smtClean="0"/>
              <a:t>Bargaining power of buyers</a:t>
            </a:r>
          </a:p>
          <a:p>
            <a:pPr lvl="1"/>
            <a:r>
              <a:rPr lang="en-US" altLang="en-US" dirty="0" smtClean="0"/>
              <a:t>ability of buyers to force prices down, bargain for higher quality and play competitors against each other</a:t>
            </a:r>
          </a:p>
          <a:p>
            <a:pPr lvl="1"/>
            <a:r>
              <a:rPr lang="en-US" altLang="en-US" dirty="0" smtClean="0"/>
              <a:t>Large purchases, backward integration, alternative suppliers, low cost to change suppliers, product represents a high percentage of buyer’s cost, buyer earns low profits, product is unimportant to buyer</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43011"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121D8A7F-9182-49C3-B4EE-E0D5372B5513}" type="slidenum">
              <a:rPr lang="en-US" altLang="en-US" sz="1200" smtClean="0"/>
              <a:pPr/>
              <a:t>14</a:t>
            </a:fld>
            <a:endParaRPr lang="en-US" altLang="en-US" sz="1200" dirty="0"/>
          </a:p>
        </p:txBody>
      </p:sp>
    </p:spTree>
    <p:extLst>
      <p:ext uri="{BB962C8B-B14F-4D97-AF65-F5344CB8AC3E}">
        <p14:creationId xmlns:p14="http://schemas.microsoft.com/office/powerpoint/2010/main" val="214567655"/>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Bargaining Power of Buyers</a:t>
            </a:r>
            <a:endParaRPr lang="en-US" dirty="0"/>
          </a:p>
        </p:txBody>
      </p:sp>
      <p:sp>
        <p:nvSpPr>
          <p:cNvPr id="44036" name="Rectangle 2"/>
          <p:cNvSpPr>
            <a:spLocks noGrp="1" noChangeArrowheads="1"/>
          </p:cNvSpPr>
          <p:nvPr>
            <p:ph idx="1"/>
          </p:nvPr>
        </p:nvSpPr>
        <p:spPr/>
        <p:txBody>
          <a:bodyPr>
            <a:normAutofit/>
          </a:bodyPr>
          <a:lstStyle/>
          <a:p>
            <a:r>
              <a:rPr lang="en-US" dirty="0"/>
              <a:t>Buyers affect an industry through their ability to </a:t>
            </a:r>
            <a:r>
              <a:rPr lang="en-US" dirty="0">
                <a:solidFill>
                  <a:schemeClr val="accent1">
                    <a:lumMod val="75000"/>
                  </a:schemeClr>
                </a:solidFill>
              </a:rPr>
              <a:t>force down prices</a:t>
            </a:r>
            <a:r>
              <a:rPr lang="en-US" dirty="0"/>
              <a:t>, bargain for </a:t>
            </a:r>
            <a:r>
              <a:rPr lang="en-US" dirty="0">
                <a:solidFill>
                  <a:schemeClr val="accent1">
                    <a:lumMod val="75000"/>
                  </a:schemeClr>
                </a:solidFill>
              </a:rPr>
              <a:t>higher </a:t>
            </a:r>
            <a:r>
              <a:rPr lang="en-US" dirty="0" smtClean="0">
                <a:solidFill>
                  <a:schemeClr val="accent1">
                    <a:lumMod val="75000"/>
                  </a:schemeClr>
                </a:solidFill>
              </a:rPr>
              <a:t>quality</a:t>
            </a:r>
            <a:r>
              <a:rPr lang="en-US" dirty="0" smtClean="0"/>
              <a:t> or </a:t>
            </a:r>
            <a:r>
              <a:rPr lang="en-US" dirty="0"/>
              <a:t>more </a:t>
            </a:r>
            <a:r>
              <a:rPr lang="en-US" dirty="0" smtClean="0"/>
              <a:t>services </a:t>
            </a:r>
            <a:r>
              <a:rPr lang="en-US" dirty="0"/>
              <a:t>and play competitors against each other</a:t>
            </a:r>
            <a:r>
              <a:rPr lang="en-US" dirty="0" smtClean="0"/>
              <a:t>.</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44035"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E456EC28-7611-440E-AF69-E4927DCF8954}" type="slidenum">
              <a:rPr lang="en-US" altLang="en-US" sz="1200" smtClean="0"/>
              <a:pPr/>
              <a:t>15</a:t>
            </a:fld>
            <a:endParaRPr lang="en-US" altLang="en-US" sz="1200" dirty="0"/>
          </a:p>
        </p:txBody>
      </p:sp>
    </p:spTree>
    <p:extLst>
      <p:ext uri="{BB962C8B-B14F-4D97-AF65-F5344CB8AC3E}">
        <p14:creationId xmlns:p14="http://schemas.microsoft.com/office/powerpoint/2010/main" val="279293524"/>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Bargaining Power of Suppliers</a:t>
            </a:r>
          </a:p>
        </p:txBody>
      </p:sp>
      <p:sp>
        <p:nvSpPr>
          <p:cNvPr id="3" name="Content Placeholder 2"/>
          <p:cNvSpPr>
            <a:spLocks noGrp="1"/>
          </p:cNvSpPr>
          <p:nvPr>
            <p:ph idx="1"/>
          </p:nvPr>
        </p:nvSpPr>
        <p:spPr/>
        <p:txBody>
          <a:bodyPr>
            <a:normAutofit/>
          </a:bodyPr>
          <a:lstStyle/>
          <a:p>
            <a:pPr marL="0" indent="0">
              <a:buNone/>
            </a:pPr>
            <a:r>
              <a:rPr lang="en-US" dirty="0" smtClean="0"/>
              <a:t>A </a:t>
            </a:r>
            <a:r>
              <a:rPr lang="en-US" dirty="0" smtClean="0">
                <a:solidFill>
                  <a:schemeClr val="accent1">
                    <a:lumMod val="75000"/>
                  </a:schemeClr>
                </a:solidFill>
              </a:rPr>
              <a:t>supplier </a:t>
            </a:r>
            <a:r>
              <a:rPr lang="en-US" dirty="0" smtClean="0"/>
              <a:t>is powerful </a:t>
            </a:r>
            <a:r>
              <a:rPr lang="en-US" dirty="0"/>
              <a:t>if some of the following factors hold true:</a:t>
            </a:r>
            <a:endParaRPr lang="en-US" altLang="en-US" dirty="0" smtClean="0"/>
          </a:p>
          <a:p>
            <a:r>
              <a:rPr lang="en-US" altLang="en-US" sz="3000" dirty="0" smtClean="0"/>
              <a:t>Industry </a:t>
            </a:r>
            <a:r>
              <a:rPr lang="en-US" altLang="en-US" sz="3000" dirty="0"/>
              <a:t>is dominated by </a:t>
            </a:r>
            <a:r>
              <a:rPr lang="en-US" altLang="en-US" sz="3000" dirty="0" smtClean="0"/>
              <a:t>few suppliers</a:t>
            </a:r>
            <a:endParaRPr lang="en-US" altLang="en-US" sz="3000" dirty="0"/>
          </a:p>
          <a:p>
            <a:r>
              <a:rPr lang="en-US" altLang="en-US" sz="3000" dirty="0"/>
              <a:t>Unique product or service</a:t>
            </a:r>
          </a:p>
          <a:p>
            <a:r>
              <a:rPr lang="en-US" altLang="en-US" sz="3000" dirty="0"/>
              <a:t>Substitutes are not readily available</a:t>
            </a:r>
          </a:p>
          <a:p>
            <a:r>
              <a:rPr lang="en-US" altLang="en-US" sz="3000" dirty="0"/>
              <a:t>Ability to forward </a:t>
            </a:r>
            <a:r>
              <a:rPr lang="en-US" altLang="en-US" sz="3000" dirty="0" smtClean="0"/>
              <a:t>integrate</a:t>
            </a:r>
            <a:endParaRPr lang="en-US" altLang="en-US" sz="3000" dirty="0"/>
          </a:p>
          <a:p>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4-</a:t>
            </a:r>
            <a:fld id="{3BA836C6-F704-448B-94C4-5B456B503172}" type="slidenum">
              <a:rPr lang="en-US" smtClean="0"/>
              <a:pPr/>
              <a:t>16</a:t>
            </a:fld>
            <a:endParaRPr lang="en-US" dirty="0"/>
          </a:p>
        </p:txBody>
      </p:sp>
    </p:spTree>
    <p:extLst>
      <p:ext uri="{BB962C8B-B14F-4D97-AF65-F5344CB8AC3E}">
        <p14:creationId xmlns:p14="http://schemas.microsoft.com/office/powerpoint/2010/main" val="3171893372"/>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Industry Evolution</a:t>
            </a:r>
            <a:endParaRPr lang="en-US" dirty="0"/>
          </a:p>
        </p:txBody>
      </p:sp>
      <p:sp>
        <p:nvSpPr>
          <p:cNvPr id="46084" name="Rectangle 2"/>
          <p:cNvSpPr>
            <a:spLocks noGrp="1" noChangeArrowheads="1"/>
          </p:cNvSpPr>
          <p:nvPr>
            <p:ph idx="1"/>
          </p:nvPr>
        </p:nvSpPr>
        <p:spPr/>
        <p:txBody>
          <a:bodyPr>
            <a:normAutofit/>
          </a:bodyPr>
          <a:lstStyle/>
          <a:p>
            <a:r>
              <a:rPr lang="en-US" altLang="en-US" b="1" dirty="0" smtClean="0"/>
              <a:t>Fragmented industry</a:t>
            </a:r>
          </a:p>
          <a:p>
            <a:pPr lvl="1"/>
            <a:r>
              <a:rPr lang="en-US" altLang="en-US" dirty="0" smtClean="0"/>
              <a:t>no firm has a large market share and each firm only serves a small piece of the total market in competition with other firms</a:t>
            </a:r>
          </a:p>
          <a:p>
            <a:r>
              <a:rPr lang="en-US" altLang="en-US" b="1" dirty="0" smtClean="0"/>
              <a:t>Consolidated industry</a:t>
            </a:r>
          </a:p>
          <a:p>
            <a:pPr lvl="1"/>
            <a:r>
              <a:rPr lang="en-US" altLang="en-US" dirty="0" smtClean="0"/>
              <a:t>domination by a few large firms, each struggles to differentiate products from its competition</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46083"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5FFD89A0-9443-439E-A76A-8BE27AE065EB}" type="slidenum">
              <a:rPr lang="en-US" altLang="en-US" sz="1200" smtClean="0"/>
              <a:pPr/>
              <a:t>17</a:t>
            </a:fld>
            <a:endParaRPr lang="en-US" altLang="en-US" sz="1200" dirty="0"/>
          </a:p>
        </p:txBody>
      </p:sp>
    </p:spTree>
    <p:extLst>
      <p:ext uri="{BB962C8B-B14F-4D97-AF65-F5344CB8AC3E}">
        <p14:creationId xmlns:p14="http://schemas.microsoft.com/office/powerpoint/2010/main" val="1309376519"/>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Continuum of </a:t>
            </a:r>
            <a:br>
              <a:rPr lang="en-US" dirty="0" smtClean="0"/>
            </a:br>
            <a:r>
              <a:rPr lang="en-US" dirty="0" smtClean="0"/>
              <a:t>International Industries</a:t>
            </a:r>
            <a:endParaRPr lang="en-US" dirty="0"/>
          </a:p>
        </p:txBody>
      </p:sp>
      <p:sp>
        <p:nvSpPr>
          <p:cNvPr id="2" name="Footer Placeholder 1"/>
          <p:cNvSpPr>
            <a:spLocks noGrp="1"/>
          </p:cNvSpPr>
          <p:nvPr>
            <p:ph type="ftr" sz="quarter" idx="11"/>
          </p:nvPr>
        </p:nvSpPr>
        <p:spPr/>
        <p:txBody>
          <a:bodyPr/>
          <a:lstStyle/>
          <a:p>
            <a:r>
              <a:rPr lang="en-US" dirty="0" smtClean="0"/>
              <a:t>Copyright © 2015 Pearson Education, Inc. </a:t>
            </a:r>
            <a:endParaRPr lang="en-US" dirty="0"/>
          </a:p>
        </p:txBody>
      </p:sp>
      <p:sp>
        <p:nvSpPr>
          <p:cNvPr id="48131"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F23C0482-F033-46C7-A08A-B8D0AC96DEAD}" type="slidenum">
              <a:rPr lang="en-US" altLang="en-US" sz="1200" smtClean="0"/>
              <a:pPr/>
              <a:t>18</a:t>
            </a:fld>
            <a:endParaRPr lang="en-US" altLang="en-US" sz="1200"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979391"/>
            <a:ext cx="8763000" cy="1918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6792352"/>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Strategic Groups</a:t>
            </a:r>
            <a:endParaRPr lang="en-US" dirty="0"/>
          </a:p>
        </p:txBody>
      </p:sp>
      <p:sp>
        <p:nvSpPr>
          <p:cNvPr id="49156" name="Rectangle 2"/>
          <p:cNvSpPr>
            <a:spLocks noGrp="1" noChangeArrowheads="1"/>
          </p:cNvSpPr>
          <p:nvPr>
            <p:ph idx="1"/>
          </p:nvPr>
        </p:nvSpPr>
        <p:spPr/>
        <p:txBody>
          <a:bodyPr/>
          <a:lstStyle/>
          <a:p>
            <a:r>
              <a:rPr lang="en-US" altLang="en-US" b="1" dirty="0" smtClean="0"/>
              <a:t>Strategic group</a:t>
            </a:r>
          </a:p>
          <a:p>
            <a:pPr lvl="1"/>
            <a:r>
              <a:rPr lang="en-US" altLang="en-US" dirty="0" smtClean="0"/>
              <a:t>a set of business units or firms that pursue similar strategies with similar resources</a:t>
            </a:r>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49155" name="Slide Number Placeholder 7"/>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36327E1F-9CBE-4F34-9103-81EAD5E8C90D}" type="slidenum">
              <a:rPr lang="en-US" altLang="en-US" sz="1200" smtClean="0"/>
              <a:pPr/>
              <a:t>19</a:t>
            </a:fld>
            <a:endParaRPr lang="en-US" altLang="en-US" sz="1200" dirty="0"/>
          </a:p>
        </p:txBody>
      </p:sp>
    </p:spTree>
    <p:extLst>
      <p:ext uri="{BB962C8B-B14F-4D97-AF65-F5344CB8AC3E}">
        <p14:creationId xmlns:p14="http://schemas.microsoft.com/office/powerpoint/2010/main" val="562940041"/>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Environmental Scanning</a:t>
            </a:r>
            <a:endParaRPr lang="en-US" dirty="0"/>
          </a:p>
        </p:txBody>
      </p:sp>
      <p:sp>
        <p:nvSpPr>
          <p:cNvPr id="19460" name="Rectangle 2"/>
          <p:cNvSpPr>
            <a:spLocks noGrp="1" noChangeArrowheads="1"/>
          </p:cNvSpPr>
          <p:nvPr>
            <p:ph idx="1"/>
          </p:nvPr>
        </p:nvSpPr>
        <p:spPr/>
        <p:txBody>
          <a:bodyPr/>
          <a:lstStyle/>
          <a:p>
            <a:r>
              <a:rPr lang="en-US" altLang="en-US" b="1" dirty="0" smtClean="0"/>
              <a:t>Environmental scanning</a:t>
            </a:r>
          </a:p>
          <a:p>
            <a:pPr lvl="1"/>
            <a:r>
              <a:rPr lang="en-US" dirty="0" smtClean="0"/>
              <a:t>the </a:t>
            </a:r>
            <a:r>
              <a:rPr lang="en-US" dirty="0"/>
              <a:t>monitoring, evaluation, and dissemination of information relevant to the </a:t>
            </a:r>
            <a:r>
              <a:rPr lang="en-US" dirty="0" smtClean="0"/>
              <a:t>organizational development </a:t>
            </a:r>
            <a:r>
              <a:rPr lang="en-US" dirty="0"/>
              <a:t>of strategy</a:t>
            </a:r>
            <a:endParaRPr lang="en-US" altLang="en-US" dirty="0" smtClean="0"/>
          </a:p>
        </p:txBody>
      </p:sp>
      <p:sp>
        <p:nvSpPr>
          <p:cNvPr id="19459"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71899411-17D2-4F92-A055-A1F43C23FDA8}" type="slidenum">
              <a:rPr lang="en-US" altLang="en-US" sz="1200" smtClean="0"/>
              <a:pPr/>
              <a:t>2</a:t>
            </a:fld>
            <a:endParaRPr lang="en-US" altLang="en-US" sz="1200" dirty="0"/>
          </a:p>
        </p:txBody>
      </p:sp>
      <p:sp>
        <p:nvSpPr>
          <p:cNvPr id="8" name="Footer Placeholder 7"/>
          <p:cNvSpPr>
            <a:spLocks noGrp="1"/>
          </p:cNvSpPr>
          <p:nvPr>
            <p:ph type="ftr" sz="quarter" idx="11"/>
          </p:nvPr>
        </p:nvSpPr>
        <p:spPr/>
        <p:txBody>
          <a:bodyPr/>
          <a:lstStyle/>
          <a:p>
            <a:r>
              <a:rPr lang="en-US" dirty="0" smtClean="0"/>
              <a:t>Copyright © 2015 Pearson Education, Inc. </a:t>
            </a:r>
            <a:endParaRPr lang="en-US" dirty="0"/>
          </a:p>
        </p:txBody>
      </p:sp>
    </p:spTree>
    <p:extLst>
      <p:ext uri="{BB962C8B-B14F-4D97-AF65-F5344CB8AC3E}">
        <p14:creationId xmlns:p14="http://schemas.microsoft.com/office/powerpoint/2010/main" val="3631413480"/>
      </p:ext>
    </p:ext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Mapping Strategic Groups in the</a:t>
            </a:r>
            <a:br>
              <a:rPr lang="en-US" dirty="0" smtClean="0"/>
            </a:br>
            <a:r>
              <a:rPr lang="en-US" dirty="0" smtClean="0"/>
              <a:t>U.S. Restaurant Chain Industry</a:t>
            </a:r>
            <a:endParaRPr lang="en-US"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50179" name="Slide Number Placeholder 7"/>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76258936-21A4-4A3D-8F98-637D9673B315}" type="slidenum">
              <a:rPr lang="en-US" altLang="en-US" sz="1200" smtClean="0"/>
              <a:pPr/>
              <a:t>20</a:t>
            </a:fld>
            <a:endParaRPr lang="en-US" altLang="en-US" sz="1200"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773865"/>
            <a:ext cx="65532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5525738"/>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Strategic Types</a:t>
            </a:r>
            <a:endParaRPr lang="en-US" dirty="0"/>
          </a:p>
        </p:txBody>
      </p:sp>
      <p:sp>
        <p:nvSpPr>
          <p:cNvPr id="51204" name="Rectangle 2"/>
          <p:cNvSpPr>
            <a:spLocks noGrp="1" noChangeArrowheads="1"/>
          </p:cNvSpPr>
          <p:nvPr>
            <p:ph idx="1"/>
          </p:nvPr>
        </p:nvSpPr>
        <p:spPr/>
        <p:txBody>
          <a:bodyPr>
            <a:normAutofit fontScale="92500" lnSpcReduction="20000"/>
          </a:bodyPr>
          <a:lstStyle/>
          <a:p>
            <a:r>
              <a:rPr lang="en-US" altLang="en-US" b="1" dirty="0" smtClean="0"/>
              <a:t>Defenders</a:t>
            </a:r>
          </a:p>
          <a:p>
            <a:pPr lvl="1"/>
            <a:r>
              <a:rPr lang="en-US" altLang="en-US" dirty="0" smtClean="0"/>
              <a:t>focus on improving </a:t>
            </a:r>
            <a:r>
              <a:rPr lang="en-US" altLang="en-US" dirty="0" smtClean="0"/>
              <a:t>efficiency (limited product line)</a:t>
            </a:r>
            <a:endParaRPr lang="en-US" altLang="en-US" dirty="0" smtClean="0"/>
          </a:p>
          <a:p>
            <a:r>
              <a:rPr lang="en-US" altLang="en-US" b="1" dirty="0" smtClean="0"/>
              <a:t>Prospectors</a:t>
            </a:r>
          </a:p>
          <a:p>
            <a:pPr lvl="1"/>
            <a:r>
              <a:rPr lang="en-US" altLang="en-US" dirty="0" smtClean="0"/>
              <a:t>focus on product innovation and market opportunities</a:t>
            </a:r>
          </a:p>
          <a:p>
            <a:r>
              <a:rPr lang="en-US" altLang="en-US" b="1" dirty="0" smtClean="0"/>
              <a:t>Analyzers</a:t>
            </a:r>
          </a:p>
          <a:p>
            <a:pPr lvl="1"/>
            <a:r>
              <a:rPr lang="en-US" altLang="en-US" dirty="0" smtClean="0"/>
              <a:t>focus on at least two different product market </a:t>
            </a:r>
            <a:r>
              <a:rPr lang="en-US" altLang="en-US" dirty="0" smtClean="0"/>
              <a:t>areas (one product stable, the other variable)</a:t>
            </a:r>
            <a:endParaRPr lang="en-US" altLang="en-US" dirty="0" smtClean="0"/>
          </a:p>
          <a:p>
            <a:r>
              <a:rPr lang="en-US" altLang="en-US" b="1" dirty="0" smtClean="0"/>
              <a:t>Reactors</a:t>
            </a:r>
          </a:p>
          <a:p>
            <a:pPr lvl="1"/>
            <a:r>
              <a:rPr lang="en-US" altLang="en-US" dirty="0" smtClean="0"/>
              <a:t>lack a consistent strategy-structure-culture relationship</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51203"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88AFD734-5FF3-4860-A1A0-55173F1A91D6}" type="slidenum">
              <a:rPr lang="en-US" altLang="en-US" sz="1200" smtClean="0"/>
              <a:pPr/>
              <a:t>21</a:t>
            </a:fld>
            <a:endParaRPr lang="en-US" altLang="en-US" sz="1200" dirty="0"/>
          </a:p>
        </p:txBody>
      </p:sp>
    </p:spTree>
    <p:extLst>
      <p:ext uri="{BB962C8B-B14F-4D97-AF65-F5344CB8AC3E}">
        <p14:creationId xmlns:p14="http://schemas.microsoft.com/office/powerpoint/2010/main" val="2220694400"/>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Competitive Intelligence</a:t>
            </a:r>
            <a:endParaRPr lang="en-US" dirty="0"/>
          </a:p>
        </p:txBody>
      </p:sp>
      <p:sp>
        <p:nvSpPr>
          <p:cNvPr id="55300" name="Rectangle 2"/>
          <p:cNvSpPr>
            <a:spLocks noGrp="1" noChangeArrowheads="1"/>
          </p:cNvSpPr>
          <p:nvPr>
            <p:ph idx="1"/>
          </p:nvPr>
        </p:nvSpPr>
        <p:spPr/>
        <p:txBody>
          <a:bodyPr>
            <a:normAutofit fontScale="92500" lnSpcReduction="10000"/>
          </a:bodyPr>
          <a:lstStyle/>
          <a:p>
            <a:r>
              <a:rPr lang="en-US" altLang="en-US" sz="3500" b="1" dirty="0" smtClean="0"/>
              <a:t>Competitive intelligence </a:t>
            </a:r>
          </a:p>
          <a:p>
            <a:pPr lvl="1"/>
            <a:r>
              <a:rPr lang="en-US" altLang="en-US" sz="3000" dirty="0" smtClean="0"/>
              <a:t>a formal program of gathering information on a company’s competitors</a:t>
            </a:r>
          </a:p>
          <a:p>
            <a:pPr lvl="1"/>
            <a:r>
              <a:rPr lang="en-US" altLang="en-US" sz="3000" dirty="0"/>
              <a:t>a</a:t>
            </a:r>
            <a:r>
              <a:rPr lang="en-US" altLang="en-US" sz="3000" dirty="0" smtClean="0"/>
              <a:t>lso called business intelligence</a:t>
            </a:r>
          </a:p>
          <a:p>
            <a:endParaRPr lang="en-US" altLang="en-US" sz="900" dirty="0" smtClean="0"/>
          </a:p>
          <a:p>
            <a:pPr marL="0" indent="0">
              <a:buNone/>
            </a:pPr>
            <a:r>
              <a:rPr lang="en-US" altLang="en-US" dirty="0" smtClean="0"/>
              <a:t>Sources of </a:t>
            </a:r>
            <a:r>
              <a:rPr lang="en-US" altLang="en-US" dirty="0" smtClean="0">
                <a:solidFill>
                  <a:schemeClr val="tx2">
                    <a:lumMod val="60000"/>
                    <a:lumOff val="40000"/>
                  </a:schemeClr>
                </a:solidFill>
              </a:rPr>
              <a:t>competitive intelligence</a:t>
            </a:r>
            <a:r>
              <a:rPr lang="en-US" altLang="en-US" dirty="0" smtClean="0"/>
              <a:t>:</a:t>
            </a:r>
          </a:p>
          <a:p>
            <a:r>
              <a:rPr lang="en-US" altLang="en-US" sz="3000" dirty="0" smtClean="0"/>
              <a:t>Information brokers</a:t>
            </a:r>
          </a:p>
          <a:p>
            <a:r>
              <a:rPr lang="en-US" altLang="en-US" sz="3000" dirty="0" smtClean="0"/>
              <a:t>Internet</a:t>
            </a:r>
          </a:p>
          <a:p>
            <a:r>
              <a:rPr lang="en-US" altLang="en-US" sz="3000" dirty="0" smtClean="0"/>
              <a:t>Industrial espionage</a:t>
            </a:r>
          </a:p>
          <a:p>
            <a:r>
              <a:rPr lang="en-US" altLang="en-US" sz="3000" dirty="0" smtClean="0"/>
              <a:t>Investigatory services</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55299"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61CA9B02-26F7-4994-B0CB-9E8684EF5147}" type="slidenum">
              <a:rPr lang="en-US" altLang="en-US" sz="1200" smtClean="0"/>
              <a:pPr/>
              <a:t>22</a:t>
            </a:fld>
            <a:endParaRPr lang="en-US" altLang="en-US" sz="1200" dirty="0"/>
          </a:p>
        </p:txBody>
      </p:sp>
    </p:spTree>
    <p:extLst>
      <p:ext uri="{BB962C8B-B14F-4D97-AF65-F5344CB8AC3E}">
        <p14:creationId xmlns:p14="http://schemas.microsoft.com/office/powerpoint/2010/main" val="2724602095"/>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Useful Forecasting Techniques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991142950"/>
              </p:ext>
            </p:extLst>
          </p:nvPr>
        </p:nvGraphicFramePr>
        <p:xfrm>
          <a:off x="457200" y="1752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57347"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CCC82FA9-BEAB-4CED-BE1E-4D5FA0733491}" type="slidenum">
              <a:rPr lang="en-US" altLang="en-US" sz="1200" smtClean="0"/>
              <a:pPr/>
              <a:t>23</a:t>
            </a:fld>
            <a:endParaRPr lang="en-US" altLang="en-US" sz="1200" dirty="0"/>
          </a:p>
        </p:txBody>
      </p:sp>
    </p:spTree>
    <p:extLst>
      <p:ext uri="{BB962C8B-B14F-4D97-AF65-F5344CB8AC3E}">
        <p14:creationId xmlns:p14="http://schemas.microsoft.com/office/powerpoint/2010/main" val="2366870095"/>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Synthesis of External Factors—EFAS</a:t>
            </a:r>
            <a:endParaRPr lang="en-US"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58371" name="Slide Number Placeholder 7"/>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93244FF7-0CB0-4B58-B7DD-D4F5BD511518}" type="slidenum">
              <a:rPr lang="en-US" altLang="en-US" sz="1200" smtClean="0"/>
              <a:pPr/>
              <a:t>24</a:t>
            </a:fld>
            <a:endParaRPr lang="en-US" altLang="en-US" sz="1200"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1752600"/>
            <a:ext cx="8458200" cy="4513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3791937"/>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Identifying External </a:t>
            </a:r>
            <a:br>
              <a:rPr lang="en-US" altLang="en-US" dirty="0" smtClean="0"/>
            </a:br>
            <a:r>
              <a:rPr lang="en-US" altLang="en-US" dirty="0" smtClean="0"/>
              <a:t>Environmental Variables</a:t>
            </a:r>
            <a:endParaRPr lang="en-US" dirty="0"/>
          </a:p>
        </p:txBody>
      </p:sp>
      <p:sp>
        <p:nvSpPr>
          <p:cNvPr id="21508" name="Rectangle 2"/>
          <p:cNvSpPr>
            <a:spLocks noGrp="1" noChangeArrowheads="1"/>
          </p:cNvSpPr>
          <p:nvPr>
            <p:ph idx="1"/>
          </p:nvPr>
        </p:nvSpPr>
        <p:spPr/>
        <p:txBody>
          <a:bodyPr>
            <a:normAutofit/>
          </a:bodyPr>
          <a:lstStyle/>
          <a:p>
            <a:r>
              <a:rPr lang="en-US" altLang="en-US" b="1" dirty="0" smtClean="0"/>
              <a:t>Natural environment </a:t>
            </a:r>
          </a:p>
          <a:p>
            <a:pPr lvl="1"/>
            <a:r>
              <a:rPr lang="en-US" dirty="0" smtClean="0"/>
              <a:t>includes </a:t>
            </a:r>
            <a:r>
              <a:rPr lang="en-US" dirty="0"/>
              <a:t>physical resources, </a:t>
            </a:r>
            <a:r>
              <a:rPr lang="en-US" dirty="0" smtClean="0"/>
              <a:t>wildlife </a:t>
            </a:r>
            <a:r>
              <a:rPr lang="en-US" dirty="0"/>
              <a:t>and climate that are </a:t>
            </a:r>
            <a:r>
              <a:rPr lang="en-US" dirty="0" smtClean="0"/>
              <a:t>an inherent </a:t>
            </a:r>
            <a:r>
              <a:rPr lang="en-US" dirty="0"/>
              <a:t>part of existence on </a:t>
            </a:r>
            <a:r>
              <a:rPr lang="en-US" dirty="0" smtClean="0"/>
              <a:t>Earth</a:t>
            </a:r>
          </a:p>
          <a:p>
            <a:pPr lvl="1"/>
            <a:r>
              <a:rPr lang="en-US" dirty="0" smtClean="0"/>
              <a:t>form </a:t>
            </a:r>
            <a:r>
              <a:rPr lang="en-US" dirty="0"/>
              <a:t>an ecological system of </a:t>
            </a:r>
            <a:r>
              <a:rPr lang="en-US" dirty="0" smtClean="0"/>
              <a:t>interrelated life</a:t>
            </a:r>
            <a:endParaRPr lang="en-US" altLang="en-US" dirty="0" smtClean="0"/>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21507"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3360BE95-3540-4E1B-BBE7-F53D1AF36455}" type="slidenum">
              <a:rPr lang="en-US" altLang="en-US" sz="1200" smtClean="0"/>
              <a:pPr/>
              <a:t>3</a:t>
            </a:fld>
            <a:endParaRPr lang="en-US" altLang="en-US" sz="1200" dirty="0"/>
          </a:p>
        </p:txBody>
      </p:sp>
    </p:spTree>
    <p:extLst>
      <p:ext uri="{BB962C8B-B14F-4D97-AF65-F5344CB8AC3E}">
        <p14:creationId xmlns:p14="http://schemas.microsoft.com/office/powerpoint/2010/main" val="1834352950"/>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Identifying External </a:t>
            </a:r>
            <a:br>
              <a:rPr lang="en-US" altLang="en-US" dirty="0" smtClean="0"/>
            </a:br>
            <a:r>
              <a:rPr lang="en-US" altLang="en-US" dirty="0" smtClean="0"/>
              <a:t>Environmental Variables</a:t>
            </a:r>
            <a:endParaRPr lang="en-US" dirty="0"/>
          </a:p>
        </p:txBody>
      </p:sp>
      <p:sp>
        <p:nvSpPr>
          <p:cNvPr id="22532" name="Rectangle 2"/>
          <p:cNvSpPr>
            <a:spLocks noGrp="1" noChangeArrowheads="1"/>
          </p:cNvSpPr>
          <p:nvPr>
            <p:ph idx="1"/>
          </p:nvPr>
        </p:nvSpPr>
        <p:spPr/>
        <p:txBody>
          <a:bodyPr>
            <a:normAutofit/>
          </a:bodyPr>
          <a:lstStyle/>
          <a:p>
            <a:r>
              <a:rPr lang="en-US" altLang="en-US" b="1" dirty="0" smtClean="0"/>
              <a:t>Societal environment</a:t>
            </a:r>
          </a:p>
          <a:p>
            <a:pPr lvl="1"/>
            <a:r>
              <a:rPr lang="en-US" dirty="0" smtClean="0"/>
              <a:t>mankind’s </a:t>
            </a:r>
            <a:r>
              <a:rPr lang="en-US" dirty="0"/>
              <a:t>social system that includes general forces </a:t>
            </a:r>
            <a:r>
              <a:rPr lang="en-US" dirty="0" smtClean="0"/>
              <a:t>that do </a:t>
            </a:r>
            <a:r>
              <a:rPr lang="en-US" dirty="0"/>
              <a:t>not directly touch on the short-run activities of the organization, but that can influence </a:t>
            </a:r>
            <a:r>
              <a:rPr lang="en-US" dirty="0" smtClean="0"/>
              <a:t>its long-term decisions</a:t>
            </a:r>
          </a:p>
          <a:p>
            <a:pPr lvl="1"/>
            <a:r>
              <a:rPr lang="en-US" altLang="en-US" dirty="0" smtClean="0"/>
              <a:t>economic, technological, political-legal and sociocultural (PEST)</a:t>
            </a:r>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22531"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C729D530-2FC6-48B0-BD4F-FC96568B48E6}" type="slidenum">
              <a:rPr lang="en-US" altLang="en-US" sz="1200" smtClean="0"/>
              <a:pPr/>
              <a:t>4</a:t>
            </a:fld>
            <a:endParaRPr lang="en-US" altLang="en-US" sz="1200" dirty="0"/>
          </a:p>
        </p:txBody>
      </p:sp>
    </p:spTree>
    <p:extLst>
      <p:ext uri="{BB962C8B-B14F-4D97-AF65-F5344CB8AC3E}">
        <p14:creationId xmlns:p14="http://schemas.microsoft.com/office/powerpoint/2010/main" val="1386769027"/>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Scanning the Societal Environment: STEEP Analysis</a:t>
            </a:r>
            <a:endParaRPr lang="en-US" dirty="0"/>
          </a:p>
        </p:txBody>
      </p:sp>
      <p:sp>
        <p:nvSpPr>
          <p:cNvPr id="25604" name="Rectangle 2"/>
          <p:cNvSpPr>
            <a:spLocks noGrp="1" noChangeArrowheads="1"/>
          </p:cNvSpPr>
          <p:nvPr>
            <p:ph idx="1"/>
          </p:nvPr>
        </p:nvSpPr>
        <p:spPr/>
        <p:txBody>
          <a:bodyPr/>
          <a:lstStyle/>
          <a:p>
            <a:r>
              <a:rPr lang="en-US" altLang="en-US" b="1" dirty="0" smtClean="0"/>
              <a:t>STEEP Analysis</a:t>
            </a:r>
          </a:p>
          <a:p>
            <a:pPr lvl="1"/>
            <a:r>
              <a:rPr lang="en-US" altLang="en-US" dirty="0" smtClean="0"/>
              <a:t>monitoring trends in the societal and natural environments</a:t>
            </a:r>
          </a:p>
          <a:p>
            <a:pPr lvl="1"/>
            <a:r>
              <a:rPr lang="en-US" altLang="en-US" dirty="0" smtClean="0"/>
              <a:t>sociocultural, technological, economic,</a:t>
            </a:r>
            <a:r>
              <a:rPr lang="en-US" altLang="en-US" dirty="0"/>
              <a:t> </a:t>
            </a:r>
            <a:r>
              <a:rPr lang="en-US" altLang="en-US" dirty="0" smtClean="0"/>
              <a:t>ecological</a:t>
            </a:r>
            <a:r>
              <a:rPr lang="en-US" altLang="en-US" dirty="0"/>
              <a:t> </a:t>
            </a:r>
            <a:r>
              <a:rPr lang="en-US" altLang="en-US" dirty="0" smtClean="0"/>
              <a:t>and </a:t>
            </a:r>
            <a:r>
              <a:rPr lang="en-US" altLang="en-US" dirty="0"/>
              <a:t>p</a:t>
            </a:r>
            <a:r>
              <a:rPr lang="en-US" altLang="en-US" dirty="0" smtClean="0"/>
              <a:t>olitical-legal forces</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25603"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42CD11B8-8EE4-40D3-BF53-CE9D76EDFEA5}" type="slidenum">
              <a:rPr lang="en-US" altLang="en-US" sz="1200" smtClean="0"/>
              <a:pPr/>
              <a:t>5</a:t>
            </a:fld>
            <a:endParaRPr lang="en-US" altLang="en-US" sz="1200" dirty="0"/>
          </a:p>
        </p:txBody>
      </p:sp>
    </p:spTree>
    <p:extLst>
      <p:ext uri="{BB962C8B-B14F-4D97-AF65-F5344CB8AC3E}">
        <p14:creationId xmlns:p14="http://schemas.microsoft.com/office/powerpoint/2010/main" val="1285364272"/>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Important Variables in the Societal Environment</a:t>
            </a:r>
          </a:p>
        </p:txBody>
      </p:sp>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r>
              <a:rPr lang="en-US" dirty="0" smtClean="0"/>
              <a:t>4-</a:t>
            </a:r>
            <a:fld id="{3BA836C6-F704-448B-94C4-5B456B503172}" type="slidenum">
              <a:rPr lang="en-US" smtClean="0"/>
              <a:pPr/>
              <a:t>6</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592" y="1676400"/>
            <a:ext cx="8128817" cy="469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0515401"/>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Identifying External </a:t>
            </a:r>
            <a:br>
              <a:rPr lang="en-US" altLang="en-US" dirty="0" smtClean="0"/>
            </a:br>
            <a:r>
              <a:rPr lang="en-US" altLang="en-US" dirty="0" smtClean="0"/>
              <a:t>Environmental Variables</a:t>
            </a:r>
            <a:endParaRPr lang="en-US" dirty="0"/>
          </a:p>
        </p:txBody>
      </p:sp>
      <p:sp>
        <p:nvSpPr>
          <p:cNvPr id="23556" name="Rectangle 2"/>
          <p:cNvSpPr>
            <a:spLocks noGrp="1" noChangeArrowheads="1"/>
          </p:cNvSpPr>
          <p:nvPr>
            <p:ph idx="1"/>
          </p:nvPr>
        </p:nvSpPr>
        <p:spPr/>
        <p:txBody>
          <a:bodyPr>
            <a:normAutofit/>
          </a:bodyPr>
          <a:lstStyle/>
          <a:p>
            <a:r>
              <a:rPr lang="en-US" altLang="en-US" b="1" dirty="0" smtClean="0"/>
              <a:t>Task environment</a:t>
            </a:r>
          </a:p>
          <a:p>
            <a:pPr lvl="1"/>
            <a:r>
              <a:rPr lang="en-US" dirty="0" smtClean="0"/>
              <a:t>those </a:t>
            </a:r>
            <a:r>
              <a:rPr lang="en-US" dirty="0"/>
              <a:t>elements or groups that directly affect a </a:t>
            </a:r>
            <a:r>
              <a:rPr lang="en-US" dirty="0" smtClean="0"/>
              <a:t>corporation and</a:t>
            </a:r>
            <a:r>
              <a:rPr lang="en-US" dirty="0"/>
              <a:t>, in turn, are affected by </a:t>
            </a:r>
            <a:r>
              <a:rPr lang="en-US" dirty="0" smtClean="0"/>
              <a:t>it</a:t>
            </a:r>
            <a:endParaRPr lang="en-US" altLang="en-US" dirty="0" smtClean="0"/>
          </a:p>
          <a:p>
            <a:pPr lvl="1"/>
            <a:r>
              <a:rPr lang="en-US" altLang="en-US" dirty="0"/>
              <a:t>g</a:t>
            </a:r>
            <a:r>
              <a:rPr lang="en-US" altLang="en-US" dirty="0" smtClean="0"/>
              <a:t>overnment, local communities, suppliers, competitors, customers, creditors, unions, special interest groups/trade associations</a:t>
            </a:r>
          </a:p>
          <a:p>
            <a:pPr lvl="1"/>
            <a:endParaRPr lang="en-US" altLang="en-US" dirty="0"/>
          </a:p>
          <a:p>
            <a:pPr lvl="1"/>
            <a:r>
              <a:rPr lang="en-US" altLang="en-US" dirty="0" smtClean="0">
                <a:solidFill>
                  <a:srgbClr val="FF0000"/>
                </a:solidFill>
              </a:rPr>
              <a:t>What is another name for such groups?</a:t>
            </a:r>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23555"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BB4B40C5-4259-4E88-8A7F-BAFDF8F2D7BC}" type="slidenum">
              <a:rPr lang="en-US" altLang="en-US" sz="1200" smtClean="0"/>
              <a:pPr/>
              <a:t>7</a:t>
            </a:fld>
            <a:endParaRPr lang="en-US" altLang="en-US" sz="1200" dirty="0"/>
          </a:p>
        </p:txBody>
      </p:sp>
    </p:spTree>
    <p:extLst>
      <p:ext uri="{BB962C8B-B14F-4D97-AF65-F5344CB8AC3E}">
        <p14:creationId xmlns:p14="http://schemas.microsoft.com/office/powerpoint/2010/main" val="4096470542"/>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Identifying External </a:t>
            </a:r>
            <a:br>
              <a:rPr lang="en-US" altLang="en-US" dirty="0" smtClean="0"/>
            </a:br>
            <a:r>
              <a:rPr lang="en-US" altLang="en-US" dirty="0" smtClean="0"/>
              <a:t>Environmental Variables</a:t>
            </a:r>
            <a:endParaRPr lang="en-US" dirty="0"/>
          </a:p>
        </p:txBody>
      </p:sp>
      <p:sp>
        <p:nvSpPr>
          <p:cNvPr id="24580" name="Rectangle 2"/>
          <p:cNvSpPr>
            <a:spLocks noGrp="1" noChangeArrowheads="1"/>
          </p:cNvSpPr>
          <p:nvPr>
            <p:ph idx="1"/>
          </p:nvPr>
        </p:nvSpPr>
        <p:spPr/>
        <p:txBody>
          <a:bodyPr/>
          <a:lstStyle/>
          <a:p>
            <a:r>
              <a:rPr lang="en-US" altLang="en-US" b="1" dirty="0" smtClean="0"/>
              <a:t>Industry analysis</a:t>
            </a:r>
          </a:p>
          <a:p>
            <a:pPr lvl="1"/>
            <a:r>
              <a:rPr lang="en-US" altLang="en-US" dirty="0" smtClean="0"/>
              <a:t>an in-depth examination of key factors within a corporation’s task environment</a:t>
            </a:r>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24579"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4-</a:t>
            </a:r>
            <a:fld id="{9276B805-4329-4FD2-907C-6178238B7E6D}" type="slidenum">
              <a:rPr lang="en-US" altLang="en-US" sz="1200" smtClean="0"/>
              <a:pPr/>
              <a:t>8</a:t>
            </a:fld>
            <a:endParaRPr lang="en-US" altLang="en-US" sz="1200" dirty="0"/>
          </a:p>
        </p:txBody>
      </p:sp>
    </p:spTree>
    <p:extLst>
      <p:ext uri="{BB962C8B-B14F-4D97-AF65-F5344CB8AC3E}">
        <p14:creationId xmlns:p14="http://schemas.microsoft.com/office/powerpoint/2010/main" val="745875615"/>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Forces </a:t>
            </a:r>
            <a:r>
              <a:rPr lang="en-US" dirty="0" smtClean="0"/>
              <a:t>Driving</a:t>
            </a:r>
            <a:r>
              <a:rPr lang="en-US" dirty="0"/>
              <a:t> </a:t>
            </a:r>
            <a:r>
              <a:rPr lang="en-US" dirty="0" smtClean="0"/>
              <a:t>Industry Competition</a:t>
            </a:r>
            <a:endParaRPr lang="en-US" dirty="0"/>
          </a:p>
        </p:txBody>
      </p:sp>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r>
              <a:rPr lang="en-US" dirty="0" smtClean="0"/>
              <a:t>4-</a:t>
            </a:r>
            <a:fld id="{3BA836C6-F704-448B-94C4-5B456B503172}" type="slidenum">
              <a:rPr lang="en-US" smtClean="0"/>
              <a:pPr/>
              <a:t>9</a:t>
            </a:fld>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676399"/>
            <a:ext cx="7162800" cy="4599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3047440"/>
      </p:ext>
    </p:extLst>
  </p:cSld>
  <p:clrMapOvr>
    <a:masterClrMapping/>
  </p:clrMapOvr>
  <p:transition>
    <p:rand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1667</TotalTime>
  <Words>1816</Words>
  <Application>Microsoft Office PowerPoint</Application>
  <PresentationFormat>On-screen Show (4:3)</PresentationFormat>
  <Paragraphs>236</Paragraphs>
  <Slides>24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ＭＳ Ｐゴシック</vt:lpstr>
      <vt:lpstr>Arial</vt:lpstr>
      <vt:lpstr>Calibri</vt:lpstr>
      <vt:lpstr>Wingdings</vt:lpstr>
      <vt:lpstr>Wingdings 3</vt:lpstr>
      <vt:lpstr>Office Theme</vt:lpstr>
      <vt:lpstr>Environmental Scanning and Industry Analysis</vt:lpstr>
      <vt:lpstr>Environmental Scanning</vt:lpstr>
      <vt:lpstr>Identifying External  Environmental Variables</vt:lpstr>
      <vt:lpstr>Identifying External  Environmental Variables</vt:lpstr>
      <vt:lpstr>Scanning the Societal Environment: STEEP Analysis</vt:lpstr>
      <vt:lpstr>Some Important Variables in the Societal Environment</vt:lpstr>
      <vt:lpstr>Identifying External  Environmental Variables</vt:lpstr>
      <vt:lpstr>Identifying External  Environmental Variables</vt:lpstr>
      <vt:lpstr>Forces Driving Industry Competition</vt:lpstr>
      <vt:lpstr>Threat of New Entrants</vt:lpstr>
      <vt:lpstr>Barriers to Entry</vt:lpstr>
      <vt:lpstr>Rivalry among Existing Firms</vt:lpstr>
      <vt:lpstr>Threat of Substitute  Products or Services</vt:lpstr>
      <vt:lpstr>The Bargaining Power of Buyers</vt:lpstr>
      <vt:lpstr>The Bargaining Power of Buyers</vt:lpstr>
      <vt:lpstr>The Bargaining Power of Suppliers</vt:lpstr>
      <vt:lpstr>Industry Evolution</vt:lpstr>
      <vt:lpstr>Continuum of  International Industries</vt:lpstr>
      <vt:lpstr>Strategic Groups</vt:lpstr>
      <vt:lpstr>Mapping Strategic Groups in the U.S. Restaurant Chain Industry</vt:lpstr>
      <vt:lpstr>Strategic Types</vt:lpstr>
      <vt:lpstr>Competitive Intelligence</vt:lpstr>
      <vt:lpstr>Useful Forecasting Techniques</vt:lpstr>
      <vt:lpstr>Synthesis of External Factors—EFAS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Bcox</dc:creator>
  <cp:lastModifiedBy>USER</cp:lastModifiedBy>
  <cp:revision>56</cp:revision>
  <dcterms:created xsi:type="dcterms:W3CDTF">2013-09-21T18:13:02Z</dcterms:created>
  <dcterms:modified xsi:type="dcterms:W3CDTF">2016-07-14T18:49:39Z</dcterms:modified>
</cp:coreProperties>
</file>