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60" r:id="rId4"/>
    <p:sldId id="261" r:id="rId5"/>
    <p:sldId id="259" r:id="rId6"/>
    <p:sldId id="258" r:id="rId7"/>
    <p:sldId id="262" r:id="rId8"/>
    <p:sldId id="263" r:id="rId9"/>
    <p:sldId id="265" r:id="rId10"/>
    <p:sldId id="266"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4" d="100"/>
          <a:sy n="74" d="100"/>
        </p:scale>
        <p:origin x="53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22AF90-1AF3-42C5-AE29-055BDBDDA6CA}" type="datetimeFigureOut">
              <a:rPr lang="en-AU" smtClean="0"/>
              <a:t>23/06/2019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2309300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2AF90-1AF3-42C5-AE29-055BDBDDA6CA}" type="datetimeFigureOut">
              <a:rPr lang="en-AU" smtClean="0"/>
              <a:t>23/06/2019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396053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2AF90-1AF3-42C5-AE29-055BDBDDA6CA}" type="datetimeFigureOut">
              <a:rPr lang="en-AU" smtClean="0"/>
              <a:t>23/06/2019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3594711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2AF90-1AF3-42C5-AE29-055BDBDDA6CA}" type="datetimeFigureOut">
              <a:rPr lang="en-AU" smtClean="0"/>
              <a:t>23/06/2019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826EDB-3513-4FCB-9E9E-89292B830BF6}" type="slidenum">
              <a:rPr lang="en-AU" smtClean="0"/>
              <a:t>‹#›</a:t>
            </a:fld>
            <a:endParaRPr lang="en-A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41027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2AF90-1AF3-42C5-AE29-055BDBDDA6CA}" type="datetimeFigureOut">
              <a:rPr lang="en-AU" smtClean="0"/>
              <a:t>23/06/2019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3962728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22AF90-1AF3-42C5-AE29-055BDBDDA6CA}" type="datetimeFigureOut">
              <a:rPr lang="en-AU" smtClean="0"/>
              <a:t>23/06/2019</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1640689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22AF90-1AF3-42C5-AE29-055BDBDDA6CA}" type="datetimeFigureOut">
              <a:rPr lang="en-AU" smtClean="0"/>
              <a:t>23/06/2019</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4259630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22AF90-1AF3-42C5-AE29-055BDBDDA6CA}" type="datetimeFigureOut">
              <a:rPr lang="en-AU" smtClean="0"/>
              <a:t>23/06/2019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760807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22AF90-1AF3-42C5-AE29-055BDBDDA6CA}" type="datetimeFigureOut">
              <a:rPr lang="en-AU" smtClean="0"/>
              <a:t>23/06/2019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32290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22AF90-1AF3-42C5-AE29-055BDBDDA6CA}" type="datetimeFigureOut">
              <a:rPr lang="en-AU" smtClean="0"/>
              <a:t>23/06/2019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2975835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2AF90-1AF3-42C5-AE29-055BDBDDA6CA}" type="datetimeFigureOut">
              <a:rPr lang="en-AU" smtClean="0"/>
              <a:t>23/06/2019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200005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22AF90-1AF3-42C5-AE29-055BDBDDA6CA}" type="datetimeFigureOut">
              <a:rPr lang="en-AU" smtClean="0"/>
              <a:t>23/06/2019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329118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22AF90-1AF3-42C5-AE29-055BDBDDA6CA}" type="datetimeFigureOut">
              <a:rPr lang="en-AU" smtClean="0"/>
              <a:t>23/06/2019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3135026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A22AF90-1AF3-42C5-AE29-055BDBDDA6CA}" type="datetimeFigureOut">
              <a:rPr lang="en-AU" smtClean="0"/>
              <a:t>23/06/2019</a:t>
            </a:fld>
            <a:endParaRPr lang="en-AU"/>
          </a:p>
        </p:txBody>
      </p:sp>
      <p:sp>
        <p:nvSpPr>
          <p:cNvPr id="5" name="Footer Placeholder 3"/>
          <p:cNvSpPr>
            <a:spLocks noGrp="1"/>
          </p:cNvSpPr>
          <p:nvPr>
            <p:ph type="ftr" sz="quarter" idx="11"/>
          </p:nvPr>
        </p:nvSpPr>
        <p:spPr/>
        <p:txBody>
          <a:bodyPr/>
          <a:lstStyle/>
          <a:p>
            <a:endParaRPr lang="en-AU"/>
          </a:p>
        </p:txBody>
      </p:sp>
      <p:sp>
        <p:nvSpPr>
          <p:cNvPr id="6" name="Slide Number Placeholder 4"/>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1891414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A22AF90-1AF3-42C5-AE29-055BDBDDA6CA}" type="datetimeFigureOut">
              <a:rPr lang="en-AU" smtClean="0"/>
              <a:t>23/06/2019</a:t>
            </a:fld>
            <a:endParaRPr lang="en-AU"/>
          </a:p>
        </p:txBody>
      </p:sp>
      <p:sp>
        <p:nvSpPr>
          <p:cNvPr id="5" name="Footer Placeholder 2"/>
          <p:cNvSpPr>
            <a:spLocks noGrp="1"/>
          </p:cNvSpPr>
          <p:nvPr>
            <p:ph type="ftr" sz="quarter" idx="11"/>
          </p:nvPr>
        </p:nvSpPr>
        <p:spPr/>
        <p:txBody>
          <a:bodyPr/>
          <a:lstStyle/>
          <a:p>
            <a:endParaRPr lang="en-AU"/>
          </a:p>
        </p:txBody>
      </p:sp>
      <p:sp>
        <p:nvSpPr>
          <p:cNvPr id="6" name="Slide Number Placeholder 3"/>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159150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A22AF90-1AF3-42C5-AE29-055BDBDDA6CA}" type="datetimeFigureOut">
              <a:rPr lang="en-AU" smtClean="0"/>
              <a:t>23/06/2019</a:t>
            </a:fld>
            <a:endParaRPr lang="en-AU"/>
          </a:p>
        </p:txBody>
      </p:sp>
      <p:sp>
        <p:nvSpPr>
          <p:cNvPr id="5" name="Footer Placeholder 5"/>
          <p:cNvSpPr>
            <a:spLocks noGrp="1"/>
          </p:cNvSpPr>
          <p:nvPr>
            <p:ph type="ftr" sz="quarter" idx="11"/>
          </p:nvPr>
        </p:nvSpPr>
        <p:spPr/>
        <p:txBody>
          <a:bodyPr/>
          <a:lstStyle/>
          <a:p>
            <a:endParaRPr lang="en-AU"/>
          </a:p>
        </p:txBody>
      </p:sp>
      <p:sp>
        <p:nvSpPr>
          <p:cNvPr id="6" name="Slide Number Placeholder 6"/>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3226867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2AF90-1AF3-42C5-AE29-055BDBDDA6CA}" type="datetimeFigureOut">
              <a:rPr lang="en-AU" smtClean="0"/>
              <a:t>23/06/2019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E826EDB-3513-4FCB-9E9E-89292B830BF6}" type="slidenum">
              <a:rPr lang="en-AU" smtClean="0"/>
              <a:t>‹#›</a:t>
            </a:fld>
            <a:endParaRPr lang="en-AU"/>
          </a:p>
        </p:txBody>
      </p:sp>
    </p:spTree>
    <p:extLst>
      <p:ext uri="{BB962C8B-B14F-4D97-AF65-F5344CB8AC3E}">
        <p14:creationId xmlns:p14="http://schemas.microsoft.com/office/powerpoint/2010/main" val="58067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A22AF90-1AF3-42C5-AE29-055BDBDDA6CA}" type="datetimeFigureOut">
              <a:rPr lang="en-AU" smtClean="0"/>
              <a:t>23/06/2019</a:t>
            </a:fld>
            <a:endParaRPr lang="en-A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A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E826EDB-3513-4FCB-9E9E-89292B830BF6}" type="slidenum">
              <a:rPr lang="en-AU" smtClean="0"/>
              <a:t>‹#›</a:t>
            </a:fld>
            <a:endParaRPr lang="en-AU"/>
          </a:p>
        </p:txBody>
      </p:sp>
    </p:spTree>
    <p:extLst>
      <p:ext uri="{BB962C8B-B14F-4D97-AF65-F5344CB8AC3E}">
        <p14:creationId xmlns:p14="http://schemas.microsoft.com/office/powerpoint/2010/main" val="15774554"/>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b="1" dirty="0" smtClean="0"/>
              <a:t>Diabetes </a:t>
            </a:r>
            <a:r>
              <a:rPr lang="en-US" sz="4400" b="1" dirty="0" smtClean="0"/>
              <a:t>Prevalence</a:t>
            </a:r>
            <a:br>
              <a:rPr lang="en-US" sz="4400" b="1" dirty="0" smtClean="0"/>
            </a:br>
            <a:r>
              <a:rPr lang="en-US" sz="4400" b="1" dirty="0"/>
              <a:t/>
            </a:r>
            <a:br>
              <a:rPr lang="en-US" sz="4400" b="1" dirty="0"/>
            </a:br>
            <a:r>
              <a:rPr lang="en-US" sz="4400" b="1" dirty="0" smtClean="0"/>
              <a:t/>
            </a:r>
            <a:br>
              <a:rPr lang="en-US" sz="4400" b="1" dirty="0" smtClean="0"/>
            </a:br>
            <a:r>
              <a:rPr lang="en-US" sz="4400" b="1" dirty="0" err="1" smtClean="0"/>
              <a:t>Tamillia</a:t>
            </a:r>
            <a:r>
              <a:rPr lang="en-US" sz="4400" b="1" dirty="0" smtClean="0"/>
              <a:t> Cherry</a:t>
            </a:r>
            <a:br>
              <a:rPr lang="en-US" sz="4400" b="1" dirty="0" smtClean="0"/>
            </a:br>
            <a:r>
              <a:rPr lang="en-US" sz="4400" b="1" dirty="0" smtClean="0"/>
              <a:t>Walden University</a:t>
            </a:r>
            <a:endParaRPr lang="en-AU" sz="4400" b="1" dirty="0"/>
          </a:p>
        </p:txBody>
      </p:sp>
    </p:spTree>
    <p:extLst>
      <p:ext uri="{BB962C8B-B14F-4D97-AF65-F5344CB8AC3E}">
        <p14:creationId xmlns:p14="http://schemas.microsoft.com/office/powerpoint/2010/main" val="3400913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Overview of Prevention Stages </a:t>
            </a:r>
            <a:endParaRPr lang="en-AU" dirty="0"/>
          </a:p>
        </p:txBody>
      </p:sp>
      <p:sp>
        <p:nvSpPr>
          <p:cNvPr id="3" name="Content Placeholder 2"/>
          <p:cNvSpPr>
            <a:spLocks noGrp="1"/>
          </p:cNvSpPr>
          <p:nvPr>
            <p:ph idx="1"/>
          </p:nvPr>
        </p:nvSpPr>
        <p:spPr/>
        <p:txBody>
          <a:bodyPr>
            <a:normAutofit lnSpcReduction="10000"/>
          </a:bodyPr>
          <a:lstStyle/>
          <a:p>
            <a:pPr marL="0" lvl="0" indent="0">
              <a:buNone/>
            </a:pPr>
            <a:r>
              <a:rPr lang="en-US" b="1" dirty="0"/>
              <a:t>Tertiary </a:t>
            </a:r>
            <a:endParaRPr lang="en-AU" dirty="0"/>
          </a:p>
          <a:p>
            <a:r>
              <a:rPr lang="en-US" dirty="0"/>
              <a:t>The tertiary means of prevention usually focuses on softening the effects of a continuing injury or disease whose effects last during the longer term</a:t>
            </a:r>
            <a:endParaRPr lang="en-AU" dirty="0"/>
          </a:p>
          <a:p>
            <a:r>
              <a:rPr lang="en-US" dirty="0"/>
              <a:t>The practice entails assisting individuals in managing sophisticated and long-term health issues, particularly those that are chronic in nature, such as diabetes</a:t>
            </a:r>
            <a:endParaRPr lang="en-AU" dirty="0"/>
          </a:p>
          <a:p>
            <a:r>
              <a:rPr lang="en-US" dirty="0"/>
              <a:t>These facilitate in improving the capacity for functioning, life quality, as well as life expectancy (IWH, 2015) </a:t>
            </a:r>
            <a:endParaRPr lang="en-AU" dirty="0"/>
          </a:p>
          <a:p>
            <a:r>
              <a:rPr lang="en-US" dirty="0"/>
              <a:t>For the individuals suffering from diabetes, individuals can be subjected to chronic illness management program or support groups, which share ideas to the members on ways of living healthy lives. </a:t>
            </a:r>
            <a:endParaRPr lang="en-AU" dirty="0"/>
          </a:p>
        </p:txBody>
      </p:sp>
    </p:spTree>
    <p:extLst>
      <p:ext uri="{BB962C8B-B14F-4D97-AF65-F5344CB8AC3E}">
        <p14:creationId xmlns:p14="http://schemas.microsoft.com/office/powerpoint/2010/main" val="1722333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Overview of Prevention Stages </a:t>
            </a:r>
            <a:endParaRPr lang="en-AU"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Applying Health Behavioral Theory/Model to Stages </a:t>
            </a:r>
            <a:endParaRPr lang="en-AU" dirty="0"/>
          </a:p>
          <a:p>
            <a:r>
              <a:rPr lang="en-US" dirty="0"/>
              <a:t>The Health Belief Model can apply to the different prevention stages in various ways </a:t>
            </a:r>
            <a:endParaRPr lang="en-AU" dirty="0"/>
          </a:p>
          <a:p>
            <a:r>
              <a:rPr lang="en-US" dirty="0"/>
              <a:t>When it comes to the primary stage, it can facilitate in encouraging behaviors, which individuals should adopt to hinder them from acquiring the illness, such as through exercising and eating healthy foods </a:t>
            </a:r>
            <a:endParaRPr lang="en-AU" dirty="0"/>
          </a:p>
          <a:p>
            <a:r>
              <a:rPr lang="en-US" dirty="0"/>
              <a:t>On secondary prevention, the model would apply through allowing individuals to practice behaviors, such as seeking medication, eat healthy, or exercise to ensure that the illness does not escalate to uncontrollable levels </a:t>
            </a:r>
            <a:endParaRPr lang="en-AU" dirty="0"/>
          </a:p>
          <a:p>
            <a:r>
              <a:rPr lang="en-US" dirty="0"/>
              <a:t>In the event of the tertiary prevention, it the Health Belief Model applies in such a manner that it encourages people to seek support from members suffering from similar conditions and enroll in programs that can allow them to live healthy lives. </a:t>
            </a:r>
            <a:endParaRPr lang="en-AU" dirty="0"/>
          </a:p>
        </p:txBody>
      </p:sp>
    </p:spTree>
    <p:extLst>
      <p:ext uri="{BB962C8B-B14F-4D97-AF65-F5344CB8AC3E}">
        <p14:creationId xmlns:p14="http://schemas.microsoft.com/office/powerpoint/2010/main" val="2330159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References</a:t>
            </a:r>
            <a:endParaRPr lang="en-AU" b="1" dirty="0"/>
          </a:p>
        </p:txBody>
      </p:sp>
      <p:sp>
        <p:nvSpPr>
          <p:cNvPr id="3" name="Content Placeholder 2"/>
          <p:cNvSpPr>
            <a:spLocks noGrp="1"/>
          </p:cNvSpPr>
          <p:nvPr>
            <p:ph idx="1"/>
          </p:nvPr>
        </p:nvSpPr>
        <p:spPr/>
        <p:txBody>
          <a:bodyPr>
            <a:normAutofit fontScale="92500" lnSpcReduction="10000"/>
          </a:bodyPr>
          <a:lstStyle/>
          <a:p>
            <a:r>
              <a:rPr lang="en-US" dirty="0"/>
              <a:t>CDC. (2019). </a:t>
            </a:r>
            <a:r>
              <a:rPr lang="en-US" i="1" dirty="0"/>
              <a:t>Incidence of diagnosed diabetes.</a:t>
            </a:r>
            <a:r>
              <a:rPr lang="en-US" dirty="0"/>
              <a:t> Retrieved from https://www.cdc.gov/diabetes/data/statistics-report/incidence-diabetes.html</a:t>
            </a:r>
            <a:endParaRPr lang="en-AU" dirty="0"/>
          </a:p>
          <a:p>
            <a:r>
              <a:rPr lang="en-US" dirty="0"/>
              <a:t>Diabetes. (2019). </a:t>
            </a:r>
            <a:r>
              <a:rPr lang="en-US" i="1" dirty="0"/>
              <a:t>Statistics about diabetes.</a:t>
            </a:r>
            <a:r>
              <a:rPr lang="en-US" dirty="0"/>
              <a:t> Retrieved from http://www.diabetes.org/diabetes-basics/statistics/</a:t>
            </a:r>
            <a:endParaRPr lang="en-AU" dirty="0"/>
          </a:p>
          <a:p>
            <a:r>
              <a:rPr lang="en-US" dirty="0"/>
              <a:t>IWH. (2015). </a:t>
            </a:r>
            <a:r>
              <a:rPr lang="en-US" i="1" dirty="0"/>
              <a:t>Primary, secondary and tertiary prevention.</a:t>
            </a:r>
            <a:r>
              <a:rPr lang="en-US" dirty="0"/>
              <a:t> Retrieved from https://www.iwh.on.ca/what-researchers-mean-by/primary-secondary-and-tertiary-prevention</a:t>
            </a:r>
            <a:endParaRPr lang="en-AU" dirty="0"/>
          </a:p>
          <a:p>
            <a:r>
              <a:rPr lang="en-US" dirty="0" err="1"/>
              <a:t>Joslin</a:t>
            </a:r>
            <a:r>
              <a:rPr lang="en-US" dirty="0"/>
              <a:t>. (2019). </a:t>
            </a:r>
            <a:r>
              <a:rPr lang="en-US" i="1" dirty="0"/>
              <a:t>"At Risk" populations and diabetes.</a:t>
            </a:r>
            <a:r>
              <a:rPr lang="en-US" dirty="0"/>
              <a:t> Retrieved from https://www.joslin.org/info/At_Risk_Populations_and_Diabetes.html</a:t>
            </a:r>
            <a:endParaRPr lang="en-AU" dirty="0"/>
          </a:p>
          <a:p>
            <a:r>
              <a:rPr lang="en-US" dirty="0"/>
              <a:t>WHO. (2018). </a:t>
            </a:r>
            <a:r>
              <a:rPr lang="en-US" i="1" dirty="0"/>
              <a:t>Prevalence of diabetes and </a:t>
            </a:r>
            <a:r>
              <a:rPr lang="en-US" i="1" dirty="0" err="1"/>
              <a:t>prediabetes</a:t>
            </a:r>
            <a:r>
              <a:rPr lang="en-US" i="1" dirty="0"/>
              <a:t> and their risk factors among Bangladeshi adults: a nationwide survey.</a:t>
            </a:r>
            <a:r>
              <a:rPr lang="en-US" dirty="0"/>
              <a:t> Retrieved from https://</a:t>
            </a:r>
            <a:r>
              <a:rPr lang="en-US" dirty="0" smtClean="0"/>
              <a:t>www.who.int/bulletin/volumes/92/3/13-128371/en</a:t>
            </a:r>
            <a:r>
              <a:rPr lang="en-US" dirty="0"/>
              <a:t>/</a:t>
            </a:r>
            <a:endParaRPr lang="en-AU" dirty="0"/>
          </a:p>
        </p:txBody>
      </p:sp>
    </p:spTree>
    <p:extLst>
      <p:ext uri="{BB962C8B-B14F-4D97-AF65-F5344CB8AC3E}">
        <p14:creationId xmlns:p14="http://schemas.microsoft.com/office/powerpoint/2010/main" val="102694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Population Information Associated with Illness </a:t>
            </a:r>
            <a:endParaRPr lang="en-AU"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b="1" dirty="0"/>
              <a:t>Incidence </a:t>
            </a:r>
            <a:endParaRPr lang="en-AU" dirty="0"/>
          </a:p>
          <a:p>
            <a:r>
              <a:rPr lang="en-US" dirty="0"/>
              <a:t>The incidence of diabetes targets two groups including children and adolescents as well as adults. </a:t>
            </a:r>
            <a:endParaRPr lang="en-AU" dirty="0"/>
          </a:p>
          <a:p>
            <a:pPr marL="0" indent="0">
              <a:buNone/>
            </a:pPr>
            <a:r>
              <a:rPr lang="en-US" b="1" dirty="0"/>
              <a:t>Kids and Teenagers Incidence</a:t>
            </a:r>
            <a:endParaRPr lang="en-AU" dirty="0"/>
          </a:p>
          <a:p>
            <a:r>
              <a:rPr lang="en-US" dirty="0"/>
              <a:t>Between 2011 and 2012, yearly approximations by SEARCH revealed that the yearly number of kids and youths aged below 20 years had type 2 diabetes. The number of these individuals having the condition was approximately 17,900. </a:t>
            </a:r>
            <a:endParaRPr lang="en-AU" dirty="0"/>
          </a:p>
          <a:p>
            <a:r>
              <a:rPr lang="en-US" dirty="0"/>
              <a:t>When it comes to diabetes type 2, more than 5,300 children aged between 10 and 19 years were diagnosed during the same period </a:t>
            </a:r>
            <a:endParaRPr lang="en-AU" dirty="0"/>
          </a:p>
          <a:p>
            <a:r>
              <a:rPr lang="en-US" dirty="0"/>
              <a:t>In the event of kids and youths below20 years, the highest diagnoses rates prevailed among non-Hispanic whites for type 1 diabetes as opposed to the other ethnic and racial groups within the U.S. (CDC, 2019)</a:t>
            </a:r>
            <a:endParaRPr lang="en-AU" dirty="0"/>
          </a:p>
          <a:p>
            <a:r>
              <a:rPr lang="en-US" dirty="0"/>
              <a:t>Regarding the kids and teenagers between 10 and 19 years, the minority individuals within the U.S. portrayed increased type 2 diabetes cases when likened to non-Hispanic whites. </a:t>
            </a:r>
            <a:endParaRPr lang="en-AU" dirty="0"/>
          </a:p>
        </p:txBody>
      </p:sp>
    </p:spTree>
    <p:extLst>
      <p:ext uri="{BB962C8B-B14F-4D97-AF65-F5344CB8AC3E}">
        <p14:creationId xmlns:p14="http://schemas.microsoft.com/office/powerpoint/2010/main" val="387876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Population Information Associated with Illness </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US" b="1" dirty="0"/>
              <a:t>Adults’ Incidence </a:t>
            </a:r>
            <a:endParaRPr lang="en-AU" dirty="0"/>
          </a:p>
          <a:p>
            <a:r>
              <a:rPr lang="en-US" dirty="0"/>
              <a:t>During 2015, an approximated 1.5 million diabetes incidences emerged with 6.7 for 1,000 individuals within the U.S. over 18 years diagnosed with the condition. </a:t>
            </a:r>
            <a:endParaRPr lang="en-AU" dirty="0"/>
          </a:p>
          <a:p>
            <a:r>
              <a:rPr lang="en-US" dirty="0"/>
              <a:t>Over half of the incidences prevailed among adults between the ages of 45 and 65 years, while the numbers for women and men were almost equal </a:t>
            </a:r>
            <a:endParaRPr lang="en-AU" dirty="0"/>
          </a:p>
          <a:p>
            <a:r>
              <a:rPr lang="en-US" dirty="0"/>
              <a:t>In the event of the individuals of Hispanic origin, the incidence was around 8.4 for every 1000 people and 9.0 for every 1,000 people among non-Hispanic blacks. The rates for these two groups was higher when compared to the one of the non-Hispanic whites, which was around 5.7 cases for every 1,000 individuals between 2013 and 2015 (CDC, 2019</a:t>
            </a:r>
            <a:r>
              <a:rPr lang="en-US" dirty="0" smtClean="0"/>
              <a:t>)</a:t>
            </a:r>
            <a:endParaRPr lang="en-AU" dirty="0"/>
          </a:p>
        </p:txBody>
      </p:sp>
    </p:spTree>
    <p:extLst>
      <p:ext uri="{BB962C8B-B14F-4D97-AF65-F5344CB8AC3E}">
        <p14:creationId xmlns:p14="http://schemas.microsoft.com/office/powerpoint/2010/main" val="4018288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Population Information Associated with Illness </a:t>
            </a:r>
            <a:endParaRPr lang="en-AU"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b="1" dirty="0"/>
              <a:t>Prevalence </a:t>
            </a:r>
            <a:endParaRPr lang="en-AU" dirty="0"/>
          </a:p>
          <a:p>
            <a:r>
              <a:rPr lang="en-US" dirty="0"/>
              <a:t>Diabetes mellitus ranks as the major disability and death cause globally </a:t>
            </a:r>
            <a:endParaRPr lang="en-AU" dirty="0"/>
          </a:p>
          <a:p>
            <a:r>
              <a:rPr lang="en-US" dirty="0"/>
              <a:t>According to 2011 estimates, the prevalence rate was around 8 percent, while estimates reveal that it will grow to 10 percent during 2030 </a:t>
            </a:r>
            <a:endParaRPr lang="en-AU" dirty="0"/>
          </a:p>
          <a:p>
            <a:r>
              <a:rPr lang="en-US" dirty="0"/>
              <a:t>Almost 80 percent of individuals situated in middle and low-income nations, while the illness mostly affects those situated in the east Pacific and Asia regions</a:t>
            </a:r>
            <a:endParaRPr lang="en-AU" dirty="0"/>
          </a:p>
          <a:p>
            <a:r>
              <a:rPr lang="en-US" dirty="0"/>
              <a:t>During 2011, China ranked as the nation with the biggest adult number having diabetes with 90 million individuals. India followed with 61.3 million whereas Bangladesh came third with 8.4 million </a:t>
            </a:r>
            <a:endParaRPr lang="en-AU" dirty="0"/>
          </a:p>
          <a:p>
            <a:r>
              <a:rPr lang="en-US" dirty="0"/>
              <a:t>Nonetheless, numerous governments together with policymakers lack awareness regarding the present diabetes prevalence rate and the chances for a future increase in occurrence together with the intense repercussions the illness would bring (WHO, 2018) </a:t>
            </a:r>
            <a:endParaRPr lang="en-AU" dirty="0"/>
          </a:p>
          <a:p>
            <a:r>
              <a:rPr lang="en-US" dirty="0"/>
              <a:t>Nonetheless, having understanding regarding diabetes prevalence and associated risk forces would increase understanding of the illness leading to formulation of new approaches and policies that would assist in management and prevention of the disease. </a:t>
            </a:r>
            <a:endParaRPr lang="en-AU" dirty="0"/>
          </a:p>
        </p:txBody>
      </p:sp>
    </p:spTree>
    <p:extLst>
      <p:ext uri="{BB962C8B-B14F-4D97-AF65-F5344CB8AC3E}">
        <p14:creationId xmlns:p14="http://schemas.microsoft.com/office/powerpoint/2010/main" val="3119730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Population Information Associated with Illness </a:t>
            </a:r>
            <a:endParaRPr lang="en-AU"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b="1" dirty="0"/>
              <a:t>High-Risk Groups</a:t>
            </a:r>
            <a:endParaRPr lang="en-AU" dirty="0"/>
          </a:p>
          <a:p>
            <a:r>
              <a:rPr lang="en-US" dirty="0"/>
              <a:t>The risk for developing diabetes, especially type 2 rises with age, especially once individuals reach 45 years </a:t>
            </a:r>
            <a:endParaRPr lang="en-AU" dirty="0"/>
          </a:p>
          <a:p>
            <a:r>
              <a:rPr lang="en-US" dirty="0"/>
              <a:t>Being obese or overweight also serves as a key risk force, especially for those having additional weight in their waist</a:t>
            </a:r>
            <a:endParaRPr lang="en-AU" dirty="0"/>
          </a:p>
          <a:p>
            <a:r>
              <a:rPr lang="en-US" dirty="0"/>
              <a:t>Hence, individuals below 45 years can acquire diabetes in the event that they are overweight or significantly genetically predisposed </a:t>
            </a:r>
            <a:endParaRPr lang="en-AU" dirty="0"/>
          </a:p>
          <a:p>
            <a:r>
              <a:rPr lang="en-US" dirty="0"/>
              <a:t>Studies also reveal that overweight Hispanic kids portray various circulation abnormalities that predispose them to developing type 2 diabetes </a:t>
            </a:r>
            <a:endParaRPr lang="en-AU" dirty="0"/>
          </a:p>
          <a:p>
            <a:r>
              <a:rPr lang="en-US" dirty="0"/>
              <a:t>Additional risk forces comprise of the history of the family with the disease, increased fat levels in blood, inactive lifestyles, pre-diabetes, and high blood pressure (</a:t>
            </a:r>
            <a:r>
              <a:rPr lang="en-US" dirty="0" err="1"/>
              <a:t>Joslin</a:t>
            </a:r>
            <a:r>
              <a:rPr lang="en-US" dirty="0"/>
              <a:t>, 2019)</a:t>
            </a:r>
            <a:endParaRPr lang="en-AU" dirty="0"/>
          </a:p>
          <a:p>
            <a:r>
              <a:rPr lang="en-US" dirty="0"/>
              <a:t>Nonetheless, these forces </a:t>
            </a:r>
            <a:r>
              <a:rPr lang="en-US" dirty="0" smtClean="0"/>
              <a:t>do </a:t>
            </a:r>
            <a:r>
              <a:rPr lang="en-US" dirty="0"/>
              <a:t>not mean that individuals would acquire diabetes, although they need regular screening for the condition.  </a:t>
            </a:r>
            <a:endParaRPr lang="en-AU" dirty="0"/>
          </a:p>
        </p:txBody>
      </p:sp>
    </p:spTree>
    <p:extLst>
      <p:ext uri="{BB962C8B-B14F-4D97-AF65-F5344CB8AC3E}">
        <p14:creationId xmlns:p14="http://schemas.microsoft.com/office/powerpoint/2010/main" val="2708085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Population Information Associated with Illness </a:t>
            </a:r>
            <a:endParaRPr lang="en-AU"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b="1" dirty="0"/>
              <a:t>Demographics </a:t>
            </a:r>
            <a:endParaRPr lang="en-AU" dirty="0"/>
          </a:p>
          <a:p>
            <a:r>
              <a:rPr lang="en-US" dirty="0"/>
              <a:t>On demographics, it is crucial to understand the manner in which diabetes affects individuals within the U.S., particularly based on ethnic/racial background </a:t>
            </a:r>
            <a:endParaRPr lang="en-AU" dirty="0"/>
          </a:p>
          <a:p>
            <a:r>
              <a:rPr lang="en-US" dirty="0"/>
              <a:t>For the individuals diagnosed with diabetes in terms of race or ethnic background, they comprise of Alaskan Natives/American Indians 15.1 percent, which was the highest rate. The non-Hispanic blacks followed at 12.7 percent. Hispanics came third at 12.1 percent. The Asian Americans were fourth at 8.0 percent. The non-Hispanic whites came last at 7.4 percent. </a:t>
            </a:r>
            <a:endParaRPr lang="en-AU" dirty="0"/>
          </a:p>
          <a:p>
            <a:r>
              <a:rPr lang="en-US" dirty="0"/>
              <a:t>By breaking down Asian Americans, diabetes prevalence is at Asian Americans 11.2 percent, leading them to serve as the most affected. The Filipinos come second at 8.9 percent. The other Asian Americans come third with 8.5 percent. For the Chinese , they come last at 4.3 percent). </a:t>
            </a:r>
            <a:endParaRPr lang="en-AU" dirty="0"/>
          </a:p>
          <a:p>
            <a:r>
              <a:rPr lang="en-US" dirty="0"/>
              <a:t>In breaking down the Hispanic adults, the prevalence rates include Mexican Americans is among the highest at 13.8 percent. The Puerto Ricans follow at 12.0 percent. Cubans ranks third in the process at 9.0 percent. In the event of the South and Central Americans that come last at 8.5 percent (Diabetes, 2019). </a:t>
            </a:r>
            <a:endParaRPr lang="en-AU" dirty="0"/>
          </a:p>
        </p:txBody>
      </p:sp>
    </p:spTree>
    <p:extLst>
      <p:ext uri="{BB962C8B-B14F-4D97-AF65-F5344CB8AC3E}">
        <p14:creationId xmlns:p14="http://schemas.microsoft.com/office/powerpoint/2010/main" val="2027646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Health Behavioral Theory/Model </a:t>
            </a:r>
            <a:endParaRPr lang="en-AU" dirty="0"/>
          </a:p>
        </p:txBody>
      </p:sp>
      <p:sp>
        <p:nvSpPr>
          <p:cNvPr id="3" name="Content Placeholder 2"/>
          <p:cNvSpPr>
            <a:spLocks noGrp="1"/>
          </p:cNvSpPr>
          <p:nvPr>
            <p:ph idx="1"/>
          </p:nvPr>
        </p:nvSpPr>
        <p:spPr/>
        <p:txBody>
          <a:bodyPr>
            <a:normAutofit fontScale="92500" lnSpcReduction="10000"/>
          </a:bodyPr>
          <a:lstStyle/>
          <a:p>
            <a:r>
              <a:rPr lang="en-US" dirty="0"/>
              <a:t>Regarding the health behavioral theory/model adopted for in the case of diabetes, it is the Health Belief Model</a:t>
            </a:r>
            <a:endParaRPr lang="en-AU" dirty="0"/>
          </a:p>
          <a:p>
            <a:r>
              <a:rPr lang="en-US" dirty="0"/>
              <a:t>The reason for choosing the model is that it plays a crucial role when it comes to identifying change in behavior within a healthcare setting</a:t>
            </a:r>
            <a:endParaRPr lang="en-AU" dirty="0"/>
          </a:p>
          <a:p>
            <a:r>
              <a:rPr lang="en-US" dirty="0"/>
              <a:t>It plays an essential role in forecasting and elucidating behaviors attributed to health, particularly those linked to uptake of healthcare services </a:t>
            </a:r>
            <a:endParaRPr lang="en-AU" dirty="0"/>
          </a:p>
          <a:p>
            <a:r>
              <a:rPr lang="en-US" dirty="0"/>
              <a:t>The model is especially essential since it requires patients to adopt behavior that would permit them to care for their health</a:t>
            </a:r>
            <a:endParaRPr lang="en-AU" dirty="0"/>
          </a:p>
          <a:p>
            <a:r>
              <a:rPr lang="en-US" dirty="0"/>
              <a:t>This is quite essential particularly when it comes to individuals managing chronic illnesses, such as diabetes</a:t>
            </a:r>
            <a:endParaRPr lang="en-AU" dirty="0"/>
          </a:p>
          <a:p>
            <a:r>
              <a:rPr lang="en-US" dirty="0"/>
              <a:t>Thus, the model is essential on boosting care services to boost diabetes </a:t>
            </a:r>
            <a:r>
              <a:rPr lang="en-US" dirty="0" smtClean="0"/>
              <a:t>management</a:t>
            </a:r>
            <a:endParaRPr lang="en-AU" dirty="0"/>
          </a:p>
        </p:txBody>
      </p:sp>
    </p:spTree>
    <p:extLst>
      <p:ext uri="{BB962C8B-B14F-4D97-AF65-F5344CB8AC3E}">
        <p14:creationId xmlns:p14="http://schemas.microsoft.com/office/powerpoint/2010/main" val="962617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Overview of Prevention Stages </a:t>
            </a:r>
            <a:endParaRPr lang="en-AU"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b="1" dirty="0"/>
              <a:t>Primary </a:t>
            </a:r>
            <a:endParaRPr lang="en-AU" dirty="0"/>
          </a:p>
          <a:p>
            <a:r>
              <a:rPr lang="en-US" dirty="0"/>
              <a:t>Primary stage of prevention focuses of hindering injury or illness before it emerges </a:t>
            </a:r>
            <a:endParaRPr lang="en-AU" dirty="0"/>
          </a:p>
          <a:p>
            <a:r>
              <a:rPr lang="en-US" dirty="0"/>
              <a:t>This practice entails limiting exposures to things resulting to an injury or disease, changing behaviors resulting to exposure, and boosting resistance to injury or illness</a:t>
            </a:r>
            <a:endParaRPr lang="en-AU" dirty="0"/>
          </a:p>
          <a:p>
            <a:r>
              <a:rPr lang="en-US" dirty="0"/>
              <a:t>This practice is quite essential when it comes to hindering persons from acquiring illnesses, particularly chronic illnesses, which would have negative imp0lications on their overall health wellbeing all their lives </a:t>
            </a:r>
            <a:endParaRPr lang="en-AU" dirty="0"/>
          </a:p>
          <a:p>
            <a:r>
              <a:rPr lang="en-US" dirty="0"/>
              <a:t>When it comes to diabetes therefore, an ideal means of exercising primary prevention would revolve around educating individuals about safe and healthy habits (IWH, 2015). </a:t>
            </a:r>
            <a:endParaRPr lang="en-AU" dirty="0"/>
          </a:p>
          <a:p>
            <a:r>
              <a:rPr lang="en-US" dirty="0"/>
              <a:t>These would mostly relate to exercising regularly and eating healthy foods </a:t>
            </a:r>
            <a:endParaRPr lang="en-AU" dirty="0"/>
          </a:p>
        </p:txBody>
      </p:sp>
    </p:spTree>
    <p:extLst>
      <p:ext uri="{BB962C8B-B14F-4D97-AF65-F5344CB8AC3E}">
        <p14:creationId xmlns:p14="http://schemas.microsoft.com/office/powerpoint/2010/main" val="3664926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Overview of Prevention Stages </a:t>
            </a:r>
            <a:endParaRPr lang="en-AU"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b="1" dirty="0"/>
              <a:t>Secondary </a:t>
            </a:r>
            <a:endParaRPr lang="en-AU" dirty="0"/>
          </a:p>
          <a:p>
            <a:r>
              <a:rPr lang="en-US" dirty="0"/>
              <a:t>The secondary means of prevention focuses of minimizing the influences of an illness or injury, which has already emerged</a:t>
            </a:r>
            <a:endParaRPr lang="en-AU" dirty="0"/>
          </a:p>
          <a:p>
            <a:r>
              <a:rPr lang="en-US" dirty="0"/>
              <a:t>Doing this requires detecting as well as treating an injury or illness soonest possible to reduce or stop its progress </a:t>
            </a:r>
            <a:endParaRPr lang="en-AU" dirty="0"/>
          </a:p>
          <a:p>
            <a:r>
              <a:rPr lang="en-US" dirty="0"/>
              <a:t>This can also be carried out through encouraging individual approaches for preventing recurrence and re-injury as well as deploying initiatives that would allow individuals to return to their initial function and health hence hindering long-term health issues </a:t>
            </a:r>
            <a:endParaRPr lang="en-AU" dirty="0"/>
          </a:p>
          <a:p>
            <a:r>
              <a:rPr lang="en-US" dirty="0"/>
              <a:t>When it comes to diabetes, secondary prevention revolves around regular screening tests and exams to identify an illness during the initial stages (IWH, 2015)</a:t>
            </a:r>
            <a:endParaRPr lang="en-AU" dirty="0"/>
          </a:p>
          <a:p>
            <a:r>
              <a:rPr lang="en-US" dirty="0"/>
              <a:t>People can also receive daily exercise programs, diet, or low-dose medications to hinder the illness from escalating further. </a:t>
            </a:r>
            <a:endParaRPr lang="en-AU" dirty="0"/>
          </a:p>
        </p:txBody>
      </p:sp>
    </p:spTree>
    <p:extLst>
      <p:ext uri="{BB962C8B-B14F-4D97-AF65-F5344CB8AC3E}">
        <p14:creationId xmlns:p14="http://schemas.microsoft.com/office/powerpoint/2010/main" val="38828416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23</TotalTime>
  <Words>1518</Words>
  <Application>Microsoft Office PowerPoint</Application>
  <PresentationFormat>Widescreen</PresentationFormat>
  <Paragraphs>75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Diabetes Prevalence   Tamillia Cherry Walden University</vt:lpstr>
      <vt:lpstr>Population Information Associated with Illness </vt:lpstr>
      <vt:lpstr>Population Information Associated with Illness </vt:lpstr>
      <vt:lpstr>Population Information Associated with Illness </vt:lpstr>
      <vt:lpstr>Population Information Associated with Illness </vt:lpstr>
      <vt:lpstr>Population Information Associated with Illness </vt:lpstr>
      <vt:lpstr>Health Behavioral Theory/Model </vt:lpstr>
      <vt:lpstr>Overview of Prevention Stages </vt:lpstr>
      <vt:lpstr>Overview of Prevention Stages </vt:lpstr>
      <vt:lpstr>Overview of Prevention Stages </vt:lpstr>
      <vt:lpstr>Overview of Prevention Stages </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Prevalence</dc:title>
  <dc:creator>Tcherry</dc:creator>
  <cp:lastModifiedBy>Admin</cp:lastModifiedBy>
  <cp:revision>6</cp:revision>
  <dcterms:created xsi:type="dcterms:W3CDTF">2019-06-19T14:58:19Z</dcterms:created>
  <dcterms:modified xsi:type="dcterms:W3CDTF">2019-06-24T02:12:03Z</dcterms:modified>
</cp:coreProperties>
</file>