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4"/>
    <p:sldMasterId id="2147483733" r:id="rId5"/>
    <p:sldMasterId id="2147483751" r:id="rId6"/>
  </p:sldMasterIdLst>
  <p:notesMasterIdLst>
    <p:notesMasterId r:id="rId49"/>
  </p:notesMasterIdLst>
  <p:handoutMasterIdLst>
    <p:handoutMasterId r:id="rId50"/>
  </p:handoutMasterIdLst>
  <p:sldIdLst>
    <p:sldId id="437" r:id="rId7"/>
    <p:sldId id="429" r:id="rId8"/>
    <p:sldId id="438" r:id="rId9"/>
    <p:sldId id="458" r:id="rId10"/>
    <p:sldId id="457" r:id="rId11"/>
    <p:sldId id="456" r:id="rId12"/>
    <p:sldId id="455" r:id="rId13"/>
    <p:sldId id="454" r:id="rId14"/>
    <p:sldId id="453" r:id="rId15"/>
    <p:sldId id="439" r:id="rId16"/>
    <p:sldId id="452" r:id="rId17"/>
    <p:sldId id="459" r:id="rId18"/>
    <p:sldId id="460" r:id="rId19"/>
    <p:sldId id="451" r:id="rId20"/>
    <p:sldId id="461" r:id="rId21"/>
    <p:sldId id="462" r:id="rId22"/>
    <p:sldId id="463" r:id="rId23"/>
    <p:sldId id="450" r:id="rId24"/>
    <p:sldId id="449" r:id="rId25"/>
    <p:sldId id="422" r:id="rId26"/>
    <p:sldId id="423" r:id="rId27"/>
    <p:sldId id="448" r:id="rId28"/>
    <p:sldId id="424" r:id="rId29"/>
    <p:sldId id="425" r:id="rId30"/>
    <p:sldId id="426" r:id="rId31"/>
    <p:sldId id="427" r:id="rId32"/>
    <p:sldId id="464" r:id="rId33"/>
    <p:sldId id="447" r:id="rId34"/>
    <p:sldId id="428" r:id="rId35"/>
    <p:sldId id="440" r:id="rId36"/>
    <p:sldId id="465" r:id="rId37"/>
    <p:sldId id="446" r:id="rId38"/>
    <p:sldId id="445" r:id="rId39"/>
    <p:sldId id="466" r:id="rId40"/>
    <p:sldId id="444" r:id="rId41"/>
    <p:sldId id="441" r:id="rId42"/>
    <p:sldId id="443" r:id="rId43"/>
    <p:sldId id="436" r:id="rId44"/>
    <p:sldId id="442" r:id="rId45"/>
    <p:sldId id="430" r:id="rId46"/>
    <p:sldId id="432" r:id="rId47"/>
    <p:sldId id="434" r:id="rId48"/>
  </p:sldIdLst>
  <p:sldSz cx="9144000" cy="6858000" type="screen4x3"/>
  <p:notesSz cx="7010400" cy="9296400"/>
  <p:custDataLst>
    <p:tags r:id="rId51"/>
  </p:custDataLst>
  <p:defaultTextStyle>
    <a:defPPr>
      <a:defRPr lang="en-US"/>
    </a:defPPr>
    <a:lvl1pPr algn="ctr" rtl="0" fontAlgn="base">
      <a:spcBef>
        <a:spcPct val="0"/>
      </a:spcBef>
      <a:spcAft>
        <a:spcPct val="0"/>
      </a:spcAft>
      <a:defRPr sz="2400" b="1" kern="1200">
        <a:solidFill>
          <a:schemeClr val="tx2"/>
        </a:solidFill>
        <a:latin typeface="Times New Roman" panose="02020603050405020304" pitchFamily="18" charset="0"/>
        <a:ea typeface="+mn-ea"/>
        <a:cs typeface="+mn-cs"/>
      </a:defRPr>
    </a:lvl1pPr>
    <a:lvl2pPr marL="457200" algn="ctr" rtl="0" fontAlgn="base">
      <a:spcBef>
        <a:spcPct val="0"/>
      </a:spcBef>
      <a:spcAft>
        <a:spcPct val="0"/>
      </a:spcAft>
      <a:defRPr sz="2400" b="1" kern="1200">
        <a:solidFill>
          <a:schemeClr val="tx2"/>
        </a:solidFill>
        <a:latin typeface="Times New Roman" panose="02020603050405020304" pitchFamily="18" charset="0"/>
        <a:ea typeface="+mn-ea"/>
        <a:cs typeface="+mn-cs"/>
      </a:defRPr>
    </a:lvl2pPr>
    <a:lvl3pPr marL="914400" algn="ctr" rtl="0" fontAlgn="base">
      <a:spcBef>
        <a:spcPct val="0"/>
      </a:spcBef>
      <a:spcAft>
        <a:spcPct val="0"/>
      </a:spcAft>
      <a:defRPr sz="2400" b="1" kern="1200">
        <a:solidFill>
          <a:schemeClr val="tx2"/>
        </a:solidFill>
        <a:latin typeface="Times New Roman" panose="02020603050405020304" pitchFamily="18" charset="0"/>
        <a:ea typeface="+mn-ea"/>
        <a:cs typeface="+mn-cs"/>
      </a:defRPr>
    </a:lvl3pPr>
    <a:lvl4pPr marL="1371600" algn="ctr" rtl="0" fontAlgn="base">
      <a:spcBef>
        <a:spcPct val="0"/>
      </a:spcBef>
      <a:spcAft>
        <a:spcPct val="0"/>
      </a:spcAft>
      <a:defRPr sz="2400" b="1" kern="1200">
        <a:solidFill>
          <a:schemeClr val="tx2"/>
        </a:solidFill>
        <a:latin typeface="Times New Roman" panose="02020603050405020304" pitchFamily="18" charset="0"/>
        <a:ea typeface="+mn-ea"/>
        <a:cs typeface="+mn-cs"/>
      </a:defRPr>
    </a:lvl4pPr>
    <a:lvl5pPr marL="1828800" algn="ctr" rtl="0" fontAlgn="base">
      <a:spcBef>
        <a:spcPct val="0"/>
      </a:spcBef>
      <a:spcAft>
        <a:spcPct val="0"/>
      </a:spcAft>
      <a:defRPr sz="2400" b="1" kern="1200">
        <a:solidFill>
          <a:schemeClr val="tx2"/>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2"/>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2"/>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2"/>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21">
          <p15:clr>
            <a:srgbClr val="A4A3A4"/>
          </p15:clr>
        </p15:guide>
        <p15:guide id="2" pos="301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sha Maria Fernandes" initials="AMF" lastIdx="41" clrIdx="0">
    <p:extLst>
      <p:ext uri="{19B8F6BF-5375-455C-9EA6-DF929625EA0E}">
        <p15:presenceInfo xmlns:p15="http://schemas.microsoft.com/office/powerpoint/2012/main" userId="S-1-5-21-3361151005-2080053223-3394076701-18836" providerId="AD"/>
      </p:ext>
    </p:extLst>
  </p:cmAuthor>
  <p:cmAuthor id="2" name="Kavitha Melarcode Seetharaman" initials="KMS" lastIdx="44" clrIdx="1">
    <p:extLst>
      <p:ext uri="{19B8F6BF-5375-455C-9EA6-DF929625EA0E}">
        <p15:presenceInfo xmlns:p15="http://schemas.microsoft.com/office/powerpoint/2012/main" userId="S-1-5-21-3361151005-2080053223-3394076701-4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6F25"/>
    <a:srgbClr val="936F00"/>
    <a:srgbClr val="65A6BA"/>
    <a:srgbClr val="0189A3"/>
    <a:srgbClr val="2E6055"/>
    <a:srgbClr val="003227"/>
    <a:srgbClr val="00007A"/>
    <a:srgbClr val="E0E0E0"/>
    <a:srgbClr val="ECECEC"/>
    <a:srgbClr val="F2F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0" autoAdjust="0"/>
    <p:restoredTop sz="94280" autoAdjust="0"/>
  </p:normalViewPr>
  <p:slideViewPr>
    <p:cSldViewPr snapToGrid="0">
      <p:cViewPr varScale="1">
        <p:scale>
          <a:sx n="72" d="100"/>
          <a:sy n="72" d="100"/>
        </p:scale>
        <p:origin x="1704" y="78"/>
      </p:cViewPr>
      <p:guideLst>
        <p:guide orient="horz" pos="2221"/>
        <p:guide pos="3015"/>
      </p:guideLst>
    </p:cSldViewPr>
  </p:slideViewPr>
  <p:outlineViewPr>
    <p:cViewPr>
      <p:scale>
        <a:sx n="33" d="100"/>
        <a:sy n="33" d="100"/>
      </p:scale>
      <p:origin x="0" y="-31062"/>
    </p:cViewPr>
  </p:outlineViewPr>
  <p:notesTextViewPr>
    <p:cViewPr>
      <p:scale>
        <a:sx n="100" d="100"/>
        <a:sy n="100" d="100"/>
      </p:scale>
      <p:origin x="0" y="0"/>
    </p:cViewPr>
  </p:notesTextViewPr>
  <p:sorterViewPr>
    <p:cViewPr>
      <p:scale>
        <a:sx n="66" d="100"/>
        <a:sy n="66" d="100"/>
      </p:scale>
      <p:origin x="0" y="1056"/>
    </p:cViewPr>
  </p:sorterViewPr>
  <p:notesViewPr>
    <p:cSldViewPr snapToGrid="0">
      <p:cViewPr varScale="1">
        <p:scale>
          <a:sx n="34" d="100"/>
          <a:sy n="34" d="100"/>
        </p:scale>
        <p:origin x="-166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0" hangingPunct="0">
              <a:defRPr sz="1200" b="0">
                <a:solidFill>
                  <a:schemeClr val="tx1"/>
                </a:solidFill>
                <a:latin typeface="Times New Roman" pitchFamily="80" charset="0"/>
              </a:defRPr>
            </a:lvl1pPr>
          </a:lstStyle>
          <a:p>
            <a:pPr>
              <a:defRPr/>
            </a:pPr>
            <a:endParaRPr lang="en-US"/>
          </a:p>
        </p:txBody>
      </p:sp>
      <p:sp>
        <p:nvSpPr>
          <p:cNvPr id="84995"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b="0">
                <a:solidFill>
                  <a:schemeClr val="tx1"/>
                </a:solidFill>
                <a:latin typeface="Times New Roman" pitchFamily="80" charset="0"/>
              </a:defRPr>
            </a:lvl1pPr>
          </a:lstStyle>
          <a:p>
            <a:pPr>
              <a:defRPr/>
            </a:pPr>
            <a:endParaRPr lang="en-US"/>
          </a:p>
        </p:txBody>
      </p:sp>
      <p:sp>
        <p:nvSpPr>
          <p:cNvPr id="84996"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0" hangingPunct="0">
              <a:defRPr sz="1200" b="0">
                <a:solidFill>
                  <a:schemeClr val="tx1"/>
                </a:solidFill>
                <a:latin typeface="Times New Roman" pitchFamily="80" charset="0"/>
              </a:defRPr>
            </a:lvl1pPr>
          </a:lstStyle>
          <a:p>
            <a:pPr>
              <a:defRPr/>
            </a:pPr>
            <a:endParaRPr lang="en-US"/>
          </a:p>
        </p:txBody>
      </p:sp>
      <p:sp>
        <p:nvSpPr>
          <p:cNvPr id="84997"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b="0">
                <a:solidFill>
                  <a:schemeClr val="tx1"/>
                </a:solidFill>
              </a:defRPr>
            </a:lvl1pPr>
          </a:lstStyle>
          <a:p>
            <a:fld id="{A26ADCA2-AA6E-45FF-BD88-2D2FE624DFAA}" type="slidenum">
              <a:rPr lang="en-US" altLang="en-US"/>
              <a:pPr/>
              <a:t>‹#›</a:t>
            </a:fld>
            <a:endParaRPr lang="en-US" altLang="en-US"/>
          </a:p>
        </p:txBody>
      </p:sp>
    </p:spTree>
    <p:extLst>
      <p:ext uri="{BB962C8B-B14F-4D97-AF65-F5344CB8AC3E}">
        <p14:creationId xmlns:p14="http://schemas.microsoft.com/office/powerpoint/2010/main" val="339691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0" hangingPunct="0">
              <a:defRPr sz="1200" b="0">
                <a:solidFill>
                  <a:schemeClr val="tx1"/>
                </a:solidFill>
                <a:latin typeface="Times New Roman" pitchFamily="80" charset="0"/>
              </a:defRPr>
            </a:lvl1pPr>
          </a:lstStyle>
          <a:p>
            <a:pPr>
              <a:defRPr/>
            </a:pPr>
            <a:endParaRPr lang="en-US"/>
          </a:p>
        </p:txBody>
      </p:sp>
      <p:sp>
        <p:nvSpPr>
          <p:cNvPr id="2355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b="0">
                <a:solidFill>
                  <a:schemeClr val="tx1"/>
                </a:solidFill>
                <a:latin typeface="Times New Roman" pitchFamily="80"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0" hangingPunct="0">
              <a:defRPr sz="1200" b="0">
                <a:solidFill>
                  <a:schemeClr val="tx1"/>
                </a:solidFill>
                <a:latin typeface="Times New Roman" pitchFamily="80" charset="0"/>
              </a:defRPr>
            </a:lvl1pPr>
          </a:lstStyle>
          <a:p>
            <a:pPr>
              <a:defRPr/>
            </a:pPr>
            <a:endParaRPr lang="en-US"/>
          </a:p>
        </p:txBody>
      </p:sp>
      <p:sp>
        <p:nvSpPr>
          <p:cNvPr id="2355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b="0">
                <a:solidFill>
                  <a:schemeClr val="tx1"/>
                </a:solidFill>
              </a:defRPr>
            </a:lvl1pPr>
          </a:lstStyle>
          <a:p>
            <a:fld id="{FF647C0D-69ED-4BB4-92AE-B106127FA11D}" type="slidenum">
              <a:rPr lang="en-US" altLang="en-US"/>
              <a:pPr/>
              <a:t>‹#›</a:t>
            </a:fld>
            <a:endParaRPr lang="en-US" altLang="en-US"/>
          </a:p>
        </p:txBody>
      </p:sp>
    </p:spTree>
    <p:extLst>
      <p:ext uri="{BB962C8B-B14F-4D97-AF65-F5344CB8AC3E}">
        <p14:creationId xmlns:p14="http://schemas.microsoft.com/office/powerpoint/2010/main" val="3907731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80"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80"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80"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8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E8B81AE5-77E6-4D2D-8AA3-A3F32CAD0B67}" type="slidenum">
              <a:rPr lang="en-US" altLang="en-US" sz="1200" b="0">
                <a:solidFill>
                  <a:schemeClr val="tx1"/>
                </a:solidFill>
              </a:rPr>
              <a:pPr/>
              <a:t>1</a:t>
            </a:fld>
            <a:endParaRPr lang="en-US" altLang="en-US" sz="1200" b="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2435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8D4B6A9-6C74-4E7E-851F-B648C647232C}" type="slidenum">
              <a:rPr lang="en-US" altLang="en-US" sz="1200" b="0">
                <a:solidFill>
                  <a:schemeClr val="tx1"/>
                </a:solidFill>
              </a:rPr>
              <a:pPr/>
              <a:t>10</a:t>
            </a:fld>
            <a:endParaRPr lang="en-US" altLang="en-US" sz="1200" b="0">
              <a:solidFill>
                <a:schemeClr val="tx1"/>
              </a:solidFill>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3185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967823E-1261-41DA-A26C-9C4FE44E2DAC}" type="slidenum">
              <a:rPr lang="en-US" altLang="en-US" sz="1200" b="0">
                <a:solidFill>
                  <a:schemeClr val="tx1"/>
                </a:solidFill>
              </a:rPr>
              <a:pPr/>
              <a:t>11</a:t>
            </a:fld>
            <a:endParaRPr lang="en-US" altLang="en-US" sz="1200" b="0">
              <a:solidFill>
                <a:schemeClr val="tx1"/>
              </a:solidFill>
            </a:endParaRPr>
          </a:p>
        </p:txBody>
      </p:sp>
      <p:sp>
        <p:nvSpPr>
          <p:cNvPr id="58371" name="Rectangle 1026"/>
          <p:cNvSpPr>
            <a:spLocks noGrp="1" noRot="1" noChangeAspect="1" noChangeArrowheads="1" noTextEdit="1"/>
          </p:cNvSpPr>
          <p:nvPr>
            <p:ph type="sldImg"/>
          </p:nvPr>
        </p:nvSpPr>
        <p:spPr>
          <a:ln/>
        </p:spPr>
      </p:sp>
      <p:sp>
        <p:nvSpPr>
          <p:cNvPr id="371715" name="Rectangle 1027"/>
          <p:cNvSpPr>
            <a:spLocks noGrp="1" noChangeArrowheads="1"/>
          </p:cNvSpPr>
          <p:nvPr>
            <p:ph type="body" idx="1"/>
          </p:nvPr>
        </p:nvSpPr>
        <p:spPr/>
        <p:txBody>
          <a:bodyPr/>
          <a:lstStyle/>
          <a:p>
            <a:pPr>
              <a:defRPr/>
            </a:pPr>
            <a:r>
              <a:rPr lang="en-US" dirty="0"/>
              <a:t>Behavioral perspective favors extrinsic motivation.</a:t>
            </a:r>
          </a:p>
          <a:p>
            <a:pPr>
              <a:defRPr/>
            </a:pPr>
            <a:r>
              <a:rPr lang="en-US" dirty="0"/>
              <a:t>Humanistic and cognitive approaches stress intrinsic motivation.</a:t>
            </a:r>
          </a:p>
          <a:p>
            <a:pPr>
              <a:defRPr/>
            </a:pPr>
            <a:r>
              <a:rPr lang="en-US" dirty="0"/>
              <a:t>Four types of intrinsic motivation:</a:t>
            </a:r>
          </a:p>
          <a:p>
            <a:pPr marL="232943" indent="-232943">
              <a:buFontTx/>
              <a:buAutoNum type="arabicPeriod"/>
              <a:defRPr/>
            </a:pPr>
            <a:r>
              <a:rPr lang="en-US" dirty="0"/>
              <a:t>Self-determination and personal choice</a:t>
            </a:r>
          </a:p>
          <a:p>
            <a:pPr marL="232943" indent="-232943">
              <a:buFontTx/>
              <a:buAutoNum type="arabicPeriod"/>
              <a:defRPr/>
            </a:pPr>
            <a:r>
              <a:rPr lang="en-US" dirty="0"/>
              <a:t>Optimal experiences and flow</a:t>
            </a:r>
          </a:p>
          <a:p>
            <a:pPr marL="232943" indent="-232943">
              <a:buFontTx/>
              <a:buAutoNum type="arabicPeriod"/>
              <a:defRPr/>
            </a:pPr>
            <a:r>
              <a:rPr lang="en-US" dirty="0"/>
              <a:t>Interest</a:t>
            </a:r>
          </a:p>
          <a:p>
            <a:pPr marL="232943" indent="-232943">
              <a:buFontTx/>
              <a:buAutoNum type="arabicPeriod"/>
              <a:defRPr/>
            </a:pPr>
            <a:r>
              <a:rPr lang="en-US" dirty="0"/>
              <a:t>Cognitive engagement and self-responsibility</a:t>
            </a:r>
          </a:p>
        </p:txBody>
      </p:sp>
    </p:spTree>
    <p:extLst>
      <p:ext uri="{BB962C8B-B14F-4D97-AF65-F5344CB8AC3E}">
        <p14:creationId xmlns:p14="http://schemas.microsoft.com/office/powerpoint/2010/main" val="67523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E3D0897E-86CA-4FB8-94D5-CC6D4E6518A4}" type="slidenum">
              <a:rPr lang="en-US" altLang="en-US" sz="1200" b="0">
                <a:solidFill>
                  <a:schemeClr val="tx1"/>
                </a:solidFill>
              </a:rPr>
              <a:pPr/>
              <a:t>12</a:t>
            </a:fld>
            <a:endParaRPr lang="en-US" altLang="en-US" sz="1200" b="0">
              <a:solidFill>
                <a:schemeClr val="tx1"/>
              </a:solidFill>
            </a:endParaRPr>
          </a:p>
        </p:txBody>
      </p:sp>
    </p:spTree>
    <p:extLst>
      <p:ext uri="{BB962C8B-B14F-4D97-AF65-F5344CB8AC3E}">
        <p14:creationId xmlns:p14="http://schemas.microsoft.com/office/powerpoint/2010/main" val="53201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F55F2411-20E2-42E9-A16C-911987A23521}" type="slidenum">
              <a:rPr lang="en-US" altLang="en-US" sz="1200" b="0">
                <a:solidFill>
                  <a:schemeClr val="tx1"/>
                </a:solidFill>
              </a:rPr>
              <a:pPr/>
              <a:t>13</a:t>
            </a:fld>
            <a:endParaRPr lang="en-US" altLang="en-US" sz="1200" b="0">
              <a:solidFill>
                <a:schemeClr val="tx1"/>
              </a:solidFill>
            </a:endParaRPr>
          </a:p>
        </p:txBody>
      </p:sp>
    </p:spTree>
    <p:extLst>
      <p:ext uri="{BB962C8B-B14F-4D97-AF65-F5344CB8AC3E}">
        <p14:creationId xmlns:p14="http://schemas.microsoft.com/office/powerpoint/2010/main" val="212733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1BA6C03C-EA01-4474-B494-3957881E6A9F}" type="slidenum">
              <a:rPr lang="en-US" altLang="en-US" sz="1200" b="0">
                <a:solidFill>
                  <a:schemeClr val="tx1"/>
                </a:solidFill>
              </a:rPr>
              <a:pPr/>
              <a:t>14</a:t>
            </a:fld>
            <a:endParaRPr lang="en-US" altLang="en-US" sz="1200" b="0">
              <a:solidFill>
                <a:schemeClr val="tx1"/>
              </a:solidFill>
            </a:endParaRPr>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According to Csikszentmihalyi (1990, 1993), flow is the optimal experiences in life.</a:t>
            </a:r>
          </a:p>
          <a:p>
            <a:r>
              <a:rPr lang="en-US" altLang="en-US" dirty="0">
                <a:latin typeface="Times New Roman" panose="02020603050405020304" pitchFamily="18" charset="0"/>
              </a:rPr>
              <a:t>Flow occurs when people are engaged in challenges that are neither too difficult nor too easy.</a:t>
            </a:r>
          </a:p>
        </p:txBody>
      </p:sp>
    </p:spTree>
    <p:extLst>
      <p:ext uri="{BB962C8B-B14F-4D97-AF65-F5344CB8AC3E}">
        <p14:creationId xmlns:p14="http://schemas.microsoft.com/office/powerpoint/2010/main" val="29720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B53CDF20-DCD5-44CB-B285-0911E582B716}" type="slidenum">
              <a:rPr lang="en-US" altLang="en-US" sz="1200" b="0">
                <a:solidFill>
                  <a:schemeClr val="tx1"/>
                </a:solidFill>
              </a:rPr>
              <a:pPr/>
              <a:t>15</a:t>
            </a:fld>
            <a:endParaRPr lang="en-US" altLang="en-US" sz="1200" b="0">
              <a:solidFill>
                <a:schemeClr val="tx1"/>
              </a:solidFill>
            </a:endParaRPr>
          </a:p>
        </p:txBody>
      </p:sp>
    </p:spTree>
    <p:extLst>
      <p:ext uri="{BB962C8B-B14F-4D97-AF65-F5344CB8AC3E}">
        <p14:creationId xmlns:p14="http://schemas.microsoft.com/office/powerpoint/2010/main" val="3182084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DAFD3456-204A-48B2-A120-4ADAF319D8EB}" type="slidenum">
              <a:rPr lang="en-US" altLang="en-US" sz="1200" b="0">
                <a:solidFill>
                  <a:schemeClr val="tx1"/>
                </a:solidFill>
              </a:rPr>
              <a:pPr/>
              <a:t>16</a:t>
            </a:fld>
            <a:endParaRPr lang="en-US" altLang="en-US" sz="1200" b="0">
              <a:solidFill>
                <a:schemeClr val="tx1"/>
              </a:solidFill>
            </a:endParaRPr>
          </a:p>
        </p:txBody>
      </p:sp>
    </p:spTree>
    <p:extLst>
      <p:ext uri="{BB962C8B-B14F-4D97-AF65-F5344CB8AC3E}">
        <p14:creationId xmlns:p14="http://schemas.microsoft.com/office/powerpoint/2010/main" val="286854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Most psychologists and educators believe children need to develop internalization and intrinsic motivation as they age.</a:t>
            </a:r>
          </a:p>
          <a:p>
            <a:r>
              <a:rPr lang="en-US" altLang="en-US" dirty="0">
                <a:latin typeface="Times New Roman" panose="02020603050405020304" pitchFamily="18" charset="0"/>
              </a:rPr>
              <a:t>Researchers have found that as students age (move from early elementary school to high school years), their intrinsic motivation decreases.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E5D32950-8687-4BFB-9329-0BD4E0CE3B30}" type="slidenum">
              <a:rPr lang="en-US" altLang="en-US" sz="1200" b="0">
                <a:solidFill>
                  <a:schemeClr val="tx1"/>
                </a:solidFill>
              </a:rPr>
              <a:pPr/>
              <a:t>17</a:t>
            </a:fld>
            <a:endParaRPr lang="en-US" altLang="en-US" sz="1200" b="0">
              <a:solidFill>
                <a:schemeClr val="tx1"/>
              </a:solidFill>
            </a:endParaRPr>
          </a:p>
        </p:txBody>
      </p:sp>
    </p:spTree>
    <p:extLst>
      <p:ext uri="{BB962C8B-B14F-4D97-AF65-F5344CB8AC3E}">
        <p14:creationId xmlns:p14="http://schemas.microsoft.com/office/powerpoint/2010/main" val="202472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F5592CDF-F2F6-42FC-A50E-C4FF3AB848DF}" type="slidenum">
              <a:rPr lang="en-US" altLang="en-US" sz="1200" b="0">
                <a:solidFill>
                  <a:schemeClr val="tx1"/>
                </a:solidFill>
              </a:rPr>
              <a:pPr/>
              <a:t>18</a:t>
            </a:fld>
            <a:endParaRPr lang="en-US" altLang="en-US" sz="1200" b="0">
              <a:solidFill>
                <a:schemeClr val="tx1"/>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0742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894E2891-E427-417A-98E4-EC1BD6DF822F}" type="slidenum">
              <a:rPr lang="en-US" altLang="en-US" sz="1200" b="0">
                <a:solidFill>
                  <a:schemeClr val="tx1"/>
                </a:solidFill>
              </a:rPr>
              <a:pPr/>
              <a:t>19</a:t>
            </a:fld>
            <a:endParaRPr lang="en-US" altLang="en-US" sz="1200" b="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1450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84EEB2F7-A377-43A2-9713-B43C0744481D}" type="slidenum">
              <a:rPr lang="en-US" altLang="en-US" sz="1200" b="0">
                <a:solidFill>
                  <a:schemeClr val="tx1"/>
                </a:solidFill>
              </a:rPr>
              <a:pPr/>
              <a:t>2</a:t>
            </a:fld>
            <a:endParaRPr lang="en-US" altLang="en-US" sz="1200" b="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7689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39BAB2DF-A275-4BA4-B8E8-74E07CCC57CC}" type="slidenum">
              <a:rPr lang="en-US" altLang="en-US" sz="1200" b="0">
                <a:solidFill>
                  <a:schemeClr val="tx1"/>
                </a:solidFill>
              </a:rPr>
              <a:pPr/>
              <a:t>20</a:t>
            </a:fld>
            <a:endParaRPr lang="en-US" altLang="en-US" sz="1200" b="0">
              <a:solidFill>
                <a:schemeClr val="tx1"/>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A1: Locus - External</a:t>
            </a:r>
          </a:p>
          <a:p>
            <a:r>
              <a:rPr lang="en-US" altLang="en-US" dirty="0">
                <a:latin typeface="Times New Roman" panose="02020603050405020304" pitchFamily="18" charset="0"/>
              </a:rPr>
              <a:t>Stability - Unstable</a:t>
            </a:r>
          </a:p>
          <a:p>
            <a:r>
              <a:rPr lang="en-US" altLang="en-US" dirty="0">
                <a:latin typeface="Times New Roman" panose="02020603050405020304" pitchFamily="18" charset="0"/>
              </a:rPr>
              <a:t>Controllability - Uncontrollable</a:t>
            </a:r>
          </a:p>
          <a:p>
            <a:endParaRPr lang="en-US" altLang="en-US" dirty="0">
              <a:latin typeface="Times New Roman" panose="02020603050405020304" pitchFamily="18" charset="0"/>
            </a:endParaRPr>
          </a:p>
          <a:p>
            <a:r>
              <a:rPr lang="en-US" altLang="en-US" dirty="0">
                <a:latin typeface="Times New Roman" panose="02020603050405020304" pitchFamily="18" charset="0"/>
              </a:rPr>
              <a:t>A2: Locus - Internal</a:t>
            </a:r>
          </a:p>
          <a:p>
            <a:r>
              <a:rPr lang="en-US" altLang="en-US" dirty="0">
                <a:latin typeface="Times New Roman" panose="02020603050405020304" pitchFamily="18" charset="0"/>
              </a:rPr>
              <a:t>Stability - Stable</a:t>
            </a:r>
          </a:p>
          <a:p>
            <a:r>
              <a:rPr lang="en-US" altLang="en-US" dirty="0">
                <a:latin typeface="Times New Roman" panose="02020603050405020304" pitchFamily="18" charset="0"/>
              </a:rPr>
              <a:t>Controllability - Uncontrollable</a:t>
            </a:r>
          </a:p>
        </p:txBody>
      </p:sp>
    </p:spTree>
    <p:extLst>
      <p:ext uri="{BB962C8B-B14F-4D97-AF65-F5344CB8AC3E}">
        <p14:creationId xmlns:p14="http://schemas.microsoft.com/office/powerpoint/2010/main" val="403481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601DE757-704A-4C46-8E95-85AA62852912}" type="slidenum">
              <a:rPr lang="en-US" altLang="en-US" sz="1200" b="0">
                <a:solidFill>
                  <a:schemeClr val="tx1"/>
                </a:solidFill>
              </a:rPr>
              <a:pPr/>
              <a:t>21</a:t>
            </a:fld>
            <a:endParaRPr lang="en-US" altLang="en-US" sz="1200" b="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A3: Locus - Internal</a:t>
            </a:r>
          </a:p>
          <a:p>
            <a:r>
              <a:rPr lang="en-US" altLang="en-US" dirty="0">
                <a:latin typeface="Times New Roman" panose="02020603050405020304" pitchFamily="18" charset="0"/>
              </a:rPr>
              <a:t>Stability - Unstable</a:t>
            </a:r>
          </a:p>
          <a:p>
            <a:r>
              <a:rPr lang="en-US" altLang="en-US" dirty="0">
                <a:latin typeface="Times New Roman" panose="02020603050405020304" pitchFamily="18" charset="0"/>
              </a:rPr>
              <a:t>Controllability - Controllable</a:t>
            </a:r>
          </a:p>
          <a:p>
            <a:endParaRPr lang="en-US" altLang="en-US" dirty="0">
              <a:latin typeface="Times New Roman" panose="02020603050405020304" pitchFamily="18" charset="0"/>
            </a:endParaRPr>
          </a:p>
          <a:p>
            <a:r>
              <a:rPr lang="en-US" altLang="en-US" dirty="0">
                <a:latin typeface="Times New Roman" panose="02020603050405020304" pitchFamily="18" charset="0"/>
              </a:rPr>
              <a:t>A4: Locus - External</a:t>
            </a:r>
          </a:p>
          <a:p>
            <a:r>
              <a:rPr lang="en-US" altLang="en-US" dirty="0">
                <a:latin typeface="Times New Roman" panose="02020603050405020304" pitchFamily="18" charset="0"/>
              </a:rPr>
              <a:t>Stability - Stable</a:t>
            </a:r>
          </a:p>
          <a:p>
            <a:r>
              <a:rPr lang="en-US" altLang="en-US" dirty="0">
                <a:latin typeface="Times New Roman" panose="02020603050405020304" pitchFamily="18" charset="0"/>
              </a:rPr>
              <a:t>Controllability - Uncontrollable</a:t>
            </a:r>
          </a:p>
        </p:txBody>
      </p:sp>
    </p:spTree>
    <p:extLst>
      <p:ext uri="{BB962C8B-B14F-4D97-AF65-F5344CB8AC3E}">
        <p14:creationId xmlns:p14="http://schemas.microsoft.com/office/powerpoint/2010/main" val="3052356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8FA2E6BB-7056-4696-8590-8C38B5ACEFB6}" type="slidenum">
              <a:rPr lang="en-US" altLang="en-US" sz="1200" b="0">
                <a:solidFill>
                  <a:schemeClr val="tx1"/>
                </a:solidFill>
              </a:rPr>
              <a:pPr/>
              <a:t>22</a:t>
            </a:fld>
            <a:endParaRPr lang="en-US" altLang="en-US" sz="1200" b="0">
              <a:solidFill>
                <a:schemeClr val="tx1"/>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21322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36EFE7F7-8E79-4F8E-BF0F-F5FE7B5FE68A}" type="slidenum">
              <a:rPr lang="en-US" altLang="en-US" sz="1200" b="0">
                <a:solidFill>
                  <a:schemeClr val="tx1"/>
                </a:solidFill>
              </a:rPr>
              <a:pPr/>
              <a:t>23</a:t>
            </a:fld>
            <a:endParaRPr lang="en-US" altLang="en-US" sz="1200" b="0">
              <a:solidFill>
                <a:schemeClr val="tx1"/>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 Helpless orientation</a:t>
            </a:r>
          </a:p>
        </p:txBody>
      </p:sp>
    </p:spTree>
    <p:extLst>
      <p:ext uri="{BB962C8B-B14F-4D97-AF65-F5344CB8AC3E}">
        <p14:creationId xmlns:p14="http://schemas.microsoft.com/office/powerpoint/2010/main" val="4117322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D99DE11F-CAC0-415B-96E0-C3FA68B4ECB0}" type="slidenum">
              <a:rPr lang="en-US" altLang="en-US" sz="1200" b="0">
                <a:solidFill>
                  <a:schemeClr val="tx1"/>
                </a:solidFill>
              </a:rPr>
              <a:pPr/>
              <a:t>24</a:t>
            </a:fld>
            <a:endParaRPr lang="en-US" altLang="en-US" sz="1200" b="0">
              <a:solidFill>
                <a:schemeClr val="tx1"/>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 Mastery orientation</a:t>
            </a:r>
          </a:p>
        </p:txBody>
      </p:sp>
    </p:spTree>
    <p:extLst>
      <p:ext uri="{BB962C8B-B14F-4D97-AF65-F5344CB8AC3E}">
        <p14:creationId xmlns:p14="http://schemas.microsoft.com/office/powerpoint/2010/main" val="3959683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1752DA10-3867-493C-BF25-93B14B3B1720}" type="slidenum">
              <a:rPr lang="en-US" altLang="en-US" sz="1200" b="0">
                <a:solidFill>
                  <a:schemeClr val="tx1"/>
                </a:solidFill>
              </a:rPr>
              <a:pPr/>
              <a:t>25</a:t>
            </a:fld>
            <a:endParaRPr lang="en-US" altLang="en-US" sz="1200" b="0">
              <a:solidFill>
                <a:schemeClr val="tx1"/>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 Performance orientation</a:t>
            </a:r>
          </a:p>
        </p:txBody>
      </p:sp>
    </p:spTree>
    <p:extLst>
      <p:ext uri="{BB962C8B-B14F-4D97-AF65-F5344CB8AC3E}">
        <p14:creationId xmlns:p14="http://schemas.microsoft.com/office/powerpoint/2010/main" val="1668225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B507578E-E3E2-406E-B583-576FA80987A0}" type="slidenum">
              <a:rPr lang="en-US" altLang="en-US" sz="1200" b="0">
                <a:solidFill>
                  <a:schemeClr val="tx1"/>
                </a:solidFill>
              </a:rPr>
              <a:pPr/>
              <a:t>26</a:t>
            </a:fld>
            <a:endParaRPr lang="en-US" altLang="en-US" sz="1200" b="0">
              <a:solidFill>
                <a:schemeClr val="tx1"/>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 Mastery orientation</a:t>
            </a:r>
          </a:p>
        </p:txBody>
      </p:sp>
    </p:spTree>
    <p:extLst>
      <p:ext uri="{BB962C8B-B14F-4D97-AF65-F5344CB8AC3E}">
        <p14:creationId xmlns:p14="http://schemas.microsoft.com/office/powerpoint/2010/main" val="4278813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72885088-F742-41D3-9950-5DA446744463}" type="slidenum">
              <a:rPr lang="en-US" altLang="en-US" sz="1200" b="0">
                <a:solidFill>
                  <a:schemeClr val="tx1"/>
                </a:solidFill>
              </a:rPr>
              <a:pPr/>
              <a:t>27</a:t>
            </a:fld>
            <a:endParaRPr lang="en-US" altLang="en-US" sz="1200" b="0">
              <a:solidFill>
                <a:schemeClr val="tx1"/>
              </a:solidFill>
            </a:endParaRPr>
          </a:p>
        </p:txBody>
      </p:sp>
    </p:spTree>
    <p:extLst>
      <p:ext uri="{BB962C8B-B14F-4D97-AF65-F5344CB8AC3E}">
        <p14:creationId xmlns:p14="http://schemas.microsoft.com/office/powerpoint/2010/main" val="3735113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8DCA844-506A-49C2-A51B-C229D1E68E5C}" type="slidenum">
              <a:rPr lang="en-US" altLang="en-US" sz="1200" b="0">
                <a:solidFill>
                  <a:schemeClr val="tx1"/>
                </a:solidFill>
              </a:rPr>
              <a:pPr/>
              <a:t>28</a:t>
            </a:fld>
            <a:endParaRPr lang="en-US" altLang="en-US" sz="1200" b="0">
              <a:solidFill>
                <a:schemeClr val="tx1"/>
              </a:solidFill>
            </a:endParaRPr>
          </a:p>
        </p:txBody>
      </p:sp>
      <p:sp>
        <p:nvSpPr>
          <p:cNvPr id="75779" name="Rectangle 1026"/>
          <p:cNvSpPr>
            <a:spLocks noGrp="1" noRot="1" noChangeAspect="1" noChangeArrowheads="1" noTextEdit="1"/>
          </p:cNvSpPr>
          <p:nvPr>
            <p:ph type="sldImg"/>
          </p:nvPr>
        </p:nvSpPr>
        <p:spPr>
          <a:ln/>
        </p:spPr>
      </p:sp>
      <p:sp>
        <p:nvSpPr>
          <p:cNvPr id="757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Self-efficacy - Belief that one can master a situation and produce positive outcomes</a:t>
            </a:r>
          </a:p>
          <a:p>
            <a:r>
              <a:rPr lang="en-US" altLang="en-US" dirty="0">
                <a:latin typeface="Times New Roman" panose="02020603050405020304" pitchFamily="18" charset="0"/>
              </a:rPr>
              <a:t>It has much in common with mastery motivation and intrinsic motivation.</a:t>
            </a:r>
          </a:p>
        </p:txBody>
      </p:sp>
    </p:spTree>
    <p:extLst>
      <p:ext uri="{BB962C8B-B14F-4D97-AF65-F5344CB8AC3E}">
        <p14:creationId xmlns:p14="http://schemas.microsoft.com/office/powerpoint/2010/main" val="3403568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85BEE784-43EC-4200-97B2-A18BC0370FE4}" type="slidenum">
              <a:rPr lang="en-US" altLang="en-US" sz="1200" b="0">
                <a:solidFill>
                  <a:schemeClr val="tx1"/>
                </a:solidFill>
              </a:rPr>
              <a:pPr/>
              <a:t>29</a:t>
            </a:fld>
            <a:endParaRPr lang="en-US" altLang="en-US" sz="1200" b="0">
              <a:solidFill>
                <a:schemeClr val="tx1"/>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During a slideshow, text may be written on the slides in the yes/no boxes, and then saved for later reference.</a:t>
            </a:r>
          </a:p>
          <a:p>
            <a:endParaRPr lang="en-US" altLang="en-US">
              <a:latin typeface="Times New Roman" panose="02020603050405020304" pitchFamily="18" charset="0"/>
            </a:endParaRPr>
          </a:p>
        </p:txBody>
      </p:sp>
    </p:spTree>
    <p:extLst>
      <p:ext uri="{BB962C8B-B14F-4D97-AF65-F5344CB8AC3E}">
        <p14:creationId xmlns:p14="http://schemas.microsoft.com/office/powerpoint/2010/main" val="405031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9448A99E-2F45-49DD-8A9B-2F431145B0DF}" type="slidenum">
              <a:rPr lang="en-US" altLang="en-US" sz="1200" b="0">
                <a:solidFill>
                  <a:schemeClr val="tx1"/>
                </a:solidFill>
              </a:rPr>
              <a:pPr/>
              <a:t>3</a:t>
            </a:fld>
            <a:endParaRPr lang="en-US" altLang="en-US" sz="1200" b="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latin typeface="Times New Roman" panose="02020603050405020304" pitchFamily="18" charset="0"/>
            </a:endParaRPr>
          </a:p>
        </p:txBody>
      </p:sp>
    </p:spTree>
    <p:extLst>
      <p:ext uri="{BB962C8B-B14F-4D97-AF65-F5344CB8AC3E}">
        <p14:creationId xmlns:p14="http://schemas.microsoft.com/office/powerpoint/2010/main" val="3844797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70674D0F-B509-4865-A63D-13D7B534BC69}" type="slidenum">
              <a:rPr lang="en-US" altLang="en-US" sz="1200" b="0">
                <a:solidFill>
                  <a:schemeClr val="tx1"/>
                </a:solidFill>
              </a:rPr>
              <a:pPr/>
              <a:t>30</a:t>
            </a:fld>
            <a:endParaRPr lang="en-US" altLang="en-US" sz="1200" b="0">
              <a:solidFill>
                <a:schemeClr val="tx1"/>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7284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16B019EF-ADD3-4C5B-996F-8CF25B4711B1}" type="slidenum">
              <a:rPr lang="en-US" altLang="en-US" sz="1200" b="0">
                <a:solidFill>
                  <a:schemeClr val="tx1"/>
                </a:solidFill>
              </a:rPr>
              <a:pPr/>
              <a:t>31</a:t>
            </a:fld>
            <a:endParaRPr lang="en-US" altLang="en-US" sz="1200" b="0">
              <a:solidFill>
                <a:schemeClr val="tx1"/>
              </a:solidFill>
            </a:endParaRPr>
          </a:p>
        </p:txBody>
      </p:sp>
    </p:spTree>
    <p:extLst>
      <p:ext uri="{BB962C8B-B14F-4D97-AF65-F5344CB8AC3E}">
        <p14:creationId xmlns:p14="http://schemas.microsoft.com/office/powerpoint/2010/main" val="3055746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968CD37E-F994-4E5E-9F04-0204A7C48E5D}" type="slidenum">
              <a:rPr lang="en-US" altLang="en-US" sz="1200" b="0">
                <a:solidFill>
                  <a:schemeClr val="tx1"/>
                </a:solidFill>
              </a:rPr>
              <a:pPr/>
              <a:t>32</a:t>
            </a:fld>
            <a:endParaRPr lang="en-US" altLang="en-US" sz="1200" b="0">
              <a:solidFill>
                <a:schemeClr val="tx1"/>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Students’ relationships with parents, peers, friends, teachers, mentors, and others can tremendously affect their achievement and social motivation. </a:t>
            </a:r>
          </a:p>
        </p:txBody>
      </p:sp>
    </p:spTree>
    <p:extLst>
      <p:ext uri="{BB962C8B-B14F-4D97-AF65-F5344CB8AC3E}">
        <p14:creationId xmlns:p14="http://schemas.microsoft.com/office/powerpoint/2010/main" val="2056362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C0CA0E46-22EC-49C5-8BA9-88E3E79CB9A3}" type="slidenum">
              <a:rPr lang="en-US" altLang="en-US" sz="1200" b="0">
                <a:solidFill>
                  <a:schemeClr val="tx1"/>
                </a:solidFill>
              </a:rPr>
              <a:pPr/>
              <a:t>33</a:t>
            </a:fld>
            <a:endParaRPr lang="en-US" altLang="en-US" sz="1200" b="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47713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A10E1F-7544-4193-8F40-616FCCFD5FA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Diversity within ethnic minority groups is evident in their achievement. However, achievement differences are more closely related to socioeconomic status than to ethnicity. </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66350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3FBC13E0-9AC1-4E18-9B0A-5A2D7A2A8AC0}" type="slidenum">
              <a:rPr lang="en-US" altLang="en-US" sz="1200" b="0">
                <a:solidFill>
                  <a:schemeClr val="tx1"/>
                </a:solidFill>
              </a:rPr>
              <a:pPr/>
              <a:t>35</a:t>
            </a:fld>
            <a:endParaRPr lang="en-US" altLang="en-US" sz="1200" b="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This information is not in the text. It is included here for discussion about gender differences and motivation. </a:t>
            </a:r>
          </a:p>
        </p:txBody>
      </p:sp>
    </p:spTree>
    <p:extLst>
      <p:ext uri="{BB962C8B-B14F-4D97-AF65-F5344CB8AC3E}">
        <p14:creationId xmlns:p14="http://schemas.microsoft.com/office/powerpoint/2010/main" val="964726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DD8ED911-5C33-4D3F-81EB-9641D838971F}" type="slidenum">
              <a:rPr lang="en-US" altLang="en-US" sz="1200" b="0">
                <a:solidFill>
                  <a:schemeClr val="tx1"/>
                </a:solidFill>
              </a:rPr>
              <a:pPr/>
              <a:t>36</a:t>
            </a:fld>
            <a:endParaRPr lang="en-US" altLang="en-US" sz="1200" b="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56296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A386FF2D-169D-49BA-9010-DF2560D3FD0A}" type="slidenum">
              <a:rPr lang="en-US" altLang="en-US" sz="1200" b="0">
                <a:solidFill>
                  <a:schemeClr val="tx1"/>
                </a:solidFill>
              </a:rPr>
              <a:pPr/>
              <a:t>37</a:t>
            </a:fld>
            <a:endParaRPr lang="en-US" altLang="en-US" sz="1200" b="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Failure syndrome - Students with low success expectations give up at the first sign of difficulty. </a:t>
            </a:r>
          </a:p>
          <a:p>
            <a:r>
              <a:rPr lang="en-US" altLang="en-US" dirty="0">
                <a:latin typeface="Times New Roman" panose="02020603050405020304" pitchFamily="18" charset="0"/>
              </a:rPr>
              <a:t>Students who protect their self-worth by avoiding failure engage in ineffective strategies (nonperformance, procrastination, </a:t>
            </a:r>
            <a:r>
              <a:rPr lang="en-IN" altLang="en-US" dirty="0">
                <a:latin typeface="Times New Roman" panose="02020603050405020304" pitchFamily="18" charset="0"/>
              </a:rPr>
              <a:t>setting unreachable goals, and using self-handicapping strategies).</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2675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D25C5BB6-128F-4026-85E1-20476DBF42F7}" type="slidenum">
              <a:rPr lang="en-US" altLang="en-US" sz="1200" b="0">
                <a:solidFill>
                  <a:schemeClr val="tx1"/>
                </a:solidFill>
              </a:rPr>
              <a:pPr/>
              <a:t>38</a:t>
            </a:fld>
            <a:endParaRPr lang="en-US" altLang="en-US" sz="1200" b="0">
              <a:solidFill>
                <a:schemeClr val="tx1"/>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15828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43A90977-4E81-4124-B584-3DA2EEDC1792}" type="slidenum">
              <a:rPr lang="en-US" altLang="en-US" sz="1200" b="0">
                <a:solidFill>
                  <a:schemeClr val="tx1"/>
                </a:solidFill>
              </a:rPr>
              <a:pPr/>
              <a:t>39</a:t>
            </a:fld>
            <a:endParaRPr lang="en-US" altLang="en-US" sz="1200" b="0">
              <a:solidFill>
                <a:schemeClr val="tx1"/>
              </a:solidFill>
            </a:endParaRPr>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1728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89BD49B-4F31-4867-9985-1D3A3EDADC3B}" type="slidenum">
              <a:rPr lang="en-US" altLang="en-US" sz="1200" b="0">
                <a:solidFill>
                  <a:schemeClr val="tx1"/>
                </a:solidFill>
              </a:rPr>
              <a:pPr/>
              <a:t>4</a:t>
            </a:fld>
            <a:endParaRPr lang="en-US" altLang="en-US" sz="1200" b="0">
              <a:solidFill>
                <a:schemeClr val="tx1"/>
              </a:solidFill>
            </a:endParaRPr>
          </a:p>
        </p:txBody>
      </p:sp>
    </p:spTree>
    <p:extLst>
      <p:ext uri="{BB962C8B-B14F-4D97-AF65-F5344CB8AC3E}">
        <p14:creationId xmlns:p14="http://schemas.microsoft.com/office/powerpoint/2010/main" val="3893221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C17D6D7-B8C9-4C44-A137-D4922E3FE821}" type="slidenum">
              <a:rPr lang="en-US" altLang="en-US" sz="1200" b="0">
                <a:solidFill>
                  <a:schemeClr val="tx1"/>
                </a:solidFill>
              </a:rPr>
              <a:pPr/>
              <a:t>40</a:t>
            </a:fld>
            <a:endParaRPr lang="en-US" altLang="en-US" sz="1200" b="0">
              <a:solidFill>
                <a:schemeClr val="tx1"/>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This case is on page 494 of the text.</a:t>
            </a:r>
          </a:p>
        </p:txBody>
      </p:sp>
    </p:spTree>
    <p:extLst>
      <p:ext uri="{BB962C8B-B14F-4D97-AF65-F5344CB8AC3E}">
        <p14:creationId xmlns:p14="http://schemas.microsoft.com/office/powerpoint/2010/main" val="3791905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17875D68-D32B-4C28-AC05-7A4E65CD80C5}" type="slidenum">
              <a:rPr lang="en-US" altLang="en-US" sz="1200" b="0">
                <a:solidFill>
                  <a:schemeClr val="tx1"/>
                </a:solidFill>
              </a:rPr>
              <a:pPr/>
              <a:t>41</a:t>
            </a:fld>
            <a:endParaRPr lang="en-US" altLang="en-US" sz="1200" b="0">
              <a:solidFill>
                <a:schemeClr val="tx1"/>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This case is on page 494 of the text.</a:t>
            </a:r>
          </a:p>
        </p:txBody>
      </p:sp>
    </p:spTree>
    <p:extLst>
      <p:ext uri="{BB962C8B-B14F-4D97-AF65-F5344CB8AC3E}">
        <p14:creationId xmlns:p14="http://schemas.microsoft.com/office/powerpoint/2010/main" val="297514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EDD8F704-814C-422B-9A8E-4FF8A34BA7CE}" type="slidenum">
              <a:rPr lang="en-US" altLang="en-US" sz="1200" b="0">
                <a:solidFill>
                  <a:schemeClr val="tx1"/>
                </a:solidFill>
              </a:rPr>
              <a:pPr/>
              <a:t>42</a:t>
            </a:fld>
            <a:endParaRPr lang="en-US" altLang="en-US" sz="1200" b="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This slide accompanies the video segment, </a:t>
            </a:r>
            <a:r>
              <a:rPr lang="en-US" altLang="en-US" i="1">
                <a:latin typeface="Times New Roman" panose="02020603050405020304" pitchFamily="18" charset="0"/>
              </a:rPr>
              <a:t>Geography Jeopardy</a:t>
            </a:r>
            <a:r>
              <a:rPr lang="en-US" altLang="en-US">
                <a:latin typeface="Times New Roman" panose="02020603050405020304" pitchFamily="18" charset="0"/>
              </a:rPr>
              <a:t>, on the McGraw-Hill DVD </a:t>
            </a:r>
            <a:r>
              <a:rPr lang="en-US" altLang="en-US" b="1">
                <a:latin typeface="Times New Roman" panose="02020603050405020304" pitchFamily="18" charset="0"/>
              </a:rPr>
              <a:t>Teaching Stories: A Video Collection for Educational Psychology</a:t>
            </a:r>
            <a:r>
              <a:rPr lang="en-US" altLang="en-US">
                <a:latin typeface="Times New Roman" panose="02020603050405020304" pitchFamily="18" charset="0"/>
              </a:rPr>
              <a:t>.</a:t>
            </a:r>
          </a:p>
          <a:p>
            <a:endParaRPr lang="en-US" altLang="en-US">
              <a:latin typeface="Times New Roman" panose="02020603050405020304" pitchFamily="18" charset="0"/>
            </a:endParaRPr>
          </a:p>
        </p:txBody>
      </p:sp>
    </p:spTree>
    <p:extLst>
      <p:ext uri="{BB962C8B-B14F-4D97-AF65-F5344CB8AC3E}">
        <p14:creationId xmlns:p14="http://schemas.microsoft.com/office/powerpoint/2010/main" val="112123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0E802F5D-30FE-4B15-98F4-A58547928819}" type="slidenum">
              <a:rPr lang="en-US" altLang="en-US" sz="1200" b="0">
                <a:solidFill>
                  <a:schemeClr val="tx1"/>
                </a:solidFill>
              </a:rPr>
              <a:pPr/>
              <a:t>5</a:t>
            </a:fld>
            <a:endParaRPr lang="en-US" altLang="en-US" sz="1200" b="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9950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5C341BD5-0C73-466E-A4DE-3554EF49328D}" type="slidenum">
              <a:rPr lang="en-US" altLang="en-US" sz="1200" b="0">
                <a:solidFill>
                  <a:schemeClr val="tx1"/>
                </a:solidFill>
              </a:rPr>
              <a:pPr/>
              <a:t>6</a:t>
            </a:fld>
            <a:endParaRPr lang="en-US" altLang="en-US" sz="1200" b="0">
              <a:solidFill>
                <a:schemeClr val="tx1"/>
              </a:solidFill>
            </a:endParaRPr>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Incentives - Positive or negative stimuli or events that can motivate a student’s behavior</a:t>
            </a:r>
          </a:p>
        </p:txBody>
      </p:sp>
    </p:spTree>
    <p:extLst>
      <p:ext uri="{BB962C8B-B14F-4D97-AF65-F5344CB8AC3E}">
        <p14:creationId xmlns:p14="http://schemas.microsoft.com/office/powerpoint/2010/main" val="275690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21FF47F8-ADA7-43C3-9FAC-8B074144E627}" type="slidenum">
              <a:rPr lang="en-US" altLang="en-US" sz="1200" b="0">
                <a:solidFill>
                  <a:schemeClr val="tx1"/>
                </a:solidFill>
              </a:rPr>
              <a:pPr/>
              <a:t>7</a:t>
            </a:fld>
            <a:endParaRPr lang="en-US" altLang="en-US" sz="1200" b="0">
              <a:solidFill>
                <a:schemeClr val="tx1"/>
              </a:solidFill>
            </a:endParaRPr>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Humanistic perspective is closely associated with Maslow’s hierarchy of needs.</a:t>
            </a:r>
          </a:p>
          <a:p>
            <a:r>
              <a:rPr lang="en-US" altLang="en-US" dirty="0">
                <a:latin typeface="Times New Roman" panose="02020603050405020304" pitchFamily="18" charset="0"/>
              </a:rPr>
              <a:t>Individual needs must be satisfied in a sequence:</a:t>
            </a:r>
          </a:p>
          <a:p>
            <a:r>
              <a:rPr lang="en-US" altLang="en-US" dirty="0">
                <a:latin typeface="Times New Roman" panose="02020603050405020304" pitchFamily="18" charset="0"/>
              </a:rPr>
              <a:t>Physiological needs (lowest level)</a:t>
            </a:r>
          </a:p>
          <a:p>
            <a:r>
              <a:rPr lang="en-US" altLang="en-US" dirty="0">
                <a:latin typeface="Times New Roman" panose="02020603050405020304" pitchFamily="18" charset="0"/>
              </a:rPr>
              <a:t>Safety needs</a:t>
            </a:r>
          </a:p>
          <a:p>
            <a:r>
              <a:rPr lang="en-US" altLang="en-US" dirty="0">
                <a:latin typeface="Times New Roman" panose="02020603050405020304" pitchFamily="18" charset="0"/>
              </a:rPr>
              <a:t>Love and belongingness needs</a:t>
            </a:r>
          </a:p>
          <a:p>
            <a:r>
              <a:rPr lang="en-US" altLang="en-US" dirty="0">
                <a:latin typeface="Times New Roman" panose="02020603050405020304" pitchFamily="18" charset="0"/>
              </a:rPr>
              <a:t>Esteem needs</a:t>
            </a:r>
          </a:p>
          <a:p>
            <a:r>
              <a:rPr lang="en-US" altLang="en-US" dirty="0">
                <a:latin typeface="Times New Roman" panose="02020603050405020304" pitchFamily="18" charset="0"/>
              </a:rPr>
              <a:t>Self-actualization needs (highest level) </a:t>
            </a:r>
          </a:p>
          <a:p>
            <a:r>
              <a:rPr lang="en-IN" altLang="en-US" dirty="0">
                <a:latin typeface="Times New Roman" panose="02020603050405020304" pitchFamily="18" charset="0"/>
              </a:rPr>
              <a:t>Self-actualization is the motivation to develop one’s full potential as a human being. It is the highest and most elusive of Maslow’s needs.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2342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456682D3-0679-41F1-BFB2-5FC8D594E08F}" type="slidenum">
              <a:rPr lang="en-US" altLang="en-US" sz="1200" b="0">
                <a:solidFill>
                  <a:schemeClr val="tx1"/>
                </a:solidFill>
              </a:rPr>
              <a:pPr/>
              <a:t>8</a:t>
            </a:fld>
            <a:endParaRPr lang="en-US" altLang="en-US" sz="1200" b="0">
              <a:solidFill>
                <a:schemeClr val="tx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0229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Times New Roman" panose="02020603050405020304" pitchFamily="18" charset="0"/>
              </a:defRPr>
            </a:lvl1pPr>
            <a:lvl2pPr marL="757066" indent="-291179" eaLnBrk="0" hangingPunct="0">
              <a:defRPr sz="2400" b="1">
                <a:solidFill>
                  <a:schemeClr val="tx2"/>
                </a:solidFill>
                <a:latin typeface="Times New Roman" panose="02020603050405020304" pitchFamily="18" charset="0"/>
              </a:defRPr>
            </a:lvl2pPr>
            <a:lvl3pPr marL="1164717" indent="-232943" eaLnBrk="0" hangingPunct="0">
              <a:defRPr sz="2400" b="1">
                <a:solidFill>
                  <a:schemeClr val="tx2"/>
                </a:solidFill>
                <a:latin typeface="Times New Roman" panose="02020603050405020304" pitchFamily="18" charset="0"/>
              </a:defRPr>
            </a:lvl3pPr>
            <a:lvl4pPr marL="1630604" indent="-232943" eaLnBrk="0" hangingPunct="0">
              <a:defRPr sz="2400" b="1">
                <a:solidFill>
                  <a:schemeClr val="tx2"/>
                </a:solidFill>
                <a:latin typeface="Times New Roman" panose="02020603050405020304" pitchFamily="18" charset="0"/>
              </a:defRPr>
            </a:lvl4pPr>
            <a:lvl5pPr marL="2096491" indent="-232943" eaLnBrk="0" hangingPunct="0">
              <a:defRPr sz="2400" b="1">
                <a:solidFill>
                  <a:schemeClr val="tx2"/>
                </a:solidFill>
                <a:latin typeface="Times New Roman" panose="02020603050405020304" pitchFamily="18" charset="0"/>
              </a:defRPr>
            </a:lvl5pPr>
            <a:lvl6pPr marL="2562377" indent="-232943" algn="ctr" eaLnBrk="0" fontAlgn="base" hangingPunct="0">
              <a:spcBef>
                <a:spcPct val="0"/>
              </a:spcBef>
              <a:spcAft>
                <a:spcPct val="0"/>
              </a:spcAft>
              <a:defRPr sz="2400" b="1">
                <a:solidFill>
                  <a:schemeClr val="tx2"/>
                </a:solidFill>
                <a:latin typeface="Times New Roman" panose="02020603050405020304" pitchFamily="18" charset="0"/>
              </a:defRPr>
            </a:lvl6pPr>
            <a:lvl7pPr marL="3028264" indent="-232943" algn="ctr" eaLnBrk="0" fontAlgn="base" hangingPunct="0">
              <a:spcBef>
                <a:spcPct val="0"/>
              </a:spcBef>
              <a:spcAft>
                <a:spcPct val="0"/>
              </a:spcAft>
              <a:defRPr sz="2400" b="1">
                <a:solidFill>
                  <a:schemeClr val="tx2"/>
                </a:solidFill>
                <a:latin typeface="Times New Roman" panose="02020603050405020304" pitchFamily="18" charset="0"/>
              </a:defRPr>
            </a:lvl7pPr>
            <a:lvl8pPr marL="3494151" indent="-232943" algn="ctr" eaLnBrk="0" fontAlgn="base" hangingPunct="0">
              <a:spcBef>
                <a:spcPct val="0"/>
              </a:spcBef>
              <a:spcAft>
                <a:spcPct val="0"/>
              </a:spcAft>
              <a:defRPr sz="2400" b="1">
                <a:solidFill>
                  <a:schemeClr val="tx2"/>
                </a:solidFill>
                <a:latin typeface="Times New Roman" panose="02020603050405020304" pitchFamily="18" charset="0"/>
              </a:defRPr>
            </a:lvl8pPr>
            <a:lvl9pPr marL="3960038" indent="-232943" algn="ctr" eaLnBrk="0" fontAlgn="base" hangingPunct="0">
              <a:spcBef>
                <a:spcPct val="0"/>
              </a:spcBef>
              <a:spcAft>
                <a:spcPct val="0"/>
              </a:spcAft>
              <a:defRPr sz="2400" b="1">
                <a:solidFill>
                  <a:schemeClr val="tx2"/>
                </a:solidFill>
                <a:latin typeface="Times New Roman" panose="02020603050405020304" pitchFamily="18" charset="0"/>
              </a:defRPr>
            </a:lvl9pPr>
          </a:lstStyle>
          <a:p>
            <a:fld id="{F0C9AC4C-CDA2-4FD8-95E0-3C8906CEB4A1}" type="slidenum">
              <a:rPr lang="en-US" altLang="en-US" sz="1200" b="0">
                <a:solidFill>
                  <a:schemeClr val="tx1"/>
                </a:solidFill>
              </a:rPr>
              <a:pPr/>
              <a:t>9</a:t>
            </a:fld>
            <a:endParaRPr lang="en-US" altLang="en-US" sz="1200" b="0">
              <a:solidFill>
                <a:schemeClr val="tx1"/>
              </a:solidFill>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1911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defRPr/>
              </a:pPr>
              <a:endParaRPr lang="en-US" sz="1800" b="0" dirty="0">
                <a:solidFill>
                  <a:schemeClr val="tx1"/>
                </a:solidFill>
                <a:latin typeface="Arial"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43E33E97-F525-454C-AE36-50F6C7584E45}" type="slidenum">
              <a:rPr lang="en-US" altLang="en-US" sz="1000" b="0">
                <a:solidFill>
                  <a:schemeClr val="tx1"/>
                </a:solidFill>
                <a:latin typeface="Arial" panose="020B0604020202020204" pitchFamily="34" charset="0"/>
              </a:rPr>
              <a:pPr algn="r"/>
              <a:t>‹#›</a:t>
            </a:fld>
            <a:endParaRPr lang="en-US" altLang="en-US" sz="1000" b="0">
              <a:solidFill>
                <a:schemeClr val="tx1"/>
              </a:solidFill>
              <a:latin typeface="Arial" panose="020B0604020202020204" pitchFamily="34" charset="0"/>
            </a:endParaRPr>
          </a:p>
        </p:txBody>
      </p:sp>
      <p:sp>
        <p:nvSpPr>
          <p:cNvPr id="300034" name="Rectangle 1026"/>
          <p:cNvSpPr>
            <a:spLocks noGrp="1" noChangeArrowheads="1"/>
          </p:cNvSpPr>
          <p:nvPr>
            <p:ph type="subTitle" idx="1"/>
          </p:nvPr>
        </p:nvSpPr>
        <p:spPr>
          <a:xfrm>
            <a:off x="2286000" y="3581400"/>
            <a:ext cx="5638800" cy="1905000"/>
          </a:xfrm>
        </p:spPr>
        <p:txBody>
          <a:bodyPr/>
          <a:lstStyle>
            <a:lvl1pPr marL="0" indent="0">
              <a:buFont typeface="Wingdings" pitchFamily="80" charset="2"/>
              <a:buNone/>
              <a:defRPr b="1"/>
            </a:lvl1pPr>
          </a:lstStyle>
          <a:p>
            <a:r>
              <a:rPr lang="en-US"/>
              <a:t>Click to edit Master subtitle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b="0">
                <a:solidFill>
                  <a:schemeClr val="tx1"/>
                </a:solidFill>
                <a:latin typeface="Arial" panose="020B0604020202020204" pitchFamily="34" charset="0"/>
              </a:defRPr>
            </a:lvl1pPr>
          </a:lstStyle>
          <a:p>
            <a:fld id="{469973A4-22B7-40E4-AAF0-413B7FE4EE01}" type="datetime1">
              <a:rPr lang="en-US" altLang="en-US"/>
              <a:pPr/>
              <a:t>4/27/2019</a:t>
            </a:fld>
            <a:endParaRPr lang="en-US" altLang="en-US"/>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b="0">
                <a:solidFill>
                  <a:schemeClr val="tx1"/>
                </a:solidFill>
                <a:latin typeface="Arial" panose="020B0604020202020204" pitchFamily="34" charset="0"/>
              </a:defRPr>
            </a:lvl1pPr>
          </a:lstStyle>
          <a:p>
            <a:endParaRPr lang="en-US" altLang="en-US"/>
          </a:p>
        </p:txBody>
      </p:sp>
      <p:sp>
        <p:nvSpPr>
          <p:cNvPr id="3" name="Text Placeholder 2"/>
          <p:cNvSpPr>
            <a:spLocks noGrp="1"/>
          </p:cNvSpPr>
          <p:nvPr>
            <p:ph type="body" sz="quarter" idx="12"/>
          </p:nvPr>
        </p:nvSpPr>
        <p:spPr>
          <a:xfrm>
            <a:off x="4976813" y="5832475"/>
            <a:ext cx="3975100" cy="222250"/>
          </a:xfrm>
        </p:spPr>
        <p:txBody>
          <a:bodyPr/>
          <a:lstStyle>
            <a:lvl1pPr marL="0" indent="0">
              <a:buNone/>
              <a:defRPr sz="1200">
                <a:latin typeface="Arial" panose="020B0604020202020204" pitchFamily="34" charset="0"/>
                <a:cs typeface="Arial" panose="020B0604020202020204" pitchFamily="34" charset="0"/>
              </a:defRPr>
            </a:lvl1pPr>
            <a:lvl2pPr marL="449262" indent="0">
              <a:buNone/>
              <a:defRPr sz="1200">
                <a:latin typeface="Arial" panose="020B0604020202020204" pitchFamily="34" charset="0"/>
                <a:cs typeface="Arial" panose="020B0604020202020204" pitchFamily="34" charset="0"/>
              </a:defRPr>
            </a:lvl2pPr>
            <a:lvl3pPr marL="890588" indent="0">
              <a:buNone/>
              <a:defRPr sz="1200">
                <a:latin typeface="Arial" panose="020B0604020202020204" pitchFamily="34" charset="0"/>
                <a:cs typeface="Arial" panose="020B0604020202020204" pitchFamily="34" charset="0"/>
              </a:defRPr>
            </a:lvl3pPr>
            <a:lvl4pPr marL="1295400" indent="0">
              <a:buNone/>
              <a:defRPr sz="1200">
                <a:latin typeface="Arial" panose="020B0604020202020204" pitchFamily="34" charset="0"/>
                <a:cs typeface="Arial" panose="020B0604020202020204" pitchFamily="34" charset="0"/>
              </a:defRPr>
            </a:lvl4pPr>
            <a:lvl5pPr marL="1682750" indent="0">
              <a:buNone/>
              <a:defRPr sz="1200">
                <a:latin typeface="Arial" panose="020B0604020202020204" pitchFamily="34" charset="0"/>
                <a:cs typeface="Arial" panose="020B0604020202020204" pitchFamily="34" charset="0"/>
              </a:defRPr>
            </a:lvl5pPr>
          </a:lstStyle>
          <a:p>
            <a:pPr lvl="0"/>
            <a:r>
              <a:rPr lang="en-US" dirty="0"/>
              <a:t>Edit Master text styles</a:t>
            </a:r>
          </a:p>
        </p:txBody>
      </p:sp>
      <p:sp>
        <p:nvSpPr>
          <p:cNvPr id="2" name="Title 1">
            <a:extLst>
              <a:ext uri="{FF2B5EF4-FFF2-40B4-BE49-F238E27FC236}">
                <a16:creationId xmlns:a16="http://schemas.microsoft.com/office/drawing/2014/main" id="{A90023FA-DE03-402C-B436-9D829E87DE12}"/>
              </a:ext>
            </a:extLst>
          </p:cNvPr>
          <p:cNvSpPr>
            <a:spLocks noGrp="1"/>
          </p:cNvSpPr>
          <p:nvPr>
            <p:ph type="title"/>
          </p:nvPr>
        </p:nvSpPr>
        <p:spPr>
          <a:xfrm>
            <a:off x="898072" y="1493838"/>
            <a:ext cx="7158037" cy="1412875"/>
          </a:xfrm>
        </p:spPr>
        <p:txBody>
          <a:bodyPr/>
          <a:lstStyle/>
          <a:p>
            <a:r>
              <a:rPr lang="en-US"/>
              <a:t>Click to edit Master title style</a:t>
            </a:r>
          </a:p>
        </p:txBody>
      </p:sp>
      <p:sp>
        <p:nvSpPr>
          <p:cNvPr id="14" name="Content Placeholder 13">
            <a:extLst>
              <a:ext uri="{FF2B5EF4-FFF2-40B4-BE49-F238E27FC236}">
                <a16:creationId xmlns:a16="http://schemas.microsoft.com/office/drawing/2014/main" id="{2C0778C2-E0E8-44A7-A85C-E58FA23391C9}"/>
              </a:ext>
            </a:extLst>
          </p:cNvPr>
          <p:cNvSpPr>
            <a:spLocks noGrp="1"/>
          </p:cNvSpPr>
          <p:nvPr>
            <p:ph sz="quarter" idx="13"/>
          </p:nvPr>
        </p:nvSpPr>
        <p:spPr>
          <a:xfrm>
            <a:off x="685800" y="3192463"/>
            <a:ext cx="7424738" cy="1641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62544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AutoShape 7"/>
          <p:cNvSpPr>
            <a:spLocks noChangeArrowheads="1"/>
          </p:cNvSpPr>
          <p:nvPr userDrawn="1"/>
        </p:nvSpPr>
        <p:spPr bwMode="auto">
          <a:xfrm>
            <a:off x="171449" y="5222438"/>
            <a:ext cx="4227513" cy="1328023"/>
          </a:xfrm>
          <a:prstGeom prst="wedgeRoundRectCallout">
            <a:avLst>
              <a:gd name="adj1" fmla="val 68862"/>
              <a:gd name="adj2" fmla="val 2196"/>
              <a:gd name="adj3" fmla="val 16667"/>
            </a:avLst>
          </a:prstGeom>
          <a:solidFill>
            <a:schemeClr val="folHlink">
              <a:alpha val="39999"/>
            </a:schemeClr>
          </a:solidFill>
          <a:ln w="25400" algn="ctr">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p:txBody>
      </p:sp>
      <p:sp>
        <p:nvSpPr>
          <p:cNvPr id="11" name="AutoShape 7"/>
          <p:cNvSpPr>
            <a:spLocks noChangeArrowheads="1"/>
          </p:cNvSpPr>
          <p:nvPr userDrawn="1"/>
        </p:nvSpPr>
        <p:spPr bwMode="auto">
          <a:xfrm>
            <a:off x="95249" y="4080988"/>
            <a:ext cx="3752852" cy="919401"/>
          </a:xfrm>
          <a:prstGeom prst="wedgeRoundRectCallout">
            <a:avLst>
              <a:gd name="adj1" fmla="val 84484"/>
              <a:gd name="adj2" fmla="val 48896"/>
              <a:gd name="adj3" fmla="val 16667"/>
            </a:avLst>
          </a:prstGeom>
          <a:solidFill>
            <a:schemeClr val="folHlink">
              <a:alpha val="39999"/>
            </a:schemeClr>
          </a:solidFill>
          <a:ln w="25400" algn="ctr">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p:txBody>
      </p:sp>
      <p:sp>
        <p:nvSpPr>
          <p:cNvPr id="13" name="AutoShape 9"/>
          <p:cNvSpPr>
            <a:spLocks noChangeArrowheads="1"/>
          </p:cNvSpPr>
          <p:nvPr userDrawn="1"/>
        </p:nvSpPr>
        <p:spPr bwMode="auto">
          <a:xfrm>
            <a:off x="2647950" y="1662509"/>
            <a:ext cx="2590800" cy="1021556"/>
          </a:xfrm>
          <a:prstGeom prst="wedgeRoundRectCallout">
            <a:avLst>
              <a:gd name="adj1" fmla="val 59620"/>
              <a:gd name="adj2" fmla="val 196667"/>
              <a:gd name="adj3" fmla="val 16667"/>
            </a:avLst>
          </a:prstGeom>
          <a:solidFill>
            <a:schemeClr val="folHlink">
              <a:alpha val="59999"/>
            </a:schemeClr>
          </a:solidFill>
          <a:ln w="25400">
            <a:solidFill>
              <a:schemeClr val="hlink"/>
            </a:solidFill>
            <a:miter lim="800000"/>
            <a:headEnd type="none" w="sm" len="sm"/>
            <a:tailEnd type="none" w="sm" len="sm"/>
          </a:ln>
        </p:spPr>
        <p:txBody>
          <a:bodyPr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endParaRPr lang="en-US" altLang="en-US" b="0" dirty="0">
              <a:solidFill>
                <a:schemeClr val="tx1"/>
              </a:solidFill>
              <a:latin typeface="Arial" panose="020B0604020202020204" pitchFamily="34" charset="0"/>
            </a:endParaRPr>
          </a:p>
          <a:p>
            <a:endParaRPr lang="en-US" altLang="en-US" b="0" dirty="0">
              <a:solidFill>
                <a:schemeClr val="tx1"/>
              </a:solidFill>
              <a:latin typeface="Arial" panose="020B0604020202020204" pitchFamily="34" charset="0"/>
            </a:endParaRPr>
          </a:p>
        </p:txBody>
      </p:sp>
      <p:sp>
        <p:nvSpPr>
          <p:cNvPr id="14" name="AutoShape 6"/>
          <p:cNvSpPr>
            <a:spLocks noChangeArrowheads="1"/>
          </p:cNvSpPr>
          <p:nvPr userDrawn="1"/>
        </p:nvSpPr>
        <p:spPr bwMode="auto">
          <a:xfrm>
            <a:off x="5486400" y="1617912"/>
            <a:ext cx="1733550" cy="1856482"/>
          </a:xfrm>
          <a:prstGeom prst="wedgeRoundRectCallout">
            <a:avLst>
              <a:gd name="adj1" fmla="val 9371"/>
              <a:gd name="adj2" fmla="val 87949"/>
              <a:gd name="adj3" fmla="val 16667"/>
            </a:avLst>
          </a:prstGeom>
          <a:solidFill>
            <a:schemeClr val="folHlink">
              <a:alpha val="30196"/>
            </a:schemeClr>
          </a:solidFill>
          <a:ln w="25400">
            <a:solidFill>
              <a:schemeClr val="hlink"/>
            </a:solidFill>
            <a:miter lim="800000"/>
            <a:headEnd type="none" w="sm" len="sm"/>
            <a:tailEnd type="none" w="sm" len="sm"/>
          </a:ln>
        </p:spPr>
        <p:txBody>
          <a:bodyPr wrap="square"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p:txBody>
      </p:sp>
      <p:sp>
        <p:nvSpPr>
          <p:cNvPr id="15" name="AutoShape 6"/>
          <p:cNvSpPr>
            <a:spLocks noChangeArrowheads="1"/>
          </p:cNvSpPr>
          <p:nvPr userDrawn="1"/>
        </p:nvSpPr>
        <p:spPr bwMode="auto">
          <a:xfrm>
            <a:off x="7467600" y="1937447"/>
            <a:ext cx="1524000" cy="1840111"/>
          </a:xfrm>
          <a:prstGeom prst="wedgeRoundRectCallout">
            <a:avLst>
              <a:gd name="adj1" fmla="val -54166"/>
              <a:gd name="adj2" fmla="val 78701"/>
              <a:gd name="adj3" fmla="val 16667"/>
            </a:avLst>
          </a:prstGeom>
          <a:solidFill>
            <a:schemeClr val="folHlink">
              <a:alpha val="30196"/>
            </a:schemeClr>
          </a:solidFill>
          <a:ln w="25400">
            <a:solidFill>
              <a:schemeClr val="hlink"/>
            </a:solidFill>
            <a:miter lim="800000"/>
            <a:headEnd type="none" w="sm" len="sm"/>
            <a:tailEnd type="none" w="sm" len="sm"/>
          </a:ln>
        </p:spPr>
        <p:txBody>
          <a:bodyPr wrap="square"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p:txBody>
      </p:sp>
      <p:sp>
        <p:nvSpPr>
          <p:cNvPr id="16" name="Content Placeholder 5"/>
          <p:cNvSpPr>
            <a:spLocks noGrp="1"/>
          </p:cNvSpPr>
          <p:nvPr>
            <p:ph sz="quarter" idx="15"/>
          </p:nvPr>
        </p:nvSpPr>
        <p:spPr>
          <a:xfrm>
            <a:off x="1232890" y="5478437"/>
            <a:ext cx="6421437" cy="900112"/>
          </a:xfrm>
        </p:spPr>
        <p:txBody>
          <a:bodyPr/>
          <a:lstStyle/>
          <a:p>
            <a:pPr lvl="0"/>
            <a:r>
              <a:rPr lang="en-US" dirty="0"/>
              <a:t>Edit Master text styles</a:t>
            </a:r>
          </a:p>
        </p:txBody>
      </p:sp>
      <p:sp>
        <p:nvSpPr>
          <p:cNvPr id="17" name="Content Placeholder 5"/>
          <p:cNvSpPr>
            <a:spLocks noGrp="1"/>
          </p:cNvSpPr>
          <p:nvPr>
            <p:ph sz="quarter" idx="16"/>
          </p:nvPr>
        </p:nvSpPr>
        <p:spPr>
          <a:xfrm>
            <a:off x="187780" y="5176173"/>
            <a:ext cx="2549898" cy="900112"/>
          </a:xfrm>
        </p:spPr>
        <p:txBody>
          <a:bodyPr/>
          <a:lstStyle/>
          <a:p>
            <a:pPr lvl="0"/>
            <a:r>
              <a:rPr lang="en-US" dirty="0"/>
              <a:t>Edit Master text styles</a:t>
            </a:r>
          </a:p>
        </p:txBody>
      </p:sp>
      <p:sp>
        <p:nvSpPr>
          <p:cNvPr id="18" name="Content Placeholder 5"/>
          <p:cNvSpPr>
            <a:spLocks noGrp="1"/>
          </p:cNvSpPr>
          <p:nvPr>
            <p:ph sz="quarter" idx="17"/>
          </p:nvPr>
        </p:nvSpPr>
        <p:spPr>
          <a:xfrm>
            <a:off x="6825764" y="4881561"/>
            <a:ext cx="2233240" cy="900112"/>
          </a:xfrm>
        </p:spPr>
        <p:txBody>
          <a:bodyPr/>
          <a:lstStyle/>
          <a:p>
            <a:pPr lvl="0"/>
            <a:r>
              <a:rPr lang="en-US" dirty="0"/>
              <a:t>Edit Master text styles</a:t>
            </a:r>
          </a:p>
        </p:txBody>
      </p:sp>
      <p:sp>
        <p:nvSpPr>
          <p:cNvPr id="37" name="AutoShape 8"/>
          <p:cNvSpPr>
            <a:spLocks noChangeArrowheads="1"/>
          </p:cNvSpPr>
          <p:nvPr userDrawn="1"/>
        </p:nvSpPr>
        <p:spPr bwMode="auto">
          <a:xfrm>
            <a:off x="171450" y="2905870"/>
            <a:ext cx="3890590" cy="828663"/>
          </a:xfrm>
          <a:prstGeom prst="wedgeRoundRectCallout">
            <a:avLst>
              <a:gd name="adj1" fmla="val 79877"/>
              <a:gd name="adj2" fmla="val 118895"/>
              <a:gd name="adj3" fmla="val 16667"/>
            </a:avLst>
          </a:prstGeom>
          <a:solidFill>
            <a:schemeClr val="folHlink"/>
          </a:solidFill>
          <a:ln w="25400">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99021873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34DB0D91-2F12-41B2-9CB1-A6278E4E398D}" type="slidenum">
              <a:rPr lang="en-US" altLang="en-US"/>
              <a:pPr/>
              <a:t>‹#›</a:t>
            </a:fld>
            <a:endParaRPr lang="en-US" altLang="en-US"/>
          </a:p>
        </p:txBody>
      </p:sp>
    </p:spTree>
    <p:extLst>
      <p:ext uri="{BB962C8B-B14F-4D97-AF65-F5344CB8AC3E}">
        <p14:creationId xmlns:p14="http://schemas.microsoft.com/office/powerpoint/2010/main" val="9727726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22C2F304-D82C-4FA4-AE09-7EAA93E049E8}" type="slidenum">
              <a:rPr lang="en-US" altLang="en-US"/>
              <a:pPr/>
              <a:t>‹#›</a:t>
            </a:fld>
            <a:endParaRPr lang="en-US" altLang="en-US"/>
          </a:p>
        </p:txBody>
      </p:sp>
    </p:spTree>
    <p:extLst>
      <p:ext uri="{BB962C8B-B14F-4D97-AF65-F5344CB8AC3E}">
        <p14:creationId xmlns:p14="http://schemas.microsoft.com/office/powerpoint/2010/main" val="35076865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60FB95A1-2D3C-4485-A55E-BFC784E38CA6}" type="slidenum">
              <a:rPr lang="en-US" altLang="en-US"/>
              <a:pPr/>
              <a:t>‹#›</a:t>
            </a:fld>
            <a:endParaRPr lang="en-US" altLang="en-US"/>
          </a:p>
        </p:txBody>
      </p:sp>
    </p:spTree>
    <p:extLst>
      <p:ext uri="{BB962C8B-B14F-4D97-AF65-F5344CB8AC3E}">
        <p14:creationId xmlns:p14="http://schemas.microsoft.com/office/powerpoint/2010/main" val="24055674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AAD7F3E0-9140-4FE8-8700-8A1168B213A7}" type="slidenum">
              <a:rPr lang="en-US" altLang="en-US"/>
              <a:pPr/>
              <a:t>‹#›</a:t>
            </a:fld>
            <a:endParaRPr lang="en-US" altLang="en-US"/>
          </a:p>
        </p:txBody>
      </p:sp>
    </p:spTree>
    <p:extLst>
      <p:ext uri="{BB962C8B-B14F-4D97-AF65-F5344CB8AC3E}">
        <p14:creationId xmlns:p14="http://schemas.microsoft.com/office/powerpoint/2010/main" val="32922099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0638"/>
            <a:ext cx="1914525" cy="6075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20638"/>
            <a:ext cx="5594350" cy="6075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65C48E62-907D-4C65-863D-770F0837D67D}" type="slidenum">
              <a:rPr lang="en-US" altLang="en-US"/>
              <a:pPr/>
              <a:t>‹#›</a:t>
            </a:fld>
            <a:endParaRPr lang="en-US" altLang="en-US"/>
          </a:p>
        </p:txBody>
      </p:sp>
    </p:spTree>
    <p:extLst>
      <p:ext uri="{BB962C8B-B14F-4D97-AF65-F5344CB8AC3E}">
        <p14:creationId xmlns:p14="http://schemas.microsoft.com/office/powerpoint/2010/main" val="11024302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2819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56163" y="1981200"/>
            <a:ext cx="3754437" cy="2819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sldNum" sz="quarter" idx="10"/>
          </p:nvPr>
        </p:nvSpPr>
        <p:spPr>
          <a:ln/>
        </p:spPr>
        <p:txBody>
          <a:bodyPr/>
          <a:lstStyle>
            <a:lvl1pPr>
              <a:defRPr/>
            </a:lvl1pPr>
          </a:lstStyle>
          <a:p>
            <a:fld id="{7C61A385-8A89-4755-801B-FB70E12893B8}" type="slidenum">
              <a:rPr lang="en-US" altLang="en-US"/>
              <a:pPr/>
              <a:t>‹#›</a:t>
            </a:fld>
            <a:endParaRPr lang="en-US" altLang="en-US"/>
          </a:p>
        </p:txBody>
      </p:sp>
      <p:sp>
        <p:nvSpPr>
          <p:cNvPr id="6" name="Content Placeholder 2"/>
          <p:cNvSpPr>
            <a:spLocks noGrp="1"/>
          </p:cNvSpPr>
          <p:nvPr>
            <p:ph sz="half" idx="11" hasCustomPrompt="1"/>
          </p:nvPr>
        </p:nvSpPr>
        <p:spPr>
          <a:xfrm>
            <a:off x="978630" y="5108359"/>
            <a:ext cx="3754438" cy="1195700"/>
          </a:xfrm>
        </p:spPr>
        <p:txBody>
          <a:bodyPr/>
          <a:lstStyle/>
          <a:p>
            <a:pPr lvl="0"/>
            <a:r>
              <a:rPr lang="en-US" dirty="0"/>
              <a:t>Click to edit</a:t>
            </a:r>
          </a:p>
        </p:txBody>
      </p:sp>
      <p:sp>
        <p:nvSpPr>
          <p:cNvPr id="7" name="Text Placeholder 3"/>
          <p:cNvSpPr>
            <a:spLocks noGrp="1"/>
          </p:cNvSpPr>
          <p:nvPr>
            <p:ph type="body" sz="half" idx="12" hasCustomPrompt="1"/>
          </p:nvPr>
        </p:nvSpPr>
        <p:spPr>
          <a:xfrm>
            <a:off x="4885468" y="5108359"/>
            <a:ext cx="3754437" cy="1195700"/>
          </a:xfrm>
        </p:spPr>
        <p:txBody>
          <a:bodyPr/>
          <a:lstStyle/>
          <a:p>
            <a:pPr lvl="0"/>
            <a:r>
              <a:rPr lang="en-US" dirty="0"/>
              <a:t>Click to edit</a:t>
            </a:r>
          </a:p>
        </p:txBody>
      </p:sp>
      <p:sp>
        <p:nvSpPr>
          <p:cNvPr id="8" name="TextBox 7"/>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8376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fld id="{B9694DE5-5173-4CF9-ABC7-D5121F428E82}" type="slidenum">
              <a:rPr lang="en-US" altLang="en-US"/>
              <a:pPr/>
              <a:t>‹#›</a:t>
            </a:fld>
            <a:endParaRPr lang="en-US" altLang="en-US"/>
          </a:p>
        </p:txBody>
      </p:sp>
      <p:sp>
        <p:nvSpPr>
          <p:cNvPr id="7" name="TextBox 6"/>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5180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defRPr/>
              </a:pPr>
              <a:endParaRPr lang="en-US" sz="1800" b="0" dirty="0">
                <a:solidFill>
                  <a:schemeClr val="tx1"/>
                </a:solidFill>
                <a:latin typeface="Arial"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grpSp>
      <p:sp>
        <p:nvSpPr>
          <p:cNvPr id="10" name="Text Box 1037"/>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lgn="l">
              <a:defRPr/>
            </a:pPr>
            <a:r>
              <a:rPr lang="en-US" sz="1200" b="0" dirty="0">
                <a:solidFill>
                  <a:schemeClr val="tx1"/>
                </a:solidFill>
                <a:latin typeface="Arial" charset="0"/>
              </a:rPr>
              <a:t>© 2009 McGraw-Hill Higher Education. All rights reserved.</a:t>
            </a:r>
          </a:p>
        </p:txBody>
      </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43E33E97-F525-454C-AE36-50F6C7584E45}" type="slidenum">
              <a:rPr lang="en-US" altLang="en-US" sz="1000" b="0">
                <a:solidFill>
                  <a:schemeClr val="tx1"/>
                </a:solidFill>
                <a:latin typeface="Arial" panose="020B0604020202020204" pitchFamily="34" charset="0"/>
              </a:rPr>
              <a:pPr algn="r"/>
              <a:t>‹#›</a:t>
            </a:fld>
            <a:endParaRPr lang="en-US" altLang="en-US" sz="1000" b="0">
              <a:solidFill>
                <a:schemeClr val="tx1"/>
              </a:solidFill>
              <a:latin typeface="Arial" panose="020B0604020202020204" pitchFamily="34" charset="0"/>
            </a:endParaRPr>
          </a:p>
        </p:txBody>
      </p:sp>
      <p:sp>
        <p:nvSpPr>
          <p:cNvPr id="300034" name="Rectangle 1026"/>
          <p:cNvSpPr>
            <a:spLocks noGrp="1" noChangeArrowheads="1"/>
          </p:cNvSpPr>
          <p:nvPr>
            <p:ph type="subTitle" idx="1"/>
          </p:nvPr>
        </p:nvSpPr>
        <p:spPr>
          <a:xfrm>
            <a:off x="2286000" y="3581400"/>
            <a:ext cx="5638800" cy="1905000"/>
          </a:xfrm>
        </p:spPr>
        <p:txBody>
          <a:bodyPr/>
          <a:lstStyle>
            <a:lvl1pPr marL="0" indent="0">
              <a:buFont typeface="Wingdings" pitchFamily="80" charset="2"/>
              <a:buNone/>
              <a:defRPr b="1"/>
            </a:lvl1pPr>
          </a:lstStyle>
          <a:p>
            <a:r>
              <a:rPr lang="en-US"/>
              <a:t>Click to edit Master subtitle style</a:t>
            </a:r>
          </a:p>
        </p:txBody>
      </p:sp>
      <p:sp>
        <p:nvSpPr>
          <p:cNvPr id="300044"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b="0">
                <a:solidFill>
                  <a:schemeClr val="tx1"/>
                </a:solidFill>
                <a:latin typeface="Arial" panose="020B0604020202020204" pitchFamily="34" charset="0"/>
              </a:defRPr>
            </a:lvl1pPr>
          </a:lstStyle>
          <a:p>
            <a:fld id="{469973A4-22B7-40E4-AAF0-413B7FE4EE01}" type="datetime1">
              <a:rPr lang="en-US" altLang="en-US"/>
              <a:pPr/>
              <a:t>4/27/2019</a:t>
            </a:fld>
            <a:endParaRPr lang="en-US" altLang="en-US"/>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b="0">
                <a:solidFill>
                  <a:schemeClr val="tx1"/>
                </a:solidFill>
                <a:latin typeface="Arial" panose="020B0604020202020204" pitchFamily="34" charset="0"/>
              </a:defRPr>
            </a:lvl1pPr>
          </a:lstStyle>
          <a:p>
            <a:endParaRPr lang="en-US" altLang="en-US"/>
          </a:p>
        </p:txBody>
      </p:sp>
      <p:sp>
        <p:nvSpPr>
          <p:cNvPr id="3" name="Text Placeholder 2"/>
          <p:cNvSpPr>
            <a:spLocks noGrp="1"/>
          </p:cNvSpPr>
          <p:nvPr>
            <p:ph type="body" sz="quarter" idx="12"/>
          </p:nvPr>
        </p:nvSpPr>
        <p:spPr>
          <a:xfrm>
            <a:off x="4976813" y="5832475"/>
            <a:ext cx="3975100" cy="222250"/>
          </a:xfrm>
        </p:spPr>
        <p:txBody>
          <a:bodyPr/>
          <a:lstStyle>
            <a:lvl1pPr marL="0" indent="0">
              <a:buNone/>
              <a:defRPr sz="1200">
                <a:latin typeface="Arial" panose="020B0604020202020204" pitchFamily="34" charset="0"/>
                <a:cs typeface="Arial" panose="020B0604020202020204" pitchFamily="34" charset="0"/>
              </a:defRPr>
            </a:lvl1pPr>
            <a:lvl2pPr marL="449262" indent="0">
              <a:buNone/>
              <a:defRPr sz="1200">
                <a:latin typeface="Arial" panose="020B0604020202020204" pitchFamily="34" charset="0"/>
                <a:cs typeface="Arial" panose="020B0604020202020204" pitchFamily="34" charset="0"/>
              </a:defRPr>
            </a:lvl2pPr>
            <a:lvl3pPr marL="890588" indent="0">
              <a:buNone/>
              <a:defRPr sz="1200">
                <a:latin typeface="Arial" panose="020B0604020202020204" pitchFamily="34" charset="0"/>
                <a:cs typeface="Arial" panose="020B0604020202020204" pitchFamily="34" charset="0"/>
              </a:defRPr>
            </a:lvl3pPr>
            <a:lvl4pPr marL="1295400" indent="0">
              <a:buNone/>
              <a:defRPr sz="1200">
                <a:latin typeface="Arial" panose="020B0604020202020204" pitchFamily="34" charset="0"/>
                <a:cs typeface="Arial" panose="020B0604020202020204" pitchFamily="34" charset="0"/>
              </a:defRPr>
            </a:lvl4pPr>
            <a:lvl5pPr marL="1682750" indent="0">
              <a:buNone/>
              <a:defRPr sz="12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8139812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9C5E7089-EB60-47CB-A897-26BA7C66CE31}" type="slidenum">
              <a:rPr lang="en-US" altLang="en-US"/>
              <a:pPr/>
              <a:t>‹#›</a:t>
            </a:fld>
            <a:endParaRPr lang="en-US" altLang="en-US"/>
          </a:p>
        </p:txBody>
      </p:sp>
    </p:spTree>
    <p:extLst>
      <p:ext uri="{BB962C8B-B14F-4D97-AF65-F5344CB8AC3E}">
        <p14:creationId xmlns:p14="http://schemas.microsoft.com/office/powerpoint/2010/main" val="22061874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49325" y="1981200"/>
            <a:ext cx="7661275" cy="2351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9C5E7089-EB60-47CB-A897-26BA7C66CE31}" type="slidenum">
              <a:rPr lang="en-US" altLang="en-US"/>
              <a:pPr/>
              <a:t>‹#›</a:t>
            </a:fld>
            <a:endParaRPr lang="en-US" altLang="en-US"/>
          </a:p>
        </p:txBody>
      </p:sp>
      <p:sp>
        <p:nvSpPr>
          <p:cNvPr id="5" name="TextBox 4"/>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1"/>
          </p:nvPr>
        </p:nvSpPr>
        <p:spPr>
          <a:xfrm>
            <a:off x="1122363" y="4899025"/>
            <a:ext cx="1663700" cy="782638"/>
          </a:xfrm>
        </p:spPr>
        <p:txBody>
          <a:bodyPr/>
          <a:lstStyle/>
          <a:p>
            <a:pPr lvl="0"/>
            <a:r>
              <a:rPr lang="en-US" dirty="0"/>
              <a:t>Edit</a:t>
            </a:r>
          </a:p>
        </p:txBody>
      </p:sp>
      <p:sp>
        <p:nvSpPr>
          <p:cNvPr id="8" name="Text Placeholder 6"/>
          <p:cNvSpPr>
            <a:spLocks noGrp="1"/>
          </p:cNvSpPr>
          <p:nvPr>
            <p:ph type="body" sz="quarter" idx="12"/>
          </p:nvPr>
        </p:nvSpPr>
        <p:spPr>
          <a:xfrm>
            <a:off x="2972934" y="4899025"/>
            <a:ext cx="1663700" cy="782638"/>
          </a:xfrm>
        </p:spPr>
        <p:txBody>
          <a:bodyPr/>
          <a:lstStyle/>
          <a:p>
            <a:pPr lvl="0"/>
            <a:r>
              <a:rPr lang="en-US" dirty="0"/>
              <a:t>Edit</a:t>
            </a:r>
          </a:p>
        </p:txBody>
      </p:sp>
      <p:sp>
        <p:nvSpPr>
          <p:cNvPr id="9" name="Text Placeholder 6"/>
          <p:cNvSpPr>
            <a:spLocks noGrp="1"/>
          </p:cNvSpPr>
          <p:nvPr>
            <p:ph type="body" sz="quarter" idx="13"/>
          </p:nvPr>
        </p:nvSpPr>
        <p:spPr>
          <a:xfrm>
            <a:off x="4823505" y="4880201"/>
            <a:ext cx="1663700" cy="782638"/>
          </a:xfrm>
        </p:spPr>
        <p:txBody>
          <a:bodyPr/>
          <a:lstStyle/>
          <a:p>
            <a:pPr lvl="0"/>
            <a:r>
              <a:rPr lang="en-US" dirty="0"/>
              <a:t>Edit</a:t>
            </a:r>
          </a:p>
        </p:txBody>
      </p:sp>
    </p:spTree>
    <p:extLst>
      <p:ext uri="{BB962C8B-B14F-4D97-AF65-F5344CB8AC3E}">
        <p14:creationId xmlns:p14="http://schemas.microsoft.com/office/powerpoint/2010/main" val="33462404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06B32C2D-4C08-4BAB-821C-2C6BE3334738}" type="slidenum">
              <a:rPr lang="en-US" altLang="en-US"/>
              <a:pPr/>
              <a:t>‹#›</a:t>
            </a:fld>
            <a:endParaRPr lang="en-US" altLang="en-US"/>
          </a:p>
        </p:txBody>
      </p:sp>
    </p:spTree>
    <p:extLst>
      <p:ext uri="{BB962C8B-B14F-4D97-AF65-F5344CB8AC3E}">
        <p14:creationId xmlns:p14="http://schemas.microsoft.com/office/powerpoint/2010/main" val="5779259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a:p>
        </p:txBody>
      </p:sp>
    </p:spTree>
    <p:extLst>
      <p:ext uri="{BB962C8B-B14F-4D97-AF65-F5344CB8AC3E}">
        <p14:creationId xmlns:p14="http://schemas.microsoft.com/office/powerpoint/2010/main" val="29280546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1C6BA91A-6707-4521-BD7A-5A5765B8631F}" type="slidenum">
              <a:rPr lang="en-US" altLang="en-US"/>
              <a:pPr/>
              <a:t>‹#›</a:t>
            </a:fld>
            <a:endParaRPr lang="en-US" altLang="en-US"/>
          </a:p>
        </p:txBody>
      </p:sp>
    </p:spTree>
    <p:extLst>
      <p:ext uri="{BB962C8B-B14F-4D97-AF65-F5344CB8AC3E}">
        <p14:creationId xmlns:p14="http://schemas.microsoft.com/office/powerpoint/2010/main" val="310083764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a:p>
        </p:txBody>
      </p:sp>
    </p:spTree>
    <p:extLst>
      <p:ext uri="{BB962C8B-B14F-4D97-AF65-F5344CB8AC3E}">
        <p14:creationId xmlns:p14="http://schemas.microsoft.com/office/powerpoint/2010/main" val="31124497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34DB0D91-2F12-41B2-9CB1-A6278E4E398D}" type="slidenum">
              <a:rPr lang="en-US" altLang="en-US"/>
              <a:pPr/>
              <a:t>‹#›</a:t>
            </a:fld>
            <a:endParaRPr lang="en-US" altLang="en-US"/>
          </a:p>
        </p:txBody>
      </p:sp>
    </p:spTree>
    <p:extLst>
      <p:ext uri="{BB962C8B-B14F-4D97-AF65-F5344CB8AC3E}">
        <p14:creationId xmlns:p14="http://schemas.microsoft.com/office/powerpoint/2010/main" val="266908157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22C2F304-D82C-4FA4-AE09-7EAA93E049E8}" type="slidenum">
              <a:rPr lang="en-US" altLang="en-US"/>
              <a:pPr/>
              <a:t>‹#›</a:t>
            </a:fld>
            <a:endParaRPr lang="en-US" altLang="en-US"/>
          </a:p>
        </p:txBody>
      </p:sp>
    </p:spTree>
    <p:extLst>
      <p:ext uri="{BB962C8B-B14F-4D97-AF65-F5344CB8AC3E}">
        <p14:creationId xmlns:p14="http://schemas.microsoft.com/office/powerpoint/2010/main" val="372540292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60FB95A1-2D3C-4485-A55E-BFC784E38CA6}" type="slidenum">
              <a:rPr lang="en-US" altLang="en-US"/>
              <a:pPr/>
              <a:t>‹#›</a:t>
            </a:fld>
            <a:endParaRPr lang="en-US" altLang="en-US"/>
          </a:p>
        </p:txBody>
      </p:sp>
    </p:spTree>
    <p:extLst>
      <p:ext uri="{BB962C8B-B14F-4D97-AF65-F5344CB8AC3E}">
        <p14:creationId xmlns:p14="http://schemas.microsoft.com/office/powerpoint/2010/main" val="182869526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AAD7F3E0-9140-4FE8-8700-8A1168B213A7}" type="slidenum">
              <a:rPr lang="en-US" altLang="en-US"/>
              <a:pPr/>
              <a:t>‹#›</a:t>
            </a:fld>
            <a:endParaRPr lang="en-US" altLang="en-US"/>
          </a:p>
        </p:txBody>
      </p:sp>
    </p:spTree>
    <p:extLst>
      <p:ext uri="{BB962C8B-B14F-4D97-AF65-F5344CB8AC3E}">
        <p14:creationId xmlns:p14="http://schemas.microsoft.com/office/powerpoint/2010/main" val="391130828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0638"/>
            <a:ext cx="1914525" cy="6075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20638"/>
            <a:ext cx="5594350" cy="6075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65C48E62-907D-4C65-863D-770F0837D67D}" type="slidenum">
              <a:rPr lang="en-US" altLang="en-US"/>
              <a:pPr/>
              <a:t>‹#›</a:t>
            </a:fld>
            <a:endParaRPr lang="en-US" altLang="en-US"/>
          </a:p>
        </p:txBody>
      </p:sp>
    </p:spTree>
    <p:extLst>
      <p:ext uri="{BB962C8B-B14F-4D97-AF65-F5344CB8AC3E}">
        <p14:creationId xmlns:p14="http://schemas.microsoft.com/office/powerpoint/2010/main" val="42110246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7C61A385-8A89-4755-801B-FB70E12893B8}" type="slidenum">
              <a:rPr lang="en-US" altLang="en-US"/>
              <a:pPr/>
              <a:t>‹#›</a:t>
            </a:fld>
            <a:endParaRPr lang="en-US" altLang="en-US"/>
          </a:p>
        </p:txBody>
      </p:sp>
    </p:spTree>
    <p:extLst>
      <p:ext uri="{BB962C8B-B14F-4D97-AF65-F5344CB8AC3E}">
        <p14:creationId xmlns:p14="http://schemas.microsoft.com/office/powerpoint/2010/main" val="30445791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06B32C2D-4C08-4BAB-821C-2C6BE3334738}" type="slidenum">
              <a:rPr lang="en-US" altLang="en-US"/>
              <a:pPr/>
              <a:t>‹#›</a:t>
            </a:fld>
            <a:endParaRPr lang="en-US" altLang="en-US"/>
          </a:p>
        </p:txBody>
      </p:sp>
    </p:spTree>
    <p:extLst>
      <p:ext uri="{BB962C8B-B14F-4D97-AF65-F5344CB8AC3E}">
        <p14:creationId xmlns:p14="http://schemas.microsoft.com/office/powerpoint/2010/main" val="238769397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fld id="{B9694DE5-5173-4CF9-ABC7-D5121F428E82}" type="slidenum">
              <a:rPr lang="en-US" altLang="en-US"/>
              <a:pPr/>
              <a:t>‹#›</a:t>
            </a:fld>
            <a:endParaRPr lang="en-US" altLang="en-US"/>
          </a:p>
        </p:txBody>
      </p:sp>
    </p:spTree>
    <p:extLst>
      <p:ext uri="{BB962C8B-B14F-4D97-AF65-F5344CB8AC3E}">
        <p14:creationId xmlns:p14="http://schemas.microsoft.com/office/powerpoint/2010/main" val="10519107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defRPr/>
              </a:pPr>
              <a:endParaRPr lang="en-US" sz="1800" b="0" dirty="0">
                <a:solidFill>
                  <a:schemeClr val="tx1"/>
                </a:solidFill>
                <a:latin typeface="Arial"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Times New Roman" pitchFamily="80"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43E33E97-F525-454C-AE36-50F6C7584E45}" type="slidenum">
              <a:rPr lang="en-US" altLang="en-US" sz="1000" b="0">
                <a:solidFill>
                  <a:schemeClr val="tx1"/>
                </a:solidFill>
                <a:latin typeface="Arial" panose="020B0604020202020204" pitchFamily="34" charset="0"/>
              </a:rPr>
              <a:pPr algn="r"/>
              <a:t>‹#›</a:t>
            </a:fld>
            <a:endParaRPr lang="en-US" altLang="en-US" sz="1000" b="0">
              <a:solidFill>
                <a:schemeClr val="tx1"/>
              </a:solidFill>
              <a:latin typeface="Arial" panose="020B0604020202020204" pitchFamily="34" charset="0"/>
            </a:endParaRPr>
          </a:p>
        </p:txBody>
      </p:sp>
      <p:sp>
        <p:nvSpPr>
          <p:cNvPr id="300034" name="Rectangle 1026"/>
          <p:cNvSpPr>
            <a:spLocks noGrp="1" noChangeArrowheads="1"/>
          </p:cNvSpPr>
          <p:nvPr>
            <p:ph type="subTitle" idx="1"/>
          </p:nvPr>
        </p:nvSpPr>
        <p:spPr>
          <a:xfrm>
            <a:off x="2286000" y="3581400"/>
            <a:ext cx="5638800" cy="1905000"/>
          </a:xfrm>
        </p:spPr>
        <p:txBody>
          <a:bodyPr/>
          <a:lstStyle>
            <a:lvl1pPr marL="0" indent="0">
              <a:buFont typeface="Wingdings" pitchFamily="80" charset="2"/>
              <a:buNone/>
              <a:defRPr b="1"/>
            </a:lvl1pPr>
          </a:lstStyle>
          <a:p>
            <a:r>
              <a:rPr lang="en-US"/>
              <a:t>Click to edit Master subtitle style</a:t>
            </a:r>
          </a:p>
        </p:txBody>
      </p:sp>
      <p:sp>
        <p:nvSpPr>
          <p:cNvPr id="300044"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000" b="0">
                <a:solidFill>
                  <a:schemeClr val="tx1"/>
                </a:solidFill>
                <a:latin typeface="Arial" panose="020B0604020202020204" pitchFamily="34" charset="0"/>
              </a:defRPr>
            </a:lvl1pPr>
          </a:lstStyle>
          <a:p>
            <a:fld id="{469973A4-22B7-40E4-AAF0-413B7FE4EE01}" type="datetime1">
              <a:rPr lang="en-US" altLang="en-US"/>
              <a:pPr/>
              <a:t>4/27/2019</a:t>
            </a:fld>
            <a:endParaRPr lang="en-US" altLang="en-US"/>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b="0">
                <a:solidFill>
                  <a:schemeClr val="tx1"/>
                </a:solidFill>
                <a:latin typeface="Arial" panose="020B0604020202020204" pitchFamily="34" charset="0"/>
              </a:defRPr>
            </a:lvl1pPr>
          </a:lstStyle>
          <a:p>
            <a:endParaRPr lang="en-US" altLang="en-US"/>
          </a:p>
        </p:txBody>
      </p:sp>
      <p:sp>
        <p:nvSpPr>
          <p:cNvPr id="3" name="Text Placeholder 2"/>
          <p:cNvSpPr>
            <a:spLocks noGrp="1"/>
          </p:cNvSpPr>
          <p:nvPr>
            <p:ph type="body" sz="quarter" idx="12"/>
          </p:nvPr>
        </p:nvSpPr>
        <p:spPr>
          <a:xfrm>
            <a:off x="4976813" y="5832475"/>
            <a:ext cx="3975100" cy="222250"/>
          </a:xfrm>
        </p:spPr>
        <p:txBody>
          <a:bodyPr/>
          <a:lstStyle>
            <a:lvl1pPr marL="0" indent="0">
              <a:buNone/>
              <a:defRPr sz="1200">
                <a:latin typeface="Arial" panose="020B0604020202020204" pitchFamily="34" charset="0"/>
                <a:cs typeface="Arial" panose="020B0604020202020204" pitchFamily="34" charset="0"/>
              </a:defRPr>
            </a:lvl1pPr>
            <a:lvl2pPr marL="449262" indent="0">
              <a:buNone/>
              <a:defRPr sz="1200">
                <a:latin typeface="Arial" panose="020B0604020202020204" pitchFamily="34" charset="0"/>
                <a:cs typeface="Arial" panose="020B0604020202020204" pitchFamily="34" charset="0"/>
              </a:defRPr>
            </a:lvl2pPr>
            <a:lvl3pPr marL="890588" indent="0">
              <a:buNone/>
              <a:defRPr sz="1200">
                <a:latin typeface="Arial" panose="020B0604020202020204" pitchFamily="34" charset="0"/>
                <a:cs typeface="Arial" panose="020B0604020202020204" pitchFamily="34" charset="0"/>
              </a:defRPr>
            </a:lvl3pPr>
            <a:lvl4pPr marL="1295400" indent="0">
              <a:buNone/>
              <a:defRPr sz="1200">
                <a:latin typeface="Arial" panose="020B0604020202020204" pitchFamily="34" charset="0"/>
                <a:cs typeface="Arial" panose="020B0604020202020204" pitchFamily="34" charset="0"/>
              </a:defRPr>
            </a:lvl4pPr>
            <a:lvl5pPr marL="1682750" indent="0">
              <a:buNone/>
              <a:defRPr sz="120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25764389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49325" y="1981200"/>
            <a:ext cx="7661275" cy="2351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9C5E7089-EB60-47CB-A897-26BA7C66CE31}" type="slidenum">
              <a:rPr lang="en-US" altLang="en-US"/>
              <a:pPr/>
              <a:t>‹#›</a:t>
            </a:fld>
            <a:endParaRPr lang="en-US" altLang="en-US"/>
          </a:p>
        </p:txBody>
      </p:sp>
      <p:sp>
        <p:nvSpPr>
          <p:cNvPr id="5" name="TextBox 4"/>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1"/>
          </p:nvPr>
        </p:nvSpPr>
        <p:spPr>
          <a:xfrm>
            <a:off x="1122363" y="4899025"/>
            <a:ext cx="1663700" cy="782638"/>
          </a:xfrm>
        </p:spPr>
        <p:txBody>
          <a:bodyPr/>
          <a:lstStyle/>
          <a:p>
            <a:pPr lvl="0"/>
            <a:r>
              <a:rPr lang="en-US" dirty="0"/>
              <a:t>Edit</a:t>
            </a:r>
          </a:p>
        </p:txBody>
      </p:sp>
      <p:sp>
        <p:nvSpPr>
          <p:cNvPr id="8" name="Text Placeholder 6"/>
          <p:cNvSpPr>
            <a:spLocks noGrp="1"/>
          </p:cNvSpPr>
          <p:nvPr>
            <p:ph type="body" sz="quarter" idx="12"/>
          </p:nvPr>
        </p:nvSpPr>
        <p:spPr>
          <a:xfrm>
            <a:off x="2972934" y="4899025"/>
            <a:ext cx="1663700" cy="782638"/>
          </a:xfrm>
        </p:spPr>
        <p:txBody>
          <a:bodyPr/>
          <a:lstStyle/>
          <a:p>
            <a:pPr lvl="0"/>
            <a:r>
              <a:rPr lang="en-US" dirty="0"/>
              <a:t>Edit</a:t>
            </a:r>
          </a:p>
        </p:txBody>
      </p:sp>
      <p:sp>
        <p:nvSpPr>
          <p:cNvPr id="9" name="Text Placeholder 6"/>
          <p:cNvSpPr>
            <a:spLocks noGrp="1"/>
          </p:cNvSpPr>
          <p:nvPr>
            <p:ph type="body" sz="quarter" idx="13"/>
          </p:nvPr>
        </p:nvSpPr>
        <p:spPr>
          <a:xfrm>
            <a:off x="4823505" y="4880201"/>
            <a:ext cx="1663700" cy="782638"/>
          </a:xfrm>
        </p:spPr>
        <p:txBody>
          <a:bodyPr/>
          <a:lstStyle/>
          <a:p>
            <a:pPr lvl="0"/>
            <a:r>
              <a:rPr lang="en-US" dirty="0"/>
              <a:t>Edit</a:t>
            </a:r>
          </a:p>
        </p:txBody>
      </p:sp>
      <p:sp>
        <p:nvSpPr>
          <p:cNvPr id="10" name="Table Placeholder 9"/>
          <p:cNvSpPr>
            <a:spLocks noGrp="1"/>
          </p:cNvSpPr>
          <p:nvPr>
            <p:ph type="tbl" sz="quarter" idx="14"/>
          </p:nvPr>
        </p:nvSpPr>
        <p:spPr>
          <a:xfrm>
            <a:off x="3916363" y="2674938"/>
            <a:ext cx="1611312" cy="928687"/>
          </a:xfrm>
        </p:spPr>
        <p:txBody>
          <a:bodyPr/>
          <a:lstStyle/>
          <a:p>
            <a:endParaRPr lang="en-US"/>
          </a:p>
        </p:txBody>
      </p:sp>
    </p:spTree>
    <p:extLst>
      <p:ext uri="{BB962C8B-B14F-4D97-AF65-F5344CB8AC3E}">
        <p14:creationId xmlns:p14="http://schemas.microsoft.com/office/powerpoint/2010/main" val="142495450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06B32C2D-4C08-4BAB-821C-2C6BE3334738}" type="slidenum">
              <a:rPr lang="en-US" altLang="en-US"/>
              <a:pPr/>
              <a:t>‹#›</a:t>
            </a:fld>
            <a:endParaRPr lang="en-US" altLang="en-US"/>
          </a:p>
        </p:txBody>
      </p:sp>
    </p:spTree>
    <p:extLst>
      <p:ext uri="{BB962C8B-B14F-4D97-AF65-F5344CB8AC3E}">
        <p14:creationId xmlns:p14="http://schemas.microsoft.com/office/powerpoint/2010/main" val="51845979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a:p>
        </p:txBody>
      </p:sp>
    </p:spTree>
    <p:extLst>
      <p:ext uri="{BB962C8B-B14F-4D97-AF65-F5344CB8AC3E}">
        <p14:creationId xmlns:p14="http://schemas.microsoft.com/office/powerpoint/2010/main" val="19359698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a:p>
        </p:txBody>
      </p:sp>
      <p:sp>
        <p:nvSpPr>
          <p:cNvPr id="6" name="AutoShape 16"/>
          <p:cNvSpPr>
            <a:spLocks noChangeArrowheads="1"/>
          </p:cNvSpPr>
          <p:nvPr userDrawn="1"/>
        </p:nvSpPr>
        <p:spPr bwMode="auto">
          <a:xfrm>
            <a:off x="674688" y="1893888"/>
            <a:ext cx="3884612" cy="3884612"/>
          </a:xfrm>
          <a:prstGeom prst="hexagon">
            <a:avLst>
              <a:gd name="adj" fmla="val 25000"/>
              <a:gd name="vf" fmla="val 115470"/>
            </a:avLst>
          </a:prstGeom>
          <a:solidFill>
            <a:schemeClr val="folHlink"/>
          </a:solidFill>
          <a:ln>
            <a:noFill/>
          </a:ln>
          <a:extLst>
            <a:ext uri="{91240B29-F687-4F45-9708-019B960494DF}">
              <a14:hiddenLine xmlns:a14="http://schemas.microsoft.com/office/drawing/2010/main" w="31750">
                <a:solidFill>
                  <a:srgbClr val="000000"/>
                </a:solidFill>
                <a:miter lim="800000"/>
                <a:headEnd/>
                <a:tailEnd/>
              </a14:hiddenLine>
            </a:ext>
          </a:extLst>
        </p:spPr>
        <p:txBody>
          <a:bodyPr tIns="91440" bIns="91440"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7" name="AutoShape 11"/>
          <p:cNvSpPr>
            <a:spLocks noChangeArrowheads="1"/>
          </p:cNvSpPr>
          <p:nvPr userDrawn="1"/>
        </p:nvSpPr>
        <p:spPr bwMode="auto">
          <a:xfrm>
            <a:off x="4897438" y="1930400"/>
            <a:ext cx="3884612" cy="3884613"/>
          </a:xfrm>
          <a:prstGeom prst="hexagon">
            <a:avLst>
              <a:gd name="adj" fmla="val 25000"/>
              <a:gd name="vf" fmla="val 115470"/>
            </a:avLst>
          </a:prstGeom>
          <a:solidFill>
            <a:schemeClr val="accent2"/>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8" name="TextBox 7"/>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73222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322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331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dirty="0"/>
          </a:p>
        </p:txBody>
      </p:sp>
      <p:sp>
        <p:nvSpPr>
          <p:cNvPr id="6" name="AutoShape 7"/>
          <p:cNvSpPr>
            <a:spLocks noChangeArrowheads="1"/>
          </p:cNvSpPr>
          <p:nvPr userDrawn="1"/>
        </p:nvSpPr>
        <p:spPr bwMode="auto">
          <a:xfrm>
            <a:off x="238125" y="1546225"/>
            <a:ext cx="3694113" cy="3657600"/>
          </a:xfrm>
          <a:prstGeom prst="hexagon">
            <a:avLst>
              <a:gd name="adj" fmla="val 25250"/>
              <a:gd name="vf" fmla="val 115470"/>
            </a:avLst>
          </a:prstGeom>
          <a:solidFill>
            <a:schemeClr val="accent2"/>
          </a:solidFill>
          <a:ln>
            <a:noFill/>
          </a:ln>
          <a:extLst>
            <a:ext uri="{91240B29-F687-4F45-9708-019B960494DF}">
              <a14:hiddenLine xmlns:a14="http://schemas.microsoft.com/office/drawing/2010/main" w="31750">
                <a:solidFill>
                  <a:srgbClr val="000000"/>
                </a:solidFill>
                <a:miter lim="800000"/>
                <a:headEnd/>
                <a:tailEnd/>
              </a14:hiddenLine>
            </a:ext>
          </a:extLst>
        </p:spPr>
        <p:txBody>
          <a:bodyPr tIns="91440" bIns="91440"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7" name="AutoShape 8"/>
          <p:cNvSpPr>
            <a:spLocks noChangeArrowheads="1"/>
          </p:cNvSpPr>
          <p:nvPr userDrawn="1"/>
        </p:nvSpPr>
        <p:spPr bwMode="auto">
          <a:xfrm>
            <a:off x="3105150" y="3338513"/>
            <a:ext cx="2838450" cy="3236912"/>
          </a:xfrm>
          <a:prstGeom prst="hexagon">
            <a:avLst>
              <a:gd name="adj" fmla="val 25000"/>
              <a:gd name="vf" fmla="val 115470"/>
            </a:avLst>
          </a:prstGeom>
          <a:solidFill>
            <a:srgbClr val="999933">
              <a:alpha val="74901"/>
            </a:srgbClr>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8" name="AutoShape 6"/>
          <p:cNvSpPr>
            <a:spLocks noChangeArrowheads="1"/>
          </p:cNvSpPr>
          <p:nvPr userDrawn="1"/>
        </p:nvSpPr>
        <p:spPr bwMode="auto">
          <a:xfrm>
            <a:off x="5183188" y="1482725"/>
            <a:ext cx="3649662" cy="3768725"/>
          </a:xfrm>
          <a:prstGeom prst="hexagon">
            <a:avLst>
              <a:gd name="adj" fmla="val 25000"/>
              <a:gd name="vf" fmla="val 115470"/>
            </a:avLst>
          </a:prstGeom>
          <a:solidFill>
            <a:schemeClr val="folHlink"/>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10" name="Text Placeholder 9"/>
          <p:cNvSpPr>
            <a:spLocks noGrp="1"/>
          </p:cNvSpPr>
          <p:nvPr>
            <p:ph type="body" sz="quarter" idx="11"/>
          </p:nvPr>
        </p:nvSpPr>
        <p:spPr>
          <a:xfrm>
            <a:off x="949325" y="5508625"/>
            <a:ext cx="2513013" cy="539750"/>
          </a:xfrm>
        </p:spPr>
        <p:txBody>
          <a:bodyPr/>
          <a:lstStyle/>
          <a:p>
            <a:pPr lvl="0"/>
            <a:r>
              <a:rPr lang="en-US" dirty="0"/>
              <a:t>Edit</a:t>
            </a:r>
          </a:p>
        </p:txBody>
      </p:sp>
      <p:sp>
        <p:nvSpPr>
          <p:cNvPr id="11" name="TextBox 10"/>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85818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1C6BA91A-6707-4521-BD7A-5A5765B8631F}" type="slidenum">
              <a:rPr lang="en-US" altLang="en-US"/>
              <a:pPr/>
              <a:t>‹#›</a:t>
            </a:fld>
            <a:endParaRPr lang="en-US" altLang="en-US"/>
          </a:p>
        </p:txBody>
      </p:sp>
    </p:spTree>
    <p:extLst>
      <p:ext uri="{BB962C8B-B14F-4D97-AF65-F5344CB8AC3E}">
        <p14:creationId xmlns:p14="http://schemas.microsoft.com/office/powerpoint/2010/main" val="137524453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Table Placeholder 9"/>
          <p:cNvSpPr>
            <a:spLocks noGrp="1"/>
          </p:cNvSpPr>
          <p:nvPr>
            <p:ph type="tbl" sz="quarter" idx="15"/>
          </p:nvPr>
        </p:nvSpPr>
        <p:spPr>
          <a:xfrm>
            <a:off x="750888" y="1774825"/>
            <a:ext cx="4830762" cy="3287713"/>
          </a:xfrm>
        </p:spPr>
        <p:txBody>
          <a:bodyPr/>
          <a:lstStyle/>
          <a:p>
            <a:endParaRPr lang="en-US"/>
          </a:p>
        </p:txBody>
      </p:sp>
    </p:spTree>
    <p:extLst>
      <p:ext uri="{BB962C8B-B14F-4D97-AF65-F5344CB8AC3E}">
        <p14:creationId xmlns:p14="http://schemas.microsoft.com/office/powerpoint/2010/main" val="95875058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Oval 6"/>
          <p:cNvSpPr>
            <a:spLocks noChangeArrowheads="1"/>
          </p:cNvSpPr>
          <p:nvPr userDrawn="1"/>
        </p:nvSpPr>
        <p:spPr bwMode="auto">
          <a:xfrm>
            <a:off x="3495675" y="1752600"/>
            <a:ext cx="2286000" cy="1473200"/>
          </a:xfrm>
          <a:prstGeom prst="ellipse">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dirty="0">
              <a:latin typeface="Arial" panose="020B0604020202020204" pitchFamily="34" charset="0"/>
            </a:endParaRPr>
          </a:p>
        </p:txBody>
      </p:sp>
      <p:grpSp>
        <p:nvGrpSpPr>
          <p:cNvPr id="11" name="Group 10" title="Null"/>
          <p:cNvGrpSpPr/>
          <p:nvPr userDrawn="1"/>
        </p:nvGrpSpPr>
        <p:grpSpPr>
          <a:xfrm>
            <a:off x="2959164" y="2417763"/>
            <a:ext cx="3297237" cy="1154112"/>
            <a:chOff x="2922588" y="2417763"/>
            <a:chExt cx="3297237" cy="1154112"/>
          </a:xfrm>
        </p:grpSpPr>
        <p:sp>
          <p:nvSpPr>
            <p:cNvPr id="12" name="Line 12"/>
            <p:cNvSpPr>
              <a:spLocks noChangeShapeType="1"/>
            </p:cNvSpPr>
            <p:nvPr/>
          </p:nvSpPr>
          <p:spPr bwMode="auto">
            <a:xfrm rot="11257152" flipV="1">
              <a:off x="2922588" y="2417763"/>
              <a:ext cx="533400" cy="76200"/>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3" name="Line 11"/>
            <p:cNvSpPr>
              <a:spLocks noChangeShapeType="1"/>
            </p:cNvSpPr>
            <p:nvPr/>
          </p:nvSpPr>
          <p:spPr bwMode="auto">
            <a:xfrm>
              <a:off x="5762625" y="2476500"/>
              <a:ext cx="457200" cy="0"/>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4" name="Line 10"/>
            <p:cNvSpPr>
              <a:spLocks noChangeShapeType="1"/>
            </p:cNvSpPr>
            <p:nvPr/>
          </p:nvSpPr>
          <p:spPr bwMode="auto">
            <a:xfrm>
              <a:off x="4619625" y="3162300"/>
              <a:ext cx="1588" cy="409575"/>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41447162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a:p>
        </p:txBody>
      </p:sp>
    </p:spTree>
    <p:extLst>
      <p:ext uri="{BB962C8B-B14F-4D97-AF65-F5344CB8AC3E}">
        <p14:creationId xmlns:p14="http://schemas.microsoft.com/office/powerpoint/2010/main" val="237680938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AutoShape 7"/>
          <p:cNvSpPr>
            <a:spLocks noChangeArrowheads="1"/>
          </p:cNvSpPr>
          <p:nvPr userDrawn="1"/>
        </p:nvSpPr>
        <p:spPr bwMode="auto">
          <a:xfrm>
            <a:off x="171449" y="5222438"/>
            <a:ext cx="4227513" cy="1328023"/>
          </a:xfrm>
          <a:prstGeom prst="wedgeRoundRectCallout">
            <a:avLst>
              <a:gd name="adj1" fmla="val 68862"/>
              <a:gd name="adj2" fmla="val 2196"/>
              <a:gd name="adj3" fmla="val 16667"/>
            </a:avLst>
          </a:prstGeom>
          <a:solidFill>
            <a:schemeClr val="folHlink">
              <a:alpha val="39999"/>
            </a:schemeClr>
          </a:solidFill>
          <a:ln w="25400" algn="ctr">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p:txBody>
      </p:sp>
      <p:sp>
        <p:nvSpPr>
          <p:cNvPr id="11" name="AutoShape 7"/>
          <p:cNvSpPr>
            <a:spLocks noChangeArrowheads="1"/>
          </p:cNvSpPr>
          <p:nvPr userDrawn="1"/>
        </p:nvSpPr>
        <p:spPr bwMode="auto">
          <a:xfrm>
            <a:off x="95249" y="4080988"/>
            <a:ext cx="3752852" cy="919401"/>
          </a:xfrm>
          <a:prstGeom prst="wedgeRoundRectCallout">
            <a:avLst>
              <a:gd name="adj1" fmla="val 84484"/>
              <a:gd name="adj2" fmla="val 48896"/>
              <a:gd name="adj3" fmla="val 16667"/>
            </a:avLst>
          </a:prstGeom>
          <a:solidFill>
            <a:schemeClr val="folHlink">
              <a:alpha val="39999"/>
            </a:schemeClr>
          </a:solidFill>
          <a:ln w="25400" algn="ctr">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p:txBody>
      </p:sp>
      <p:sp>
        <p:nvSpPr>
          <p:cNvPr id="12" name="AutoShape 8"/>
          <p:cNvSpPr>
            <a:spLocks noChangeArrowheads="1"/>
          </p:cNvSpPr>
          <p:nvPr userDrawn="1"/>
        </p:nvSpPr>
        <p:spPr bwMode="auto">
          <a:xfrm>
            <a:off x="171450" y="2758163"/>
            <a:ext cx="3876676" cy="919401"/>
          </a:xfrm>
          <a:prstGeom prst="wedgeRoundRectCallout">
            <a:avLst>
              <a:gd name="adj1" fmla="val 79877"/>
              <a:gd name="adj2" fmla="val 118895"/>
              <a:gd name="adj3" fmla="val 16667"/>
            </a:avLst>
          </a:prstGeom>
          <a:solidFill>
            <a:srgbClr val="E0E0E0"/>
          </a:solidFill>
          <a:ln w="25400">
            <a:solidFill>
              <a:schemeClr val="hlink"/>
            </a:solidFill>
            <a:miter lim="800000"/>
            <a:headEnd type="none" w="sm" len="sm"/>
            <a:tailEnd type="none" w="sm" len="sm"/>
          </a:ln>
        </p:spPr>
        <p:txBody>
          <a:bodyPr wrap="square"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a:endParaRPr lang="en-US" altLang="en-US" b="0" dirty="0">
              <a:solidFill>
                <a:schemeClr val="tx1"/>
              </a:solidFill>
              <a:latin typeface="Arial" panose="020B0604020202020204" pitchFamily="34" charset="0"/>
            </a:endParaRPr>
          </a:p>
          <a:p>
            <a:pPr algn="l"/>
            <a:endParaRPr lang="en-US" altLang="en-US" b="0" dirty="0">
              <a:solidFill>
                <a:schemeClr val="tx1"/>
              </a:solidFill>
              <a:latin typeface="Arial" panose="020B0604020202020204" pitchFamily="34" charset="0"/>
            </a:endParaRPr>
          </a:p>
        </p:txBody>
      </p:sp>
      <p:sp>
        <p:nvSpPr>
          <p:cNvPr id="13" name="AutoShape 9"/>
          <p:cNvSpPr>
            <a:spLocks noChangeArrowheads="1"/>
          </p:cNvSpPr>
          <p:nvPr userDrawn="1"/>
        </p:nvSpPr>
        <p:spPr bwMode="auto">
          <a:xfrm>
            <a:off x="2647950" y="1662509"/>
            <a:ext cx="2590800" cy="1021556"/>
          </a:xfrm>
          <a:prstGeom prst="wedgeRoundRectCallout">
            <a:avLst>
              <a:gd name="adj1" fmla="val 59620"/>
              <a:gd name="adj2" fmla="val 196667"/>
              <a:gd name="adj3" fmla="val 16667"/>
            </a:avLst>
          </a:prstGeom>
          <a:solidFill>
            <a:schemeClr val="folHlink">
              <a:alpha val="59999"/>
            </a:schemeClr>
          </a:solidFill>
          <a:ln w="25400">
            <a:solidFill>
              <a:schemeClr val="hlink"/>
            </a:solidFill>
            <a:miter lim="800000"/>
            <a:headEnd type="none" w="sm" len="sm"/>
            <a:tailEnd type="none" w="sm" len="sm"/>
          </a:ln>
        </p:spPr>
        <p:txBody>
          <a:bodyPr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endParaRPr lang="en-US" altLang="en-US" b="0" dirty="0">
              <a:solidFill>
                <a:schemeClr val="tx1"/>
              </a:solidFill>
              <a:latin typeface="Arial" panose="020B0604020202020204" pitchFamily="34" charset="0"/>
            </a:endParaRPr>
          </a:p>
          <a:p>
            <a:endParaRPr lang="en-US" altLang="en-US" b="0" dirty="0">
              <a:solidFill>
                <a:schemeClr val="tx1"/>
              </a:solidFill>
              <a:latin typeface="Arial" panose="020B0604020202020204" pitchFamily="34" charset="0"/>
            </a:endParaRPr>
          </a:p>
        </p:txBody>
      </p:sp>
      <p:sp>
        <p:nvSpPr>
          <p:cNvPr id="14" name="AutoShape 6"/>
          <p:cNvSpPr>
            <a:spLocks noChangeArrowheads="1"/>
          </p:cNvSpPr>
          <p:nvPr userDrawn="1"/>
        </p:nvSpPr>
        <p:spPr bwMode="auto">
          <a:xfrm>
            <a:off x="5486400" y="1617912"/>
            <a:ext cx="1733550" cy="1856482"/>
          </a:xfrm>
          <a:prstGeom prst="wedgeRoundRectCallout">
            <a:avLst>
              <a:gd name="adj1" fmla="val 9371"/>
              <a:gd name="adj2" fmla="val 87949"/>
              <a:gd name="adj3" fmla="val 16667"/>
            </a:avLst>
          </a:prstGeom>
          <a:solidFill>
            <a:schemeClr val="folHlink">
              <a:alpha val="30196"/>
            </a:schemeClr>
          </a:solidFill>
          <a:ln w="25400">
            <a:solidFill>
              <a:schemeClr val="hlink"/>
            </a:solidFill>
            <a:miter lim="800000"/>
            <a:headEnd type="none" w="sm" len="sm"/>
            <a:tailEnd type="none" w="sm" len="sm"/>
          </a:ln>
        </p:spPr>
        <p:txBody>
          <a:bodyPr wrap="square"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p:txBody>
      </p:sp>
      <p:sp>
        <p:nvSpPr>
          <p:cNvPr id="15" name="AutoShape 6"/>
          <p:cNvSpPr>
            <a:spLocks noChangeArrowheads="1"/>
          </p:cNvSpPr>
          <p:nvPr userDrawn="1"/>
        </p:nvSpPr>
        <p:spPr bwMode="auto">
          <a:xfrm>
            <a:off x="7467600" y="1937447"/>
            <a:ext cx="1524000" cy="1840111"/>
          </a:xfrm>
          <a:prstGeom prst="wedgeRoundRectCallout">
            <a:avLst>
              <a:gd name="adj1" fmla="val -54166"/>
              <a:gd name="adj2" fmla="val 78701"/>
              <a:gd name="adj3" fmla="val 16667"/>
            </a:avLst>
          </a:prstGeom>
          <a:solidFill>
            <a:schemeClr val="folHlink">
              <a:alpha val="30196"/>
            </a:schemeClr>
          </a:solidFill>
          <a:ln w="25400">
            <a:solidFill>
              <a:schemeClr val="hlink"/>
            </a:solidFill>
            <a:miter lim="800000"/>
            <a:headEnd type="none" w="sm" len="sm"/>
            <a:tailEnd type="none" w="sm" len="sm"/>
          </a:ln>
        </p:spPr>
        <p:txBody>
          <a:bodyPr wrap="square" tIns="91440" bIns="91440" anchor="ctr">
            <a:spAutoFit/>
          </a:bodyP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a:p>
            <a:pPr algn="l" eaLnBrk="1" hangingPunct="1">
              <a:spcBef>
                <a:spcPct val="50000"/>
              </a:spcBef>
            </a:pPr>
            <a:endParaRPr lang="en-US" altLang="en-US" sz="1400" b="0" dirty="0">
              <a:solidFill>
                <a:schemeClr val="folHlink"/>
              </a:solidFill>
              <a:latin typeface="Arial" panose="020B0604020202020204" pitchFamily="34" charset="0"/>
            </a:endParaRPr>
          </a:p>
        </p:txBody>
      </p:sp>
      <p:sp>
        <p:nvSpPr>
          <p:cNvPr id="16" name="Content Placeholder 5"/>
          <p:cNvSpPr>
            <a:spLocks noGrp="1"/>
          </p:cNvSpPr>
          <p:nvPr>
            <p:ph sz="quarter" idx="15"/>
          </p:nvPr>
        </p:nvSpPr>
        <p:spPr>
          <a:xfrm>
            <a:off x="1232890" y="5478437"/>
            <a:ext cx="6421437" cy="900112"/>
          </a:xfrm>
        </p:spPr>
        <p:txBody>
          <a:bodyPr/>
          <a:lstStyle/>
          <a:p>
            <a:pPr lvl="0"/>
            <a:r>
              <a:rPr lang="en-US" dirty="0"/>
              <a:t>Edit Master text styles</a:t>
            </a:r>
          </a:p>
        </p:txBody>
      </p:sp>
      <p:sp>
        <p:nvSpPr>
          <p:cNvPr id="17" name="Content Placeholder 5"/>
          <p:cNvSpPr>
            <a:spLocks noGrp="1"/>
          </p:cNvSpPr>
          <p:nvPr>
            <p:ph sz="quarter" idx="16"/>
          </p:nvPr>
        </p:nvSpPr>
        <p:spPr>
          <a:xfrm>
            <a:off x="187780" y="5176173"/>
            <a:ext cx="2549898" cy="900112"/>
          </a:xfrm>
        </p:spPr>
        <p:txBody>
          <a:bodyPr/>
          <a:lstStyle/>
          <a:p>
            <a:pPr lvl="0"/>
            <a:r>
              <a:rPr lang="en-US" dirty="0"/>
              <a:t>Edit Master text styles</a:t>
            </a:r>
          </a:p>
        </p:txBody>
      </p:sp>
      <p:sp>
        <p:nvSpPr>
          <p:cNvPr id="18" name="Content Placeholder 5"/>
          <p:cNvSpPr>
            <a:spLocks noGrp="1"/>
          </p:cNvSpPr>
          <p:nvPr>
            <p:ph sz="quarter" idx="17"/>
          </p:nvPr>
        </p:nvSpPr>
        <p:spPr>
          <a:xfrm>
            <a:off x="6825764" y="4881561"/>
            <a:ext cx="2233240" cy="900112"/>
          </a:xfrm>
        </p:spPr>
        <p:txBody>
          <a:bodyPr/>
          <a:lstStyle/>
          <a:p>
            <a:pPr lvl="0"/>
            <a:r>
              <a:rPr lang="en-US" dirty="0"/>
              <a:t>Edit Master text styles</a:t>
            </a:r>
          </a:p>
        </p:txBody>
      </p:sp>
    </p:spTree>
    <p:extLst>
      <p:ext uri="{BB962C8B-B14F-4D97-AF65-F5344CB8AC3E}">
        <p14:creationId xmlns:p14="http://schemas.microsoft.com/office/powerpoint/2010/main" val="311119746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34DB0D91-2F12-41B2-9CB1-A6278E4E398D}" type="slidenum">
              <a:rPr lang="en-US" altLang="en-US"/>
              <a:pPr/>
              <a:t>‹#›</a:t>
            </a:fld>
            <a:endParaRPr lang="en-US" altLang="en-US"/>
          </a:p>
        </p:txBody>
      </p:sp>
    </p:spTree>
    <p:extLst>
      <p:ext uri="{BB962C8B-B14F-4D97-AF65-F5344CB8AC3E}">
        <p14:creationId xmlns:p14="http://schemas.microsoft.com/office/powerpoint/2010/main" val="423461191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22C2F304-D82C-4FA4-AE09-7EAA93E049E8}" type="slidenum">
              <a:rPr lang="en-US" altLang="en-US"/>
              <a:pPr/>
              <a:t>‹#›</a:t>
            </a:fld>
            <a:endParaRPr lang="en-US" altLang="en-US"/>
          </a:p>
        </p:txBody>
      </p:sp>
    </p:spTree>
    <p:extLst>
      <p:ext uri="{BB962C8B-B14F-4D97-AF65-F5344CB8AC3E}">
        <p14:creationId xmlns:p14="http://schemas.microsoft.com/office/powerpoint/2010/main" val="58316935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60FB95A1-2D3C-4485-A55E-BFC784E38CA6}" type="slidenum">
              <a:rPr lang="en-US" altLang="en-US"/>
              <a:pPr/>
              <a:t>‹#›</a:t>
            </a:fld>
            <a:endParaRPr lang="en-US" altLang="en-US"/>
          </a:p>
        </p:txBody>
      </p:sp>
    </p:spTree>
    <p:extLst>
      <p:ext uri="{BB962C8B-B14F-4D97-AF65-F5344CB8AC3E}">
        <p14:creationId xmlns:p14="http://schemas.microsoft.com/office/powerpoint/2010/main" val="54348102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AAD7F3E0-9140-4FE8-8700-8A1168B213A7}" type="slidenum">
              <a:rPr lang="en-US" altLang="en-US"/>
              <a:pPr/>
              <a:t>‹#›</a:t>
            </a:fld>
            <a:endParaRPr lang="en-US" altLang="en-US"/>
          </a:p>
        </p:txBody>
      </p:sp>
    </p:spTree>
    <p:extLst>
      <p:ext uri="{BB962C8B-B14F-4D97-AF65-F5344CB8AC3E}">
        <p14:creationId xmlns:p14="http://schemas.microsoft.com/office/powerpoint/2010/main" val="323766756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0638"/>
            <a:ext cx="1914525" cy="6075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20638"/>
            <a:ext cx="5594350" cy="6075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65C48E62-907D-4C65-863D-770F0837D67D}" type="slidenum">
              <a:rPr lang="en-US" altLang="en-US"/>
              <a:pPr/>
              <a:t>‹#›</a:t>
            </a:fld>
            <a:endParaRPr lang="en-US" altLang="en-US"/>
          </a:p>
        </p:txBody>
      </p:sp>
    </p:spTree>
    <p:extLst>
      <p:ext uri="{BB962C8B-B14F-4D97-AF65-F5344CB8AC3E}">
        <p14:creationId xmlns:p14="http://schemas.microsoft.com/office/powerpoint/2010/main" val="303816180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Content Placeholder 2"/>
          <p:cNvSpPr>
            <a:spLocks noGrp="1"/>
          </p:cNvSpPr>
          <p:nvPr>
            <p:ph sz="half" idx="1"/>
          </p:nvPr>
        </p:nvSpPr>
        <p:spPr>
          <a:xfrm>
            <a:off x="949325" y="1981200"/>
            <a:ext cx="3754438" cy="2819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56163" y="1981200"/>
            <a:ext cx="3754437" cy="2819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sldNum" sz="quarter" idx="10"/>
          </p:nvPr>
        </p:nvSpPr>
        <p:spPr>
          <a:ln/>
        </p:spPr>
        <p:txBody>
          <a:bodyPr/>
          <a:lstStyle>
            <a:lvl1pPr>
              <a:defRPr/>
            </a:lvl1pPr>
          </a:lstStyle>
          <a:p>
            <a:fld id="{7C61A385-8A89-4755-801B-FB70E12893B8}" type="slidenum">
              <a:rPr lang="en-US" altLang="en-US"/>
              <a:pPr/>
              <a:t>‹#›</a:t>
            </a:fld>
            <a:endParaRPr lang="en-US" altLang="en-US"/>
          </a:p>
        </p:txBody>
      </p:sp>
      <p:sp>
        <p:nvSpPr>
          <p:cNvPr id="6" name="Content Placeholder 2"/>
          <p:cNvSpPr>
            <a:spLocks noGrp="1"/>
          </p:cNvSpPr>
          <p:nvPr>
            <p:ph sz="half" idx="11" hasCustomPrompt="1"/>
          </p:nvPr>
        </p:nvSpPr>
        <p:spPr>
          <a:xfrm>
            <a:off x="978630" y="5108359"/>
            <a:ext cx="3754438" cy="1195700"/>
          </a:xfrm>
        </p:spPr>
        <p:txBody>
          <a:bodyPr/>
          <a:lstStyle/>
          <a:p>
            <a:pPr lvl="0"/>
            <a:r>
              <a:rPr lang="en-US" dirty="0"/>
              <a:t>Click to edit</a:t>
            </a:r>
          </a:p>
        </p:txBody>
      </p:sp>
      <p:sp>
        <p:nvSpPr>
          <p:cNvPr id="7" name="Text Placeholder 3"/>
          <p:cNvSpPr>
            <a:spLocks noGrp="1"/>
          </p:cNvSpPr>
          <p:nvPr>
            <p:ph type="body" sz="half" idx="12" hasCustomPrompt="1"/>
          </p:nvPr>
        </p:nvSpPr>
        <p:spPr>
          <a:xfrm>
            <a:off x="4885468" y="5108359"/>
            <a:ext cx="3754437" cy="1195700"/>
          </a:xfrm>
        </p:spPr>
        <p:txBody>
          <a:bodyPr/>
          <a:lstStyle/>
          <a:p>
            <a:pPr lvl="0"/>
            <a:r>
              <a:rPr lang="en-US" dirty="0"/>
              <a:t>Click to edit</a:t>
            </a:r>
          </a:p>
        </p:txBody>
      </p:sp>
      <p:sp>
        <p:nvSpPr>
          <p:cNvPr id="8" name="TextBox 7"/>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0834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22363" y="206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fld id="{B9694DE5-5173-4CF9-ABC7-D5121F428E82}" type="slidenum">
              <a:rPr lang="en-US" altLang="en-US"/>
              <a:pPr/>
              <a:t>‹#›</a:t>
            </a:fld>
            <a:endParaRPr lang="en-US" altLang="en-US"/>
          </a:p>
        </p:txBody>
      </p:sp>
      <p:sp>
        <p:nvSpPr>
          <p:cNvPr id="7" name="TextBox 6"/>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5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a:p>
        </p:txBody>
      </p:sp>
      <p:sp>
        <p:nvSpPr>
          <p:cNvPr id="6" name="AutoShape 16"/>
          <p:cNvSpPr>
            <a:spLocks noChangeArrowheads="1"/>
          </p:cNvSpPr>
          <p:nvPr userDrawn="1"/>
        </p:nvSpPr>
        <p:spPr bwMode="auto">
          <a:xfrm>
            <a:off x="674688" y="1893888"/>
            <a:ext cx="3884612" cy="3884612"/>
          </a:xfrm>
          <a:prstGeom prst="hexagon">
            <a:avLst>
              <a:gd name="adj" fmla="val 25000"/>
              <a:gd name="vf" fmla="val 115470"/>
            </a:avLst>
          </a:prstGeom>
          <a:solidFill>
            <a:schemeClr val="folHlink"/>
          </a:solidFill>
          <a:ln>
            <a:noFill/>
          </a:ln>
          <a:extLst>
            <a:ext uri="{91240B29-F687-4F45-9708-019B960494DF}">
              <a14:hiddenLine xmlns:a14="http://schemas.microsoft.com/office/drawing/2010/main" w="31750">
                <a:solidFill>
                  <a:srgbClr val="000000"/>
                </a:solidFill>
                <a:miter lim="800000"/>
                <a:headEnd/>
                <a:tailEnd/>
              </a14:hiddenLine>
            </a:ext>
          </a:extLst>
        </p:spPr>
        <p:txBody>
          <a:bodyPr tIns="91440" bIns="91440"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7" name="AutoShape 11"/>
          <p:cNvSpPr>
            <a:spLocks noChangeArrowheads="1"/>
          </p:cNvSpPr>
          <p:nvPr userDrawn="1"/>
        </p:nvSpPr>
        <p:spPr bwMode="auto">
          <a:xfrm>
            <a:off x="4897438" y="1930400"/>
            <a:ext cx="3884612" cy="3884613"/>
          </a:xfrm>
          <a:prstGeom prst="hexagon">
            <a:avLst>
              <a:gd name="adj" fmla="val 25000"/>
              <a:gd name="vf" fmla="val 115470"/>
            </a:avLst>
          </a:prstGeom>
          <a:solidFill>
            <a:schemeClr val="accent2"/>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8" name="TextBox 7"/>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0368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322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331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975C47CF-769E-4AFA-A1EB-509C9CB9A8DC}" type="slidenum">
              <a:rPr lang="en-US" altLang="en-US"/>
              <a:pPr/>
              <a:t>‹#›</a:t>
            </a:fld>
            <a:endParaRPr lang="en-US" altLang="en-US" dirty="0"/>
          </a:p>
        </p:txBody>
      </p:sp>
      <p:sp>
        <p:nvSpPr>
          <p:cNvPr id="6" name="AutoShape 7"/>
          <p:cNvSpPr>
            <a:spLocks noChangeArrowheads="1"/>
          </p:cNvSpPr>
          <p:nvPr userDrawn="1"/>
        </p:nvSpPr>
        <p:spPr bwMode="auto">
          <a:xfrm>
            <a:off x="238125" y="1546225"/>
            <a:ext cx="3694113" cy="3657600"/>
          </a:xfrm>
          <a:prstGeom prst="hexagon">
            <a:avLst>
              <a:gd name="adj" fmla="val 25250"/>
              <a:gd name="vf" fmla="val 115470"/>
            </a:avLst>
          </a:prstGeom>
          <a:solidFill>
            <a:schemeClr val="accent2"/>
          </a:solidFill>
          <a:ln>
            <a:noFill/>
          </a:ln>
          <a:extLst>
            <a:ext uri="{91240B29-F687-4F45-9708-019B960494DF}">
              <a14:hiddenLine xmlns:a14="http://schemas.microsoft.com/office/drawing/2010/main" w="31750">
                <a:solidFill>
                  <a:srgbClr val="000000"/>
                </a:solidFill>
                <a:miter lim="800000"/>
                <a:headEnd/>
                <a:tailEnd/>
              </a14:hiddenLine>
            </a:ext>
          </a:extLst>
        </p:spPr>
        <p:txBody>
          <a:bodyPr tIns="91440" bIns="91440"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7" name="AutoShape 8"/>
          <p:cNvSpPr>
            <a:spLocks noChangeArrowheads="1"/>
          </p:cNvSpPr>
          <p:nvPr userDrawn="1"/>
        </p:nvSpPr>
        <p:spPr bwMode="auto">
          <a:xfrm>
            <a:off x="3105150" y="3338513"/>
            <a:ext cx="2838450" cy="3236912"/>
          </a:xfrm>
          <a:prstGeom prst="hexagon">
            <a:avLst>
              <a:gd name="adj" fmla="val 25000"/>
              <a:gd name="vf" fmla="val 115470"/>
            </a:avLst>
          </a:prstGeom>
          <a:solidFill>
            <a:srgbClr val="999933">
              <a:alpha val="74901"/>
            </a:srgbClr>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8" name="AutoShape 6"/>
          <p:cNvSpPr>
            <a:spLocks noChangeArrowheads="1"/>
          </p:cNvSpPr>
          <p:nvPr userDrawn="1"/>
        </p:nvSpPr>
        <p:spPr bwMode="auto">
          <a:xfrm>
            <a:off x="5183188" y="1482725"/>
            <a:ext cx="3649662" cy="3768725"/>
          </a:xfrm>
          <a:prstGeom prst="hexagon">
            <a:avLst>
              <a:gd name="adj" fmla="val 25000"/>
              <a:gd name="vf" fmla="val 115470"/>
            </a:avLst>
          </a:prstGeom>
          <a:solidFill>
            <a:schemeClr val="folHlink"/>
          </a:solidFill>
          <a:ln>
            <a:noFill/>
          </a:ln>
          <a:extLst>
            <a:ext uri="{91240B29-F687-4F45-9708-019B960494DF}">
              <a14:hiddenLine xmlns:a14="http://schemas.microsoft.com/office/drawing/2010/main" w="31750">
                <a:solidFill>
                  <a:srgbClr val="000000"/>
                </a:solidFill>
                <a:miter lim="800000"/>
                <a:headEnd/>
                <a:tailEnd/>
              </a14:hiddenLine>
            </a:ext>
          </a:extLst>
        </p:spPr>
        <p:txBody>
          <a:bodyPr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sz="2000" b="0" dirty="0">
              <a:solidFill>
                <a:schemeClr val="tx1"/>
              </a:solidFill>
              <a:latin typeface="Arial" panose="020B0604020202020204" pitchFamily="34" charset="0"/>
            </a:endParaRPr>
          </a:p>
        </p:txBody>
      </p:sp>
      <p:sp>
        <p:nvSpPr>
          <p:cNvPr id="10" name="Text Placeholder 9"/>
          <p:cNvSpPr>
            <a:spLocks noGrp="1"/>
          </p:cNvSpPr>
          <p:nvPr>
            <p:ph type="body" sz="quarter" idx="11"/>
          </p:nvPr>
        </p:nvSpPr>
        <p:spPr>
          <a:xfrm>
            <a:off x="949325" y="5508625"/>
            <a:ext cx="2513013" cy="539750"/>
          </a:xfrm>
        </p:spPr>
        <p:txBody>
          <a:bodyPr/>
          <a:lstStyle/>
          <a:p>
            <a:pPr lvl="0"/>
            <a:r>
              <a:rPr lang="en-US" dirty="0"/>
              <a:t>Edit</a:t>
            </a:r>
          </a:p>
        </p:txBody>
      </p:sp>
      <p:sp>
        <p:nvSpPr>
          <p:cNvPr id="11" name="TextBox 10"/>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1434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1C6BA91A-6707-4521-BD7A-5A5765B8631F}" type="slidenum">
              <a:rPr lang="en-US" altLang="en-US"/>
              <a:pPr/>
              <a:t>‹#›</a:t>
            </a:fld>
            <a:endParaRPr lang="en-US" altLang="en-US"/>
          </a:p>
        </p:txBody>
      </p:sp>
    </p:spTree>
    <p:extLst>
      <p:ext uri="{BB962C8B-B14F-4D97-AF65-F5344CB8AC3E}">
        <p14:creationId xmlns:p14="http://schemas.microsoft.com/office/powerpoint/2010/main" val="23278144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Table Placeholder 9"/>
          <p:cNvSpPr>
            <a:spLocks noGrp="1"/>
          </p:cNvSpPr>
          <p:nvPr>
            <p:ph type="tbl" sz="quarter" idx="15"/>
          </p:nvPr>
        </p:nvSpPr>
        <p:spPr>
          <a:xfrm>
            <a:off x="750888" y="1774825"/>
            <a:ext cx="4830762" cy="3287713"/>
          </a:xfrm>
        </p:spPr>
        <p:txBody>
          <a:bodyPr/>
          <a:lstStyle/>
          <a:p>
            <a:endParaRPr lang="en-US"/>
          </a:p>
        </p:txBody>
      </p:sp>
    </p:spTree>
    <p:extLst>
      <p:ext uri="{BB962C8B-B14F-4D97-AF65-F5344CB8AC3E}">
        <p14:creationId xmlns:p14="http://schemas.microsoft.com/office/powerpoint/2010/main" val="9598814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3F9C91AD-B4B6-4798-8A09-1CC0E9A00F68}" type="slidenum">
              <a:rPr lang="en-US" altLang="en-US"/>
              <a:pPr/>
              <a:t>‹#›</a:t>
            </a:fld>
            <a:endParaRPr lang="en-US" altLang="en-US" dirty="0"/>
          </a:p>
        </p:txBody>
      </p:sp>
      <p:sp>
        <p:nvSpPr>
          <p:cNvPr id="4" name="TextBox 3"/>
          <p:cNvSpPr txBox="1"/>
          <p:nvPr userDrawn="1"/>
        </p:nvSpPr>
        <p:spPr>
          <a:xfrm>
            <a:off x="7942384" y="228600"/>
            <a:ext cx="896816" cy="246184"/>
          </a:xfrm>
          <a:prstGeom prst="rect">
            <a:avLst/>
          </a:prstGeom>
          <a:noFill/>
        </p:spPr>
        <p:txBody>
          <a:bodyPr wrap="square" rtlCol="0">
            <a:spAutoFit/>
          </a:bodyPr>
          <a:lstStyle/>
          <a:p>
            <a:pPr algn="r"/>
            <a:fld id="{3F9C91AD-B4B6-4798-8A09-1CC0E9A00F68}"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1"/>
          </p:nvPr>
        </p:nvSpPr>
        <p:spPr>
          <a:xfrm>
            <a:off x="1122363" y="2181225"/>
            <a:ext cx="6421437" cy="776287"/>
          </a:xfrm>
        </p:spPr>
        <p:txBody>
          <a:bodyPr/>
          <a:lstStyle/>
          <a:p>
            <a:pPr lvl="0"/>
            <a:r>
              <a:rPr lang="en-US" dirty="0"/>
              <a:t>Edit Master text styles</a:t>
            </a:r>
          </a:p>
        </p:txBody>
      </p:sp>
      <p:sp>
        <p:nvSpPr>
          <p:cNvPr id="7" name="Content Placeholder 5"/>
          <p:cNvSpPr>
            <a:spLocks noGrp="1"/>
          </p:cNvSpPr>
          <p:nvPr>
            <p:ph sz="quarter" idx="12"/>
          </p:nvPr>
        </p:nvSpPr>
        <p:spPr>
          <a:xfrm>
            <a:off x="1145803" y="3081337"/>
            <a:ext cx="6421437" cy="347664"/>
          </a:xfrm>
        </p:spPr>
        <p:txBody>
          <a:bodyPr/>
          <a:lstStyle/>
          <a:p>
            <a:pPr lvl="0"/>
            <a:r>
              <a:rPr lang="en-US" dirty="0"/>
              <a:t>Edit Master text styles</a:t>
            </a:r>
          </a:p>
        </p:txBody>
      </p:sp>
      <p:sp>
        <p:nvSpPr>
          <p:cNvPr id="8" name="Content Placeholder 5"/>
          <p:cNvSpPr>
            <a:spLocks noGrp="1"/>
          </p:cNvSpPr>
          <p:nvPr>
            <p:ph sz="quarter" idx="13"/>
          </p:nvPr>
        </p:nvSpPr>
        <p:spPr>
          <a:xfrm>
            <a:off x="1145803" y="3705225"/>
            <a:ext cx="6421437" cy="900112"/>
          </a:xfrm>
        </p:spPr>
        <p:txBody>
          <a:bodyPr/>
          <a:lstStyle/>
          <a:p>
            <a:pPr lvl="0"/>
            <a:r>
              <a:rPr lang="en-US" dirty="0"/>
              <a:t>Edit Master text styles</a:t>
            </a:r>
          </a:p>
        </p:txBody>
      </p:sp>
      <p:sp>
        <p:nvSpPr>
          <p:cNvPr id="9" name="Content Placeholder 5"/>
          <p:cNvSpPr>
            <a:spLocks noGrp="1"/>
          </p:cNvSpPr>
          <p:nvPr>
            <p:ph sz="quarter" idx="14"/>
          </p:nvPr>
        </p:nvSpPr>
        <p:spPr>
          <a:xfrm>
            <a:off x="1145803" y="4651128"/>
            <a:ext cx="6421437" cy="900112"/>
          </a:xfrm>
        </p:spPr>
        <p:txBody>
          <a:bodyPr/>
          <a:lstStyle/>
          <a:p>
            <a:pPr lvl="0"/>
            <a:r>
              <a:rPr lang="en-US" dirty="0"/>
              <a:t>Edit Master text styles</a:t>
            </a:r>
          </a:p>
        </p:txBody>
      </p:sp>
      <p:sp>
        <p:nvSpPr>
          <p:cNvPr id="10" name="Oval 6"/>
          <p:cNvSpPr>
            <a:spLocks noChangeArrowheads="1"/>
          </p:cNvSpPr>
          <p:nvPr userDrawn="1"/>
        </p:nvSpPr>
        <p:spPr bwMode="auto">
          <a:xfrm>
            <a:off x="3495675" y="1752600"/>
            <a:ext cx="2286000" cy="1473200"/>
          </a:xfrm>
          <a:prstGeom prst="ellipse">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2"/>
                </a:solidFill>
                <a:latin typeface="Times New Roman" panose="02020603050405020304" pitchFamily="18" charset="0"/>
              </a:defRPr>
            </a:lvl9pPr>
          </a:lstStyle>
          <a:p>
            <a:pPr eaLnBrk="1" hangingPunct="1"/>
            <a:endParaRPr lang="en-US" altLang="en-US" dirty="0">
              <a:latin typeface="Arial" panose="020B0604020202020204" pitchFamily="34" charset="0"/>
            </a:endParaRPr>
          </a:p>
        </p:txBody>
      </p:sp>
      <p:grpSp>
        <p:nvGrpSpPr>
          <p:cNvPr id="11" name="Group 10" title="Null"/>
          <p:cNvGrpSpPr/>
          <p:nvPr userDrawn="1"/>
        </p:nvGrpSpPr>
        <p:grpSpPr>
          <a:xfrm>
            <a:off x="2959164" y="2417763"/>
            <a:ext cx="3297237" cy="1154112"/>
            <a:chOff x="2922588" y="2417763"/>
            <a:chExt cx="3297237" cy="1154112"/>
          </a:xfrm>
        </p:grpSpPr>
        <p:sp>
          <p:nvSpPr>
            <p:cNvPr id="12" name="Line 12"/>
            <p:cNvSpPr>
              <a:spLocks noChangeShapeType="1"/>
            </p:cNvSpPr>
            <p:nvPr/>
          </p:nvSpPr>
          <p:spPr bwMode="auto">
            <a:xfrm rot="11257152" flipV="1">
              <a:off x="2922588" y="2417763"/>
              <a:ext cx="533400" cy="76200"/>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3" name="Line 11"/>
            <p:cNvSpPr>
              <a:spLocks noChangeShapeType="1"/>
            </p:cNvSpPr>
            <p:nvPr/>
          </p:nvSpPr>
          <p:spPr bwMode="auto">
            <a:xfrm>
              <a:off x="5762625" y="2476500"/>
              <a:ext cx="457200" cy="0"/>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4" name="Line 10"/>
            <p:cNvSpPr>
              <a:spLocks noChangeShapeType="1"/>
            </p:cNvSpPr>
            <p:nvPr/>
          </p:nvSpPr>
          <p:spPr bwMode="auto">
            <a:xfrm>
              <a:off x="4619625" y="3162300"/>
              <a:ext cx="1588" cy="409575"/>
            </a:xfrm>
            <a:prstGeom prst="line">
              <a:avLst/>
            </a:prstGeom>
            <a:noFill/>
            <a:ln w="12700">
              <a:solidFill>
                <a:schemeClr val="accent1"/>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5789243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Arial" charset="0"/>
            </a:endParaRPr>
          </a:p>
        </p:txBody>
      </p:sp>
      <p:sp>
        <p:nvSpPr>
          <p:cNvPr id="29901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Arial" charset="0"/>
            </a:endParaRPr>
          </a:p>
        </p:txBody>
      </p:sp>
      <p:sp>
        <p:nvSpPr>
          <p:cNvPr id="2052" name="Rectangle 4"/>
          <p:cNvSpPr>
            <a:spLocks noGrp="1" noChangeArrowheads="1"/>
          </p:cNvSpPr>
          <p:nvPr>
            <p:ph type="title"/>
          </p:nvPr>
        </p:nvSpPr>
        <p:spPr bwMode="auto">
          <a:xfrm>
            <a:off x="1122363" y="206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9014"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299015"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sp>
        <p:nvSpPr>
          <p:cNvPr id="299016" name="Text Box 8"/>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lgn="l">
              <a:defRPr/>
            </a:pPr>
            <a:r>
              <a:rPr lang="en-US" sz="1200" b="0" dirty="0">
                <a:solidFill>
                  <a:schemeClr val="tx1"/>
                </a:solidFill>
                <a:latin typeface="Arial" charset="0"/>
              </a:rPr>
              <a:t>© 2018 McGraw-Hill Higher Education. All rights reserved.</a:t>
            </a:r>
          </a:p>
        </p:txBody>
      </p:sp>
      <p:sp>
        <p:nvSpPr>
          <p:cNvPr id="299017"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80" charset="0"/>
            </a:endParaRPr>
          </a:p>
        </p:txBody>
      </p:sp>
      <p:sp>
        <p:nvSpPr>
          <p:cNvPr id="299020"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80" charset="0"/>
            </a:endParaRP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0">
                <a:solidFill>
                  <a:schemeClr val="tx1"/>
                </a:solidFill>
                <a:latin typeface="Arial" panose="020B0604020202020204" pitchFamily="34" charset="0"/>
              </a:defRPr>
            </a:lvl1pPr>
          </a:lstStyle>
          <a:p>
            <a:fld id="{5D83BA3E-21C5-4F6D-B955-63CF507A9E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50" r:id="rId5"/>
    <p:sldLayoutId id="2147483749" r:id="rId6"/>
    <p:sldLayoutId id="2147483728" r:id="rId7"/>
    <p:sldLayoutId id="2147483727" r:id="rId8"/>
    <p:sldLayoutId id="2147483748" r:id="rId9"/>
    <p:sldLayoutId id="2147483747" r:id="rId10"/>
    <p:sldLayoutId id="2147483726" r:id="rId11"/>
    <p:sldLayoutId id="2147483725" r:id="rId12"/>
    <p:sldLayoutId id="2147483724" r:id="rId13"/>
    <p:sldLayoutId id="2147483723" r:id="rId14"/>
    <p:sldLayoutId id="2147483722" r:id="rId15"/>
    <p:sldLayoutId id="2147483721" r:id="rId16"/>
    <p:sldLayoutId id="2147483720" r:id="rId17"/>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Arial" charset="0"/>
            </a:endParaRPr>
          </a:p>
        </p:txBody>
      </p:sp>
      <p:sp>
        <p:nvSpPr>
          <p:cNvPr id="29901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Arial" charset="0"/>
            </a:endParaRPr>
          </a:p>
        </p:txBody>
      </p:sp>
      <p:sp>
        <p:nvSpPr>
          <p:cNvPr id="2052" name="Rectangle 4"/>
          <p:cNvSpPr>
            <a:spLocks noGrp="1" noChangeArrowheads="1"/>
          </p:cNvSpPr>
          <p:nvPr>
            <p:ph type="title"/>
          </p:nvPr>
        </p:nvSpPr>
        <p:spPr bwMode="auto">
          <a:xfrm>
            <a:off x="1122363" y="206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9014"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299015"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sp>
        <p:nvSpPr>
          <p:cNvPr id="299017"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80" charset="0"/>
            </a:endParaRPr>
          </a:p>
        </p:txBody>
      </p:sp>
      <p:sp>
        <p:nvSpPr>
          <p:cNvPr id="299020"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80" charset="0"/>
            </a:endParaRP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0">
                <a:solidFill>
                  <a:schemeClr val="tx1"/>
                </a:solidFill>
                <a:latin typeface="Arial" panose="020B0604020202020204" pitchFamily="34" charset="0"/>
              </a:defRPr>
            </a:lvl1pPr>
          </a:lstStyle>
          <a:p>
            <a:fld id="{5D83BA3E-21C5-4F6D-B955-63CF507A9E37}" type="slidenum">
              <a:rPr lang="en-US" altLang="en-US"/>
              <a:pPr/>
              <a:t>‹#›</a:t>
            </a:fld>
            <a:endParaRPr lang="en-US" altLang="en-US"/>
          </a:p>
        </p:txBody>
      </p:sp>
    </p:spTree>
    <p:extLst>
      <p:ext uri="{BB962C8B-B14F-4D97-AF65-F5344CB8AC3E}">
        <p14:creationId xmlns:p14="http://schemas.microsoft.com/office/powerpoint/2010/main" val="182039062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defRPr/>
            </a:pPr>
            <a:endParaRPr lang="en-US" b="0" dirty="0">
              <a:solidFill>
                <a:schemeClr val="tx1"/>
              </a:solidFill>
              <a:latin typeface="Arial" charset="0"/>
            </a:endParaRPr>
          </a:p>
        </p:txBody>
      </p:sp>
      <p:sp>
        <p:nvSpPr>
          <p:cNvPr id="29901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b="0" dirty="0">
              <a:solidFill>
                <a:schemeClr val="tx1"/>
              </a:solidFill>
              <a:latin typeface="Arial" charset="0"/>
            </a:endParaRPr>
          </a:p>
        </p:txBody>
      </p:sp>
      <p:sp>
        <p:nvSpPr>
          <p:cNvPr id="2052" name="Rectangle 4"/>
          <p:cNvSpPr>
            <a:spLocks noGrp="1" noChangeArrowheads="1"/>
          </p:cNvSpPr>
          <p:nvPr>
            <p:ph type="title"/>
          </p:nvPr>
        </p:nvSpPr>
        <p:spPr bwMode="auto">
          <a:xfrm>
            <a:off x="1122363" y="206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9014"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New Roman" pitchFamily="80" charset="0"/>
            </a:endParaRPr>
          </a:p>
        </p:txBody>
      </p:sp>
      <p:sp>
        <p:nvSpPr>
          <p:cNvPr id="299015"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New Roman" pitchFamily="80" charset="0"/>
            </a:endParaRPr>
          </a:p>
        </p:txBody>
      </p:sp>
      <p:sp>
        <p:nvSpPr>
          <p:cNvPr id="299016" name="Text Box 8"/>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algn="l">
              <a:defRPr/>
            </a:pPr>
            <a:r>
              <a:rPr lang="en-US" sz="1200" b="0" dirty="0">
                <a:solidFill>
                  <a:schemeClr val="tx1"/>
                </a:solidFill>
                <a:latin typeface="Arial" charset="0"/>
              </a:rPr>
              <a:t>© 2018 McGraw-Hill Higher Education. All rights reserved.</a:t>
            </a:r>
          </a:p>
        </p:txBody>
      </p:sp>
      <p:sp>
        <p:nvSpPr>
          <p:cNvPr id="299017"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80" charset="0"/>
            </a:endParaRPr>
          </a:p>
        </p:txBody>
      </p:sp>
      <p:sp>
        <p:nvSpPr>
          <p:cNvPr id="299020"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Times New Roman" pitchFamily="80" charset="0"/>
            </a:endParaRP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0">
                <a:solidFill>
                  <a:schemeClr val="tx1"/>
                </a:solidFill>
                <a:latin typeface="Arial" panose="020B0604020202020204" pitchFamily="34" charset="0"/>
              </a:defRPr>
            </a:lvl1pPr>
          </a:lstStyle>
          <a:p>
            <a:fld id="{5D83BA3E-21C5-4F6D-B955-63CF507A9E37}" type="slidenum">
              <a:rPr lang="en-US" altLang="en-US"/>
              <a:pPr/>
              <a:t>‹#›</a:t>
            </a:fld>
            <a:endParaRPr lang="en-US" altLang="en-US"/>
          </a:p>
        </p:txBody>
      </p:sp>
    </p:spTree>
    <p:extLst>
      <p:ext uri="{BB962C8B-B14F-4D97-AF65-F5344CB8AC3E}">
        <p14:creationId xmlns:p14="http://schemas.microsoft.com/office/powerpoint/2010/main" val="140137490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D43A8CE-4903-490A-B668-999762E735EA}"/>
              </a:ext>
            </a:extLst>
          </p:cNvPr>
          <p:cNvSpPr>
            <a:spLocks noGrp="1"/>
          </p:cNvSpPr>
          <p:nvPr>
            <p:ph type="title"/>
          </p:nvPr>
        </p:nvSpPr>
        <p:spPr>
          <a:xfrm>
            <a:off x="838199" y="1192266"/>
            <a:ext cx="7158037" cy="1412875"/>
          </a:xfrm>
        </p:spPr>
        <p:txBody>
          <a:bodyPr/>
          <a:lstStyle/>
          <a:p>
            <a:r>
              <a:rPr lang="en-US" altLang="en-US" dirty="0"/>
              <a:t>CHAPTER 13</a:t>
            </a:r>
            <a:endParaRPr lang="en-US" dirty="0"/>
          </a:p>
        </p:txBody>
      </p:sp>
      <p:sp>
        <p:nvSpPr>
          <p:cNvPr id="6" name="Content Placeholder 13">
            <a:extLst>
              <a:ext uri="{FF2B5EF4-FFF2-40B4-BE49-F238E27FC236}">
                <a16:creationId xmlns:a16="http://schemas.microsoft.com/office/drawing/2014/main" id="{D9FB6892-04BE-4455-8185-F241D26816C6}"/>
              </a:ext>
            </a:extLst>
          </p:cNvPr>
          <p:cNvSpPr>
            <a:spLocks noGrp="1"/>
          </p:cNvSpPr>
          <p:nvPr>
            <p:ph sz="quarter" idx="13"/>
          </p:nvPr>
        </p:nvSpPr>
        <p:spPr>
          <a:xfrm>
            <a:off x="2286000" y="3582533"/>
            <a:ext cx="5410200" cy="1116673"/>
          </a:xfrm>
        </p:spPr>
        <p:txBody>
          <a:bodyPr/>
          <a:lstStyle/>
          <a:p>
            <a:pPr marL="0" indent="0">
              <a:buNone/>
            </a:pPr>
            <a:r>
              <a:rPr lang="en-US" altLang="en-US" b="1" dirty="0"/>
              <a:t>Motivation, Teaching, and Learning</a:t>
            </a:r>
          </a:p>
        </p:txBody>
      </p:sp>
      <p:sp>
        <p:nvSpPr>
          <p:cNvPr id="5" name="Text Placeholder 2"/>
          <p:cNvSpPr>
            <a:spLocks noGrp="1"/>
          </p:cNvSpPr>
          <p:nvPr>
            <p:ph type="body" sz="quarter" idx="12"/>
          </p:nvPr>
        </p:nvSpPr>
        <p:spPr>
          <a:xfrm>
            <a:off x="5013074" y="6397549"/>
            <a:ext cx="4142958" cy="303630"/>
          </a:xfrm>
        </p:spPr>
        <p:txBody>
          <a:bodyPr/>
          <a:lstStyle>
            <a:lvl1pPr marL="0" indent="0">
              <a:buNone/>
              <a:defRPr sz="1200">
                <a:latin typeface="Arial" panose="020B0604020202020204" pitchFamily="34" charset="0"/>
                <a:cs typeface="Arial" panose="020B0604020202020204" pitchFamily="34" charset="0"/>
              </a:defRPr>
            </a:lvl1pPr>
            <a:lvl2pPr marL="449262" indent="0">
              <a:buNone/>
              <a:defRPr sz="1200">
                <a:latin typeface="Arial" panose="020B0604020202020204" pitchFamily="34" charset="0"/>
                <a:cs typeface="Arial" panose="020B0604020202020204" pitchFamily="34" charset="0"/>
              </a:defRPr>
            </a:lvl2pPr>
            <a:lvl3pPr marL="890588" indent="0">
              <a:buNone/>
              <a:defRPr sz="1200">
                <a:latin typeface="Arial" panose="020B0604020202020204" pitchFamily="34" charset="0"/>
                <a:cs typeface="Arial" panose="020B0604020202020204" pitchFamily="34" charset="0"/>
              </a:defRPr>
            </a:lvl3pPr>
            <a:lvl4pPr marL="1295400" indent="0">
              <a:buNone/>
              <a:defRPr sz="1200">
                <a:latin typeface="Arial" panose="020B0604020202020204" pitchFamily="34" charset="0"/>
                <a:cs typeface="Arial" panose="020B0604020202020204" pitchFamily="34" charset="0"/>
              </a:defRPr>
            </a:lvl4pPr>
            <a:lvl5pPr marL="1682750" indent="0">
              <a:buNone/>
              <a:defRPr sz="1200">
                <a:latin typeface="Arial" panose="020B0604020202020204" pitchFamily="34" charset="0"/>
                <a:cs typeface="Arial" panose="020B0604020202020204" pitchFamily="34" charset="0"/>
              </a:defRPr>
            </a:lvl5pPr>
          </a:lstStyle>
          <a:p>
            <a:pPr algn="ctr">
              <a:defRPr/>
            </a:pPr>
            <a:r>
              <a:rPr lang="en-US" dirty="0">
                <a:solidFill>
                  <a:schemeClr val="tx2"/>
                </a:solidFill>
              </a:rPr>
              <a:t>© 2018 McGraw-Hill Higher Education. All rights reserved.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A39BD-47CD-44BF-9DC6-E91B13A3173C}"/>
              </a:ext>
            </a:extLst>
          </p:cNvPr>
          <p:cNvSpPr>
            <a:spLocks noGrp="1"/>
          </p:cNvSpPr>
          <p:nvPr>
            <p:ph type="title"/>
          </p:nvPr>
        </p:nvSpPr>
        <p:spPr/>
        <p:txBody>
          <a:bodyPr/>
          <a:lstStyle/>
          <a:p>
            <a:r>
              <a:rPr lang="en-US" altLang="en-US" dirty="0"/>
              <a:t>Motivation, Teaching, and Learning, 2</a:t>
            </a:r>
            <a:endParaRPr lang="en-US" dirty="0"/>
          </a:p>
        </p:txBody>
      </p:sp>
      <p:pic>
        <p:nvPicPr>
          <p:cNvPr id="6" name="Picture 5" descr="The figure illustrates the topics under achievement processes. There is a large rectangular box labeled achievement processes. It is divided into seven small rectangular boxes. Starting from the left in an anticlockwise direction, the boxes are labeled extrinsic and intrinsic motivation, attribution, mastery motivation and mindset, self-efficacy, goal-setting, planning, and self-monitoring, expectations, and values and purpose.">
            <a:extLst>
              <a:ext uri="{FF2B5EF4-FFF2-40B4-BE49-F238E27FC236}">
                <a16:creationId xmlns:a16="http://schemas.microsoft.com/office/drawing/2014/main" id="{5BDACE2F-BAA5-4814-B9D6-C0E08FED9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66" y="1855943"/>
            <a:ext cx="8360723" cy="4655609"/>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07F95-427E-4A33-965B-659292B30076}"/>
              </a:ext>
            </a:extLst>
          </p:cNvPr>
          <p:cNvSpPr>
            <a:spLocks noGrp="1"/>
          </p:cNvSpPr>
          <p:nvPr>
            <p:ph type="title"/>
          </p:nvPr>
        </p:nvSpPr>
        <p:spPr>
          <a:xfrm>
            <a:off x="1020765" y="20638"/>
            <a:ext cx="7428705" cy="1412875"/>
          </a:xfrm>
        </p:spPr>
        <p:txBody>
          <a:bodyPr/>
          <a:lstStyle/>
          <a:p>
            <a:r>
              <a:rPr lang="en-US" altLang="en-US" sz="3600" dirty="0"/>
              <a:t>Extrinsic versus Intrinsic Motivation</a:t>
            </a:r>
            <a:endParaRPr lang="en-US" sz="3600" dirty="0"/>
          </a:p>
        </p:txBody>
      </p:sp>
      <p:sp>
        <p:nvSpPr>
          <p:cNvPr id="7" name="Content Placeholder 5"/>
          <p:cNvSpPr>
            <a:spLocks noGrp="1"/>
          </p:cNvSpPr>
          <p:nvPr>
            <p:ph sz="quarter" idx="11"/>
          </p:nvPr>
        </p:nvSpPr>
        <p:spPr>
          <a:xfrm>
            <a:off x="500855" y="2003590"/>
            <a:ext cx="8050213" cy="1492249"/>
          </a:xfrm>
          <a:solidFill>
            <a:srgbClr val="F2F2E5"/>
          </a:solidFill>
          <a:ln>
            <a:solidFill>
              <a:srgbClr val="6F6F25"/>
            </a:solidFill>
          </a:ln>
        </p:spPr>
        <p:txBody>
          <a:bodyPr anchor="ctr"/>
          <a:lstStyle/>
          <a:p>
            <a:pPr marL="566738" lvl="0" indent="0" eaLnBrk="1" hangingPunct="1">
              <a:spcBef>
                <a:spcPct val="0"/>
              </a:spcBef>
              <a:buClrTx/>
              <a:buSzTx/>
              <a:buNone/>
            </a:pPr>
            <a:r>
              <a:rPr lang="en-US" altLang="en-US" sz="2400" b="1" kern="1200" dirty="0">
                <a:solidFill>
                  <a:srgbClr val="292929"/>
                </a:solidFill>
                <a:latin typeface="Arial" panose="020B0604020202020204" pitchFamily="34" charset="0"/>
              </a:rPr>
              <a:t>Extrinsically motivated students:</a:t>
            </a:r>
          </a:p>
          <a:p>
            <a:pPr marL="979488" lvl="0" indent="-412750" eaLnBrk="1" hangingPunct="1">
              <a:buClrTx/>
              <a:buSzTx/>
              <a:buFontTx/>
              <a:buChar char="•"/>
            </a:pPr>
            <a:r>
              <a:rPr lang="en-US" altLang="en-US" sz="2400" kern="1200" dirty="0">
                <a:solidFill>
                  <a:srgbClr val="292929"/>
                </a:solidFill>
                <a:latin typeface="Arial" panose="020B0604020202020204" pitchFamily="34" charset="0"/>
              </a:rPr>
              <a:t>Do something to obtain something else</a:t>
            </a:r>
          </a:p>
          <a:p>
            <a:pPr marL="979488" lvl="0" indent="-412750" eaLnBrk="1" hangingPunct="1">
              <a:spcBef>
                <a:spcPct val="0"/>
              </a:spcBef>
              <a:buClrTx/>
              <a:buSzTx/>
              <a:buFontTx/>
              <a:buChar char="•"/>
            </a:pPr>
            <a:r>
              <a:rPr lang="en-US" altLang="en-US" sz="2400" kern="1200" dirty="0">
                <a:solidFill>
                  <a:srgbClr val="292929"/>
                </a:solidFill>
                <a:latin typeface="Arial" panose="020B0604020202020204" pitchFamily="34" charset="0"/>
              </a:rPr>
              <a:t>Are influenced by </a:t>
            </a:r>
            <a:r>
              <a:rPr lang="en-US" altLang="en-US" sz="2400" i="1" kern="1200" dirty="0">
                <a:solidFill>
                  <a:srgbClr val="292929"/>
                </a:solidFill>
                <a:latin typeface="Arial" panose="020B0604020202020204" pitchFamily="34" charset="0"/>
              </a:rPr>
              <a:t>rewards and punishments</a:t>
            </a:r>
            <a:endParaRPr lang="en-US" altLang="en-US" sz="2400" b="1" kern="1200" dirty="0">
              <a:solidFill>
                <a:srgbClr val="292929"/>
              </a:solidFill>
              <a:latin typeface="Arial" panose="020B0604020202020204" pitchFamily="34" charset="0"/>
            </a:endParaRPr>
          </a:p>
        </p:txBody>
      </p:sp>
      <p:sp>
        <p:nvSpPr>
          <p:cNvPr id="8" name="Content Placeholder 5"/>
          <p:cNvSpPr>
            <a:spLocks noGrp="1"/>
          </p:cNvSpPr>
          <p:nvPr>
            <p:ph sz="quarter" idx="12"/>
          </p:nvPr>
        </p:nvSpPr>
        <p:spPr>
          <a:xfrm>
            <a:off x="454025" y="3999202"/>
            <a:ext cx="8143875" cy="2063751"/>
          </a:xfrm>
          <a:solidFill>
            <a:srgbClr val="ECECEC"/>
          </a:solidFill>
          <a:ln>
            <a:solidFill>
              <a:srgbClr val="6F6F25"/>
            </a:solidFill>
          </a:ln>
        </p:spPr>
        <p:txBody>
          <a:bodyPr/>
          <a:lstStyle/>
          <a:p>
            <a:pPr marL="522288" lvl="0" indent="0" eaLnBrk="1" hangingPunct="1">
              <a:spcBef>
                <a:spcPct val="0"/>
              </a:spcBef>
              <a:buClrTx/>
              <a:buSzTx/>
              <a:buNone/>
            </a:pPr>
            <a:r>
              <a:rPr lang="en-US" altLang="en-US" sz="2400" b="1" kern="1200" dirty="0">
                <a:solidFill>
                  <a:srgbClr val="292929"/>
                </a:solidFill>
                <a:latin typeface="Arial" panose="020B0604020202020204" pitchFamily="34" charset="0"/>
              </a:rPr>
              <a:t>Intrinsically motivated students:</a:t>
            </a:r>
          </a:p>
          <a:p>
            <a:pPr marL="1023938" lvl="0" indent="-501650" eaLnBrk="1" hangingPunct="1">
              <a:buClrTx/>
              <a:buSzTx/>
              <a:buFontTx/>
              <a:buChar char="•"/>
            </a:pPr>
            <a:r>
              <a:rPr lang="en-US" altLang="en-US" sz="2400" kern="1200" dirty="0">
                <a:solidFill>
                  <a:srgbClr val="292929"/>
                </a:solidFill>
                <a:latin typeface="Arial" panose="020B0604020202020204" pitchFamily="34" charset="0"/>
              </a:rPr>
              <a:t>Are </a:t>
            </a:r>
            <a:r>
              <a:rPr lang="en-US" altLang="en-US" sz="2400" i="1" kern="1200" dirty="0">
                <a:solidFill>
                  <a:srgbClr val="292929"/>
                </a:solidFill>
                <a:latin typeface="Arial" panose="020B0604020202020204" pitchFamily="34" charset="0"/>
              </a:rPr>
              <a:t>internally motivated</a:t>
            </a:r>
            <a:r>
              <a:rPr lang="en-US" altLang="en-US" sz="2400" kern="1200" dirty="0">
                <a:solidFill>
                  <a:srgbClr val="292929"/>
                </a:solidFill>
                <a:latin typeface="Arial" panose="020B0604020202020204" pitchFamily="34" charset="0"/>
              </a:rPr>
              <a:t> to doing something for its own sake</a:t>
            </a:r>
            <a:endParaRPr lang="en-US" altLang="en-US" sz="2400" b="1" i="1" kern="1200" dirty="0">
              <a:solidFill>
                <a:srgbClr val="292929"/>
              </a:solidFill>
              <a:latin typeface="Arial" panose="020B0604020202020204" pitchFamily="34" charset="0"/>
            </a:endParaRPr>
          </a:p>
          <a:p>
            <a:pPr marL="1023938" lvl="0" indent="-501650" eaLnBrk="1" hangingPunct="1">
              <a:spcBef>
                <a:spcPct val="0"/>
              </a:spcBef>
              <a:buClrTx/>
              <a:buSzTx/>
              <a:buFontTx/>
              <a:buChar char="•"/>
            </a:pPr>
            <a:r>
              <a:rPr lang="en-IN" altLang="en-US" sz="2400" kern="1200" dirty="0">
                <a:solidFill>
                  <a:srgbClr val="292929"/>
                </a:solidFill>
                <a:latin typeface="Arial" panose="020B0604020202020204" pitchFamily="34" charset="0"/>
              </a:rPr>
              <a:t>Have increased motivation when they</a:t>
            </a:r>
            <a:r>
              <a:rPr lang="en-US" altLang="en-US" sz="2400" kern="1200" dirty="0">
                <a:solidFill>
                  <a:srgbClr val="292929"/>
                </a:solidFill>
                <a:latin typeface="Arial" panose="020B0604020202020204" pitchFamily="34" charset="0"/>
              </a:rPr>
              <a:t> are given some </a:t>
            </a:r>
            <a:r>
              <a:rPr lang="en-US" altLang="en-US" sz="2400" i="1" kern="1200" dirty="0">
                <a:solidFill>
                  <a:srgbClr val="292929"/>
                </a:solidFill>
                <a:latin typeface="Arial" panose="020B0604020202020204" pitchFamily="34" charset="0"/>
              </a:rPr>
              <a:t>personal choice</a:t>
            </a:r>
            <a:endParaRPr lang="en-US" altLang="en-US" sz="2400" kern="1200" dirty="0">
              <a:solidFill>
                <a:srgbClr val="292929"/>
              </a:solidFill>
              <a:latin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Self-Determination and Personal Choice</a:t>
            </a:r>
          </a:p>
        </p:txBody>
      </p:sp>
      <p:sp>
        <p:nvSpPr>
          <p:cNvPr id="15363" name="Content Placeholder 2"/>
          <p:cNvSpPr>
            <a:spLocks noGrp="1"/>
          </p:cNvSpPr>
          <p:nvPr>
            <p:ph idx="1"/>
          </p:nvPr>
        </p:nvSpPr>
        <p:spPr>
          <a:xfrm>
            <a:off x="490538" y="1698625"/>
            <a:ext cx="7789862" cy="5006975"/>
          </a:xfrm>
        </p:spPr>
        <p:txBody>
          <a:bodyPr/>
          <a:lstStyle/>
          <a:p>
            <a:pPr marL="0" indent="0" eaLnBrk="1" hangingPunct="1">
              <a:spcAft>
                <a:spcPts val="1500"/>
              </a:spcAft>
              <a:buClr>
                <a:srgbClr val="936F00"/>
              </a:buClr>
              <a:buNone/>
            </a:pPr>
            <a:r>
              <a:rPr lang="en-US" altLang="en-US" sz="2800" dirty="0"/>
              <a:t>Students want to believe they are doing something because of their own will, not because of external success or rewards</a:t>
            </a:r>
          </a:p>
          <a:p>
            <a:pPr marL="0" indent="0" eaLnBrk="1" hangingPunct="1">
              <a:spcAft>
                <a:spcPts val="1500"/>
              </a:spcAft>
              <a:buClr>
                <a:srgbClr val="936F00"/>
              </a:buClr>
              <a:buNone/>
            </a:pPr>
            <a:r>
              <a:rPr lang="en-US" altLang="en-US" sz="2800" dirty="0"/>
              <a:t>Autonomy-supportive teachers</a:t>
            </a:r>
          </a:p>
          <a:p>
            <a:pPr marL="439738" lvl="1" eaLnBrk="1" hangingPunct="1">
              <a:spcAft>
                <a:spcPts val="1500"/>
              </a:spcAft>
              <a:buClr>
                <a:srgbClr val="6F6F25"/>
              </a:buClr>
              <a:buSzPct val="100000"/>
              <a:buFont typeface="Arial" panose="020B0604020202020204" pitchFamily="34" charset="0"/>
              <a:buChar char="•"/>
            </a:pPr>
            <a:r>
              <a:rPr lang="en-US" altLang="en-US" sz="2400" dirty="0"/>
              <a:t>Teachers who create circumstances for students to engage in self-determination</a:t>
            </a:r>
          </a:p>
          <a:p>
            <a:pPr marL="0" indent="0" eaLnBrk="1" hangingPunct="1">
              <a:buClr>
                <a:srgbClr val="936F00"/>
              </a:buClr>
              <a:buNone/>
            </a:pPr>
            <a:r>
              <a:rPr lang="en-US" altLang="en-US" sz="2800" dirty="0"/>
              <a:t>Students’ internal motivation and intrinsic interest increase when students have choice and opportunities to take personal responsibility for their learning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96938" y="0"/>
            <a:ext cx="7526337" cy="1433513"/>
          </a:xfrm>
        </p:spPr>
        <p:txBody>
          <a:bodyPr/>
          <a:lstStyle/>
          <a:p>
            <a:pPr eaLnBrk="1" hangingPunct="1"/>
            <a:r>
              <a:rPr lang="en-US" altLang="en-US" dirty="0"/>
              <a:t>Best Practices for Student Self-Determination and Choice</a:t>
            </a:r>
          </a:p>
        </p:txBody>
      </p:sp>
      <p:sp>
        <p:nvSpPr>
          <p:cNvPr id="16387" name="Content Placeholder 2"/>
          <p:cNvSpPr>
            <a:spLocks noGrp="1"/>
          </p:cNvSpPr>
          <p:nvPr>
            <p:ph idx="1"/>
          </p:nvPr>
        </p:nvSpPr>
        <p:spPr>
          <a:xfrm>
            <a:off x="552450" y="1630363"/>
            <a:ext cx="8048625" cy="4735512"/>
          </a:xfrm>
        </p:spPr>
        <p:txBody>
          <a:bodyPr/>
          <a:lstStyle/>
          <a:p>
            <a:pPr eaLnBrk="1" hangingPunct="1">
              <a:buClr>
                <a:srgbClr val="936F00"/>
              </a:buClr>
              <a:buSzPct val="100000"/>
              <a:buFont typeface="Arial" panose="020B0604020202020204" pitchFamily="34" charset="0"/>
              <a:buChar char="•"/>
            </a:pPr>
            <a:r>
              <a:rPr lang="en-US" altLang="en-US" sz="2800" dirty="0"/>
              <a:t>Talk to students about why learning activities are important</a:t>
            </a:r>
          </a:p>
          <a:p>
            <a:pPr eaLnBrk="1" hangingPunct="1">
              <a:buClr>
                <a:srgbClr val="936F00"/>
              </a:buClr>
              <a:buSzPct val="100000"/>
              <a:buFont typeface="Arial" panose="020B0604020202020204" pitchFamily="34" charset="0"/>
              <a:buChar char="•"/>
            </a:pPr>
            <a:r>
              <a:rPr lang="en-US" altLang="en-US" sz="2800" dirty="0"/>
              <a:t>Provide students opportunities to make meaningful choices</a:t>
            </a:r>
          </a:p>
          <a:p>
            <a:pPr eaLnBrk="1" hangingPunct="1">
              <a:buClr>
                <a:srgbClr val="936F00"/>
              </a:buClr>
              <a:buSzPct val="100000"/>
              <a:buFont typeface="Arial" panose="020B0604020202020204" pitchFamily="34" charset="0"/>
              <a:buChar char="•"/>
            </a:pPr>
            <a:r>
              <a:rPr lang="en-IN" altLang="en-US" sz="2800" dirty="0"/>
              <a:t>Be attentive to students’ feelings</a:t>
            </a:r>
            <a:endParaRPr lang="en-US" altLang="en-US" sz="2800" dirty="0"/>
          </a:p>
          <a:p>
            <a:pPr eaLnBrk="1" hangingPunct="1">
              <a:buClr>
                <a:srgbClr val="936F00"/>
              </a:buClr>
              <a:buSzPct val="100000"/>
              <a:buFont typeface="Arial" panose="020B0604020202020204" pitchFamily="34" charset="0"/>
              <a:buChar char="•"/>
            </a:pPr>
            <a:r>
              <a:rPr lang="en-US" altLang="en-US" sz="2800" dirty="0"/>
              <a:t>Manage the classroom effectively and allow students to make personal choices</a:t>
            </a:r>
          </a:p>
          <a:p>
            <a:pPr eaLnBrk="1" hangingPunct="1">
              <a:buClr>
                <a:srgbClr val="936F00"/>
              </a:buClr>
              <a:buSzPct val="100000"/>
              <a:buFont typeface="Arial" panose="020B0604020202020204" pitchFamily="34" charset="0"/>
              <a:buChar char="•"/>
            </a:pPr>
            <a:r>
              <a:rPr lang="en-US" altLang="en-US" sz="2800" dirty="0"/>
              <a:t>Establish learning centers; let students work independently or collaborate with others</a:t>
            </a:r>
          </a:p>
          <a:p>
            <a:pPr eaLnBrk="1" hangingPunct="1">
              <a:buClr>
                <a:srgbClr val="936F00"/>
              </a:buClr>
              <a:buSzPct val="100000"/>
              <a:buFont typeface="Arial" panose="020B0604020202020204" pitchFamily="34" charset="0"/>
              <a:buChar char="•"/>
            </a:pPr>
            <a:r>
              <a:rPr lang="en-US" altLang="en-US" sz="2800" dirty="0"/>
              <a:t>Create self-selected interest groups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9B59-95ED-480D-A3E7-0D312978E432}"/>
              </a:ext>
            </a:extLst>
          </p:cNvPr>
          <p:cNvSpPr>
            <a:spLocks noGrp="1"/>
          </p:cNvSpPr>
          <p:nvPr>
            <p:ph type="title"/>
          </p:nvPr>
        </p:nvSpPr>
        <p:spPr/>
        <p:txBody>
          <a:bodyPr/>
          <a:lstStyle/>
          <a:p>
            <a:r>
              <a:rPr lang="en-US" altLang="en-US" dirty="0"/>
              <a:t>Optimal Experiences and Flow</a:t>
            </a:r>
            <a:endParaRPr lang="en-US" dirty="0"/>
          </a:p>
        </p:txBody>
      </p:sp>
      <p:pic>
        <p:nvPicPr>
          <p:cNvPr id="17412" name="Picture 6" descr="This figure explains the optimal experiences and flow of motivation of students through a simple chart. The figure has a table with three rows and three columns. The columns represent students’ perceived level of their own skill, and the rows represent students’ perceived level of challenge. &#10;In row one, column one is empty, column two is labeled low, and column three is labeled high.&#10;In row two, column one is labeled low, column two is labeled apathy, and column three is labeled boredom.&#10;In row three, column one is labeled high, column two is labeled anxiety, and column three is labeled flow.&#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33538"/>
            <a:ext cx="676116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5"/>
          <p:cNvSpPr>
            <a:spLocks noGrp="1"/>
          </p:cNvSpPr>
          <p:nvPr>
            <p:ph sz="quarter" idx="11"/>
          </p:nvPr>
        </p:nvSpPr>
        <p:spPr>
          <a:xfrm>
            <a:off x="821870" y="4537075"/>
            <a:ext cx="7377567" cy="2047760"/>
          </a:xfrm>
        </p:spPr>
        <p:txBody>
          <a:bodyPr/>
          <a:lstStyle/>
          <a:p>
            <a:pPr marL="0" lvl="0" indent="0" eaLnBrk="1" hangingPunct="1">
              <a:spcBef>
                <a:spcPct val="25000"/>
              </a:spcBef>
              <a:buClrTx/>
              <a:buSzTx/>
              <a:buNone/>
            </a:pPr>
            <a:r>
              <a:rPr lang="en-US" altLang="en-US" sz="2000" b="1" i="1" kern="1200" dirty="0">
                <a:solidFill>
                  <a:srgbClr val="292929"/>
                </a:solidFill>
                <a:latin typeface="Arial" panose="020B0604020202020204" pitchFamily="34" charset="0"/>
              </a:rPr>
              <a:t>Flow</a:t>
            </a:r>
            <a:r>
              <a:rPr lang="en-US" altLang="en-US" sz="2000" b="1" kern="1200" dirty="0">
                <a:solidFill>
                  <a:srgbClr val="292929"/>
                </a:solidFill>
                <a:latin typeface="Arial" panose="020B0604020202020204" pitchFamily="34" charset="0"/>
              </a:rPr>
              <a:t> occurs:</a:t>
            </a:r>
            <a:r>
              <a:rPr lang="en-US" altLang="en-US" sz="2000" kern="1200" dirty="0">
                <a:solidFill>
                  <a:srgbClr val="292929"/>
                </a:solidFill>
                <a:latin typeface="Arial" panose="020B0604020202020204" pitchFamily="34" charset="0"/>
              </a:rPr>
              <a:t> </a:t>
            </a:r>
          </a:p>
          <a:p>
            <a:pPr marL="690562" lvl="1" indent="-342900" eaLnBrk="1" hangingPunct="1">
              <a:spcBef>
                <a:spcPct val="25000"/>
              </a:spcBef>
              <a:buClr>
                <a:srgbClr val="936F00"/>
              </a:buClr>
              <a:buSzTx/>
              <a:buFont typeface="Arial" panose="020B0604020202020204" pitchFamily="34" charset="0"/>
              <a:buChar char="•"/>
            </a:pPr>
            <a:r>
              <a:rPr lang="en-US" altLang="en-US" sz="1900" kern="1200" dirty="0">
                <a:solidFill>
                  <a:srgbClr val="292929"/>
                </a:solidFill>
                <a:latin typeface="Arial" panose="020B0604020202020204" pitchFamily="34" charset="0"/>
                <a:ea typeface="+mn-ea"/>
                <a:cs typeface="+mn-cs"/>
              </a:rPr>
              <a:t>When students develop a sense of mastery and are absorbed in a state of concentration while they engage in an activity</a:t>
            </a:r>
          </a:p>
          <a:p>
            <a:pPr marL="690562" lvl="1" indent="-342900" eaLnBrk="1" hangingPunct="1">
              <a:spcBef>
                <a:spcPct val="25000"/>
              </a:spcBef>
              <a:buClr>
                <a:srgbClr val="936F00"/>
              </a:buClr>
              <a:buSzTx/>
              <a:buFont typeface="Arial" panose="020B0604020202020204" pitchFamily="34" charset="0"/>
              <a:buChar char="•"/>
            </a:pPr>
            <a:r>
              <a:rPr lang="en-IN" altLang="en-US" sz="1900" kern="1200" dirty="0">
                <a:solidFill>
                  <a:srgbClr val="292929"/>
                </a:solidFill>
                <a:latin typeface="Arial" panose="020B0604020202020204" pitchFamily="34" charset="0"/>
                <a:ea typeface="+mn-ea"/>
                <a:cs typeface="+mn-cs"/>
              </a:rPr>
              <a:t>When students are engaged in challenges they find neither too difficult nor too easy</a:t>
            </a:r>
            <a:endParaRPr lang="en-US" altLang="en-US" sz="1900" kern="1200" dirty="0">
              <a:solidFill>
                <a:srgbClr val="292929"/>
              </a:solidFill>
              <a:latin typeface="Arial" panose="020B0604020202020204" pitchFamily="34" charset="0"/>
              <a:ea typeface="+mn-ea"/>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Best Practices for Helping Students Achieve Flow</a:t>
            </a:r>
          </a:p>
        </p:txBody>
      </p:sp>
      <p:sp>
        <p:nvSpPr>
          <p:cNvPr id="18435" name="Content Placeholder 2"/>
          <p:cNvSpPr>
            <a:spLocks noGrp="1"/>
          </p:cNvSpPr>
          <p:nvPr>
            <p:ph idx="1"/>
          </p:nvPr>
        </p:nvSpPr>
        <p:spPr>
          <a:xfrm>
            <a:off x="949325" y="1524000"/>
            <a:ext cx="7661275" cy="4114800"/>
          </a:xfrm>
        </p:spPr>
        <p:txBody>
          <a:bodyPr/>
          <a:lstStyle/>
          <a:p>
            <a:pPr eaLnBrk="1" hangingPunct="1">
              <a:buClr>
                <a:srgbClr val="936F00"/>
              </a:buClr>
              <a:buSzPct val="100000"/>
              <a:buFont typeface="Arial" panose="020B0604020202020204" pitchFamily="34" charset="0"/>
              <a:buChar char="•"/>
            </a:pPr>
            <a:r>
              <a:rPr lang="en-US" altLang="en-US" sz="2800" dirty="0"/>
              <a:t>Be competent and motivated; become a content expert; and show enthusiasm when you teach</a:t>
            </a:r>
          </a:p>
          <a:p>
            <a:pPr eaLnBrk="1" hangingPunct="1">
              <a:buClr>
                <a:srgbClr val="936F00"/>
              </a:buClr>
              <a:buSzPct val="100000"/>
              <a:buFont typeface="Arial" panose="020B0604020202020204" pitchFamily="34" charset="0"/>
              <a:buChar char="•"/>
            </a:pPr>
            <a:r>
              <a:rPr lang="en-US" altLang="en-US" sz="2800" dirty="0"/>
              <a:t>Create an optimal match and encourage students to achieve challenging but reasonable goals</a:t>
            </a:r>
          </a:p>
          <a:p>
            <a:pPr eaLnBrk="1" hangingPunct="1">
              <a:buClr>
                <a:srgbClr val="936F00"/>
              </a:buClr>
              <a:buSzPct val="100000"/>
              <a:buFont typeface="Arial" panose="020B0604020202020204" pitchFamily="34" charset="0"/>
              <a:buChar char="•"/>
            </a:pPr>
            <a:r>
              <a:rPr lang="en-US" altLang="en-US" sz="2800" dirty="0"/>
              <a:t>Remove classroom distractions</a:t>
            </a:r>
          </a:p>
          <a:p>
            <a:pPr eaLnBrk="1" hangingPunct="1">
              <a:buClr>
                <a:srgbClr val="936F00"/>
              </a:buClr>
              <a:buSzPct val="100000"/>
              <a:buFont typeface="Arial" panose="020B0604020202020204" pitchFamily="34" charset="0"/>
              <a:buChar char="•"/>
            </a:pPr>
            <a:r>
              <a:rPr lang="en-US" altLang="en-US" sz="2800" dirty="0"/>
              <a:t>Raise confidence and encourage students to tackle learning with confidence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t>Cognitive Engagement and Self-Responsibility</a:t>
            </a:r>
          </a:p>
        </p:txBody>
      </p:sp>
      <p:sp>
        <p:nvSpPr>
          <p:cNvPr id="19459" name="Content Placeholder 2"/>
          <p:cNvSpPr>
            <a:spLocks noGrp="1"/>
          </p:cNvSpPr>
          <p:nvPr>
            <p:ph idx="1"/>
          </p:nvPr>
        </p:nvSpPr>
        <p:spPr>
          <a:xfrm>
            <a:off x="931863" y="1720515"/>
            <a:ext cx="7348537" cy="4856748"/>
          </a:xfrm>
        </p:spPr>
        <p:txBody>
          <a:bodyPr/>
          <a:lstStyle/>
          <a:p>
            <a:pPr marL="0" indent="0" eaLnBrk="1" hangingPunct="1">
              <a:spcAft>
                <a:spcPts val="1500"/>
              </a:spcAft>
              <a:buClr>
                <a:srgbClr val="936F00"/>
              </a:buClr>
              <a:buNone/>
            </a:pPr>
            <a:r>
              <a:rPr lang="en-US" altLang="en-US" dirty="0"/>
              <a:t>Variation on intrinsic motivation</a:t>
            </a:r>
          </a:p>
          <a:p>
            <a:pPr marL="0" indent="0" eaLnBrk="1" hangingPunct="1">
              <a:spcAft>
                <a:spcPts val="1500"/>
              </a:spcAft>
              <a:buClr>
                <a:srgbClr val="936F00"/>
              </a:buClr>
              <a:buNone/>
            </a:pPr>
            <a:r>
              <a:rPr lang="en-IN" altLang="en-US" dirty="0"/>
              <a:t>Emphasize the importance to create learning</a:t>
            </a:r>
            <a:r>
              <a:rPr lang="en-US" altLang="en-US" dirty="0"/>
              <a:t> environments that encourage students to become cognitively engaged and take responsibility for their learning</a:t>
            </a:r>
          </a:p>
          <a:p>
            <a:pPr marL="439738" lvl="1" eaLnBrk="1" hangingPunct="1">
              <a:buClr>
                <a:srgbClr val="6F6F25"/>
              </a:buClr>
              <a:buSzPct val="100000"/>
              <a:buFont typeface="Arial" panose="020B0604020202020204" pitchFamily="34" charset="0"/>
              <a:buChar char="•"/>
            </a:pPr>
            <a:r>
              <a:rPr lang="en-US" altLang="en-US" dirty="0"/>
              <a:t>Motivated students will expend the effort to persist and master ideas rather than doing enough work to just get by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Extrinsic Rewards and Intrinsic Motivation</a:t>
            </a:r>
          </a:p>
        </p:txBody>
      </p:sp>
      <p:sp>
        <p:nvSpPr>
          <p:cNvPr id="20483" name="Content Placeholder 2"/>
          <p:cNvSpPr>
            <a:spLocks noGrp="1"/>
          </p:cNvSpPr>
          <p:nvPr>
            <p:ph idx="1"/>
          </p:nvPr>
        </p:nvSpPr>
        <p:spPr>
          <a:xfrm>
            <a:off x="465138" y="1733550"/>
            <a:ext cx="8170862" cy="4770438"/>
          </a:xfrm>
        </p:spPr>
        <p:txBody>
          <a:bodyPr/>
          <a:lstStyle/>
          <a:p>
            <a:pPr marL="0" indent="0" eaLnBrk="1" hangingPunct="1">
              <a:spcAft>
                <a:spcPts val="1500"/>
              </a:spcAft>
              <a:buClr>
                <a:srgbClr val="936F00"/>
              </a:buClr>
              <a:buNone/>
            </a:pPr>
            <a:r>
              <a:rPr lang="en-US" altLang="en-US" sz="2800" dirty="0"/>
              <a:t>Classroom rewards can be useful (Cameron &amp; Pierce, 2008); the two uses are:</a:t>
            </a:r>
          </a:p>
          <a:p>
            <a:pPr marL="457200" lvl="1" indent="-457200" eaLnBrk="1" hangingPunct="1">
              <a:buClr>
                <a:srgbClr val="6F6F25"/>
              </a:buClr>
              <a:buSzPct val="100000"/>
              <a:buFont typeface="+mj-lt"/>
              <a:buAutoNum type="arabicPeriod"/>
            </a:pPr>
            <a:r>
              <a:rPr lang="en-US" altLang="en-US" sz="2400" dirty="0"/>
              <a:t>Incentive to engage in tasks (goal is to control a student’s behavior)</a:t>
            </a:r>
          </a:p>
          <a:p>
            <a:pPr marL="858838" lvl="2" eaLnBrk="1" hangingPunct="1">
              <a:buClr>
                <a:srgbClr val="936F00"/>
              </a:buClr>
              <a:buSzPct val="100000"/>
              <a:buFont typeface="Arial" panose="020B0604020202020204" pitchFamily="34" charset="0"/>
              <a:buChar char="•"/>
            </a:pPr>
            <a:r>
              <a:rPr lang="en-US" altLang="en-US" sz="2000" dirty="0"/>
              <a:t>Rewards used as incentives lead to perceptions that the behavior was caused by an external reward </a:t>
            </a:r>
          </a:p>
          <a:p>
            <a:pPr marL="457200" lvl="1" indent="-457200" eaLnBrk="1" hangingPunct="1">
              <a:buClr>
                <a:srgbClr val="6F6F25"/>
              </a:buClr>
              <a:buSzPct val="100000"/>
              <a:buFont typeface="+mj-lt"/>
              <a:buAutoNum type="arabicPeriod"/>
            </a:pPr>
            <a:r>
              <a:rPr lang="en-US" altLang="en-US" sz="2400" dirty="0"/>
              <a:t>To convey information about mastery</a:t>
            </a:r>
          </a:p>
          <a:p>
            <a:pPr marL="977900" lvl="2" eaLnBrk="1" hangingPunct="1">
              <a:buClr>
                <a:srgbClr val="936F00"/>
              </a:buClr>
              <a:buSzPct val="100000"/>
              <a:buFont typeface="Arial" panose="020B0604020202020204" pitchFamily="34" charset="0"/>
              <a:buChar char="•"/>
            </a:pPr>
            <a:r>
              <a:rPr lang="en-US" altLang="en-US" sz="2000" dirty="0"/>
              <a:t>Reward used to convey information about mastery can increase intrinsic motivation by increasing one's sense of competence </a:t>
            </a:r>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DF13-F0DC-47D5-BB80-DB4D0BA4085F}"/>
              </a:ext>
            </a:extLst>
          </p:cNvPr>
          <p:cNvSpPr>
            <a:spLocks noGrp="1"/>
          </p:cNvSpPr>
          <p:nvPr>
            <p:ph type="title"/>
          </p:nvPr>
        </p:nvSpPr>
        <p:spPr/>
        <p:txBody>
          <a:bodyPr/>
          <a:lstStyle/>
          <a:p>
            <a:r>
              <a:rPr lang="en-US" altLang="en-US" dirty="0"/>
              <a:t>Attribution Theory</a:t>
            </a:r>
            <a:br>
              <a:rPr lang="en-US" altLang="en-US" dirty="0"/>
            </a:br>
            <a:r>
              <a:rPr lang="en-US" altLang="en-US" sz="2800" i="1" dirty="0">
                <a:solidFill>
                  <a:schemeClr val="hlink"/>
                </a:solidFill>
              </a:rPr>
              <a:t>Bernard Weiner</a:t>
            </a:r>
            <a:endParaRPr lang="en-US" dirty="0"/>
          </a:p>
        </p:txBody>
      </p:sp>
      <p:sp>
        <p:nvSpPr>
          <p:cNvPr id="6" name="Content Placeholder 5"/>
          <p:cNvSpPr>
            <a:spLocks noGrp="1"/>
          </p:cNvSpPr>
          <p:nvPr>
            <p:ph sz="quarter" idx="11"/>
          </p:nvPr>
        </p:nvSpPr>
        <p:spPr>
          <a:xfrm>
            <a:off x="731838" y="1863729"/>
            <a:ext cx="7743825" cy="3796846"/>
          </a:xfrm>
        </p:spPr>
        <p:txBody>
          <a:bodyPr/>
          <a:lstStyle/>
          <a:p>
            <a:pPr marL="457200" lvl="0" indent="-457200" eaLnBrk="1" hangingPunct="1">
              <a:lnSpc>
                <a:spcPct val="90000"/>
              </a:lnSpc>
              <a:buClr>
                <a:srgbClr val="CC9900"/>
              </a:buClr>
              <a:buNone/>
            </a:pPr>
            <a:r>
              <a:rPr lang="en-US" altLang="en-US" sz="2800" b="1" kern="1200" dirty="0">
                <a:solidFill>
                  <a:srgbClr val="292929"/>
                </a:solidFill>
                <a:latin typeface="Arial" panose="020B0604020202020204" pitchFamily="34" charset="0"/>
              </a:rPr>
              <a:t>Attribution theory:</a:t>
            </a:r>
            <a:r>
              <a:rPr lang="en-US" altLang="en-US" sz="2800" kern="1200" dirty="0">
                <a:solidFill>
                  <a:srgbClr val="292929"/>
                </a:solidFill>
                <a:latin typeface="Arial" panose="020B0604020202020204" pitchFamily="34" charset="0"/>
              </a:rPr>
              <a:t> </a:t>
            </a:r>
            <a:r>
              <a:rPr lang="en-US" altLang="en-US" sz="2400" kern="1200" dirty="0">
                <a:solidFill>
                  <a:srgbClr val="292929"/>
                </a:solidFill>
                <a:latin typeface="Arial" panose="020B0604020202020204" pitchFamily="34" charset="0"/>
              </a:rPr>
              <a:t>In their effort to make sense of their own behavior or performance, individuals are motivated to discover the underlying causes</a:t>
            </a:r>
          </a:p>
          <a:p>
            <a:pPr marL="849313" lvl="1" indent="-282575" eaLnBrk="1" hangingPunct="1">
              <a:spcBef>
                <a:spcPct val="40000"/>
              </a:spcBef>
              <a:buClr>
                <a:srgbClr val="999933"/>
              </a:buClr>
              <a:buNone/>
            </a:pPr>
            <a:r>
              <a:rPr lang="en-US" altLang="en-US" sz="2200" b="1" kern="1200" dirty="0">
                <a:solidFill>
                  <a:srgbClr val="292929"/>
                </a:solidFill>
                <a:latin typeface="Arial" panose="020B0604020202020204" pitchFamily="34" charset="0"/>
                <a:ea typeface="+mn-ea"/>
                <a:cs typeface="+mn-cs"/>
              </a:rPr>
              <a:t>Locus:</a:t>
            </a:r>
            <a:r>
              <a:rPr lang="en-US" altLang="en-US" sz="2200" kern="1200" dirty="0">
                <a:solidFill>
                  <a:srgbClr val="292929"/>
                </a:solidFill>
                <a:latin typeface="Arial" panose="020B0604020202020204" pitchFamily="34" charset="0"/>
                <a:ea typeface="+mn-ea"/>
                <a:cs typeface="+mn-cs"/>
              </a:rPr>
              <a:t> </a:t>
            </a:r>
            <a:r>
              <a:rPr lang="en-IN" altLang="en-US" sz="2200" kern="1200" dirty="0">
                <a:solidFill>
                  <a:srgbClr val="292929"/>
                </a:solidFill>
                <a:latin typeface="Arial" panose="020B0604020202020204" pitchFamily="34" charset="0"/>
                <a:ea typeface="+mn-ea"/>
                <a:cs typeface="+mn-cs"/>
              </a:rPr>
              <a:t>Whether the cause is internal or external to the actor</a:t>
            </a:r>
            <a:endParaRPr lang="en-US" altLang="en-US" sz="2200" kern="1200" dirty="0">
              <a:solidFill>
                <a:srgbClr val="292929"/>
              </a:solidFill>
              <a:latin typeface="Arial" panose="020B0604020202020204" pitchFamily="34" charset="0"/>
              <a:ea typeface="+mn-ea"/>
              <a:cs typeface="+mn-cs"/>
            </a:endParaRPr>
          </a:p>
          <a:p>
            <a:pPr marL="849313" lvl="1" indent="-282575" eaLnBrk="1" hangingPunct="1">
              <a:spcBef>
                <a:spcPct val="40000"/>
              </a:spcBef>
              <a:buClr>
                <a:srgbClr val="999933"/>
              </a:buClr>
              <a:buNone/>
            </a:pPr>
            <a:r>
              <a:rPr lang="en-US" altLang="en-US" sz="2200" b="1" kern="1200" dirty="0">
                <a:solidFill>
                  <a:srgbClr val="292929"/>
                </a:solidFill>
                <a:latin typeface="Arial" panose="020B0604020202020204" pitchFamily="34" charset="0"/>
                <a:ea typeface="+mn-ea"/>
                <a:cs typeface="+mn-cs"/>
              </a:rPr>
              <a:t>Stability:</a:t>
            </a:r>
            <a:r>
              <a:rPr lang="en-US" altLang="en-US" sz="2200" kern="1200" dirty="0">
                <a:solidFill>
                  <a:srgbClr val="292929"/>
                </a:solidFill>
                <a:latin typeface="Arial" panose="020B0604020202020204" pitchFamily="34" charset="0"/>
                <a:ea typeface="+mn-ea"/>
                <a:cs typeface="+mn-cs"/>
              </a:rPr>
              <a:t> </a:t>
            </a:r>
            <a:r>
              <a:rPr lang="en-IN" altLang="en-US" sz="2200" kern="1200" dirty="0">
                <a:solidFill>
                  <a:srgbClr val="292929"/>
                </a:solidFill>
                <a:latin typeface="Arial" panose="020B0604020202020204" pitchFamily="34" charset="0"/>
                <a:ea typeface="+mn-ea"/>
                <a:cs typeface="+mn-cs"/>
              </a:rPr>
              <a:t>The extent to which the cause remains the same or changes</a:t>
            </a:r>
            <a:endParaRPr lang="en-US" altLang="en-US" sz="2200" kern="1200" dirty="0">
              <a:solidFill>
                <a:srgbClr val="292929"/>
              </a:solidFill>
              <a:latin typeface="Arial" panose="020B0604020202020204" pitchFamily="34" charset="0"/>
              <a:ea typeface="+mn-ea"/>
              <a:cs typeface="+mn-cs"/>
            </a:endParaRPr>
          </a:p>
          <a:p>
            <a:pPr marL="849313" lvl="1" indent="-282575" eaLnBrk="1" hangingPunct="1">
              <a:spcBef>
                <a:spcPct val="40000"/>
              </a:spcBef>
              <a:buClr>
                <a:srgbClr val="999933"/>
              </a:buClr>
              <a:buNone/>
            </a:pPr>
            <a:r>
              <a:rPr lang="en-US" altLang="en-US" sz="2200" b="1" kern="1200" dirty="0">
                <a:solidFill>
                  <a:srgbClr val="292929"/>
                </a:solidFill>
                <a:latin typeface="Arial" panose="020B0604020202020204" pitchFamily="34" charset="0"/>
                <a:ea typeface="+mn-ea"/>
                <a:cs typeface="+mn-cs"/>
              </a:rPr>
              <a:t>Controllability:</a:t>
            </a:r>
            <a:r>
              <a:rPr lang="en-US" altLang="en-US" sz="2200" kern="1200" dirty="0">
                <a:solidFill>
                  <a:srgbClr val="292929"/>
                </a:solidFill>
                <a:latin typeface="Arial" panose="020B0604020202020204" pitchFamily="34" charset="0"/>
                <a:ea typeface="+mn-ea"/>
                <a:cs typeface="+mn-cs"/>
              </a:rPr>
              <a:t> </a:t>
            </a:r>
            <a:r>
              <a:rPr lang="en-IN" altLang="en-US" sz="2200" kern="1200" dirty="0">
                <a:solidFill>
                  <a:srgbClr val="292929"/>
                </a:solidFill>
                <a:latin typeface="Arial" panose="020B0604020202020204" pitchFamily="34" charset="0"/>
                <a:ea typeface="+mn-ea"/>
                <a:cs typeface="+mn-cs"/>
              </a:rPr>
              <a:t>The extent to which the individual can control the cause</a:t>
            </a:r>
            <a:endParaRPr lang="en-US" altLang="en-US" sz="2200" kern="1200" dirty="0">
              <a:solidFill>
                <a:srgbClr val="292929"/>
              </a:solidFill>
              <a:latin typeface="Arial" panose="020B0604020202020204" pitchFamily="34" charset="0"/>
              <a:ea typeface="+mn-ea"/>
              <a:cs typeface="+mn-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71C2-AE51-4E69-9968-44FB397838F7}"/>
              </a:ext>
            </a:extLst>
          </p:cNvPr>
          <p:cNvSpPr>
            <a:spLocks noGrp="1"/>
          </p:cNvSpPr>
          <p:nvPr>
            <p:ph type="title"/>
          </p:nvPr>
        </p:nvSpPr>
        <p:spPr/>
        <p:txBody>
          <a:bodyPr/>
          <a:lstStyle/>
          <a:p>
            <a:r>
              <a:rPr lang="en-US" altLang="en-US" dirty="0"/>
              <a:t>Attribution Theory</a:t>
            </a:r>
            <a:endParaRPr lang="en-US" dirty="0"/>
          </a:p>
        </p:txBody>
      </p:sp>
      <p:graphicFrame>
        <p:nvGraphicFramePr>
          <p:cNvPr id="9" name="Table Placeholder 8"/>
          <p:cNvGraphicFramePr>
            <a:graphicFrameLocks noGrp="1"/>
          </p:cNvGraphicFramePr>
          <p:nvPr>
            <p:ph type="tbl" sz="quarter" idx="15"/>
            <p:extLst>
              <p:ext uri="{D42A27DB-BD31-4B8C-83A1-F6EECF244321}">
                <p14:modId xmlns:p14="http://schemas.microsoft.com/office/powerpoint/2010/main" val="684544655"/>
              </p:ext>
            </p:extLst>
          </p:nvPr>
        </p:nvGraphicFramePr>
        <p:xfrm>
          <a:off x="741794" y="1778426"/>
          <a:ext cx="7675564" cy="4469336"/>
        </p:xfrm>
        <a:graphic>
          <a:graphicData uri="http://schemas.openxmlformats.org/drawingml/2006/table">
            <a:tbl>
              <a:tblPr firstRow="1" bandRow="1">
                <a:tableStyleId>{5C22544A-7EE6-4342-B048-85BDC9FD1C3A}</a:tableStyleId>
              </a:tblPr>
              <a:tblGrid>
                <a:gridCol w="3677806">
                  <a:extLst>
                    <a:ext uri="{9D8B030D-6E8A-4147-A177-3AD203B41FA5}">
                      <a16:colId xmlns:a16="http://schemas.microsoft.com/office/drawing/2014/main" val="1550182544"/>
                    </a:ext>
                  </a:extLst>
                </a:gridCol>
                <a:gridCol w="3997758">
                  <a:extLst>
                    <a:ext uri="{9D8B030D-6E8A-4147-A177-3AD203B41FA5}">
                      <a16:colId xmlns:a16="http://schemas.microsoft.com/office/drawing/2014/main" val="4212572866"/>
                    </a:ext>
                  </a:extLst>
                </a:gridCol>
              </a:tblGrid>
              <a:tr h="0">
                <a:tc>
                  <a:txBody>
                    <a:bodyPr/>
                    <a:lstStyle/>
                    <a:p>
                      <a:pPr algn="ctr"/>
                      <a:r>
                        <a:rPr lang="en-US" dirty="0">
                          <a:solidFill>
                            <a:schemeClr val="tx1"/>
                          </a:solidFill>
                        </a:rPr>
                        <a:t>Combination of Causal Attributions</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Reason Students Give</a:t>
                      </a:r>
                      <a:br>
                        <a:rPr lang="en-US" dirty="0">
                          <a:solidFill>
                            <a:schemeClr val="tx1"/>
                          </a:solidFill>
                        </a:rPr>
                      </a:br>
                      <a:r>
                        <a:rPr lang="en-US" dirty="0">
                          <a:solidFill>
                            <a:schemeClr val="tx1"/>
                          </a:solidFill>
                        </a:rPr>
                        <a:t>for Failure</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708501"/>
                  </a:ext>
                </a:extLst>
              </a:tr>
              <a:tr h="478657">
                <a:tc>
                  <a:txBody>
                    <a:bodyPr/>
                    <a:lstStyle/>
                    <a:p>
                      <a:pPr marL="114300" indent="0" algn="l"/>
                      <a:r>
                        <a:rPr lang="en-US" dirty="0">
                          <a:solidFill>
                            <a:schemeClr val="tx1"/>
                          </a:solidFill>
                        </a:rPr>
                        <a:t>Internal-Stable-Uncontrollable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Low aptitude</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0297680"/>
                  </a:ext>
                </a:extLst>
              </a:tr>
              <a:tr h="478657">
                <a:tc>
                  <a:txBody>
                    <a:bodyPr/>
                    <a:lstStyle/>
                    <a:p>
                      <a:pPr marL="114300" indent="0" algn="l"/>
                      <a:r>
                        <a:rPr lang="en-US" dirty="0">
                          <a:solidFill>
                            <a:schemeClr val="tx1"/>
                          </a:solidFill>
                        </a:rPr>
                        <a:t>Internal-Stable-Controllable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Never study</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6889255"/>
                  </a:ext>
                </a:extLst>
              </a:tr>
              <a:tr h="478657">
                <a:tc>
                  <a:txBody>
                    <a:bodyPr/>
                    <a:lstStyle/>
                    <a:p>
                      <a:pPr marL="114300" indent="0" algn="l"/>
                      <a:r>
                        <a:rPr lang="en-US" dirty="0">
                          <a:solidFill>
                            <a:schemeClr val="tx1"/>
                          </a:solidFill>
                        </a:rPr>
                        <a:t>Internal-Unstable-Uncontrollable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Sick the day of the test</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281907"/>
                  </a:ext>
                </a:extLst>
              </a:tr>
              <a:tr h="478657">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Internal-Unstable-Controllable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Did not study for this particular test</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7503179"/>
                  </a:ext>
                </a:extLst>
              </a:tr>
              <a:tr h="478657">
                <a:tc>
                  <a:txBody>
                    <a:bodyPr/>
                    <a:lstStyle/>
                    <a:p>
                      <a:pPr marL="11430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dirty="0">
                          <a:solidFill>
                            <a:schemeClr val="tx1"/>
                          </a:solidFill>
                        </a:rPr>
                        <a:t>External-Stable-Uncontrollable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School has tough requirements</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59424"/>
                  </a:ext>
                </a:extLst>
              </a:tr>
              <a:tr h="478657">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External-Stable-Controllable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The instructor is biased</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9284417"/>
                  </a:ext>
                </a:extLst>
              </a:tr>
              <a:tr h="478657">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External-Unstable-Uncontrollable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Bad luck</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77192"/>
                  </a:ext>
                </a:extLst>
              </a:tr>
              <a:tr h="478657">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External-Unstable-Controllable</a:t>
                      </a:r>
                    </a:p>
                  </a:txBody>
                  <a:tcPr marL="76499" marR="764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2713" indent="0"/>
                      <a:r>
                        <a:rPr lang="en-US" dirty="0">
                          <a:solidFill>
                            <a:schemeClr val="tx1"/>
                          </a:solidFill>
                        </a:rPr>
                        <a:t>Friends failed to help</a:t>
                      </a:r>
                    </a:p>
                  </a:txBody>
                  <a:tcPr marL="76499" marR="764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800188"/>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0D45601-8E22-45DE-979B-3DDE2493A631}"/>
              </a:ext>
            </a:extLst>
          </p:cNvPr>
          <p:cNvSpPr>
            <a:spLocks noGrp="1"/>
          </p:cNvSpPr>
          <p:nvPr>
            <p:ph type="title"/>
          </p:nvPr>
        </p:nvSpPr>
        <p:spPr>
          <a:xfrm>
            <a:off x="1127125" y="579666"/>
            <a:ext cx="4359275" cy="828447"/>
          </a:xfrm>
        </p:spPr>
        <p:txBody>
          <a:bodyPr/>
          <a:lstStyle/>
          <a:p>
            <a:r>
              <a:rPr lang="en-US" dirty="0"/>
              <a:t>Learning Goals</a:t>
            </a:r>
          </a:p>
        </p:txBody>
      </p:sp>
      <p:sp>
        <p:nvSpPr>
          <p:cNvPr id="11" name="Content Placeholder 2">
            <a:extLst>
              <a:ext uri="{FF2B5EF4-FFF2-40B4-BE49-F238E27FC236}">
                <a16:creationId xmlns:a16="http://schemas.microsoft.com/office/drawing/2014/main" id="{0F4CF452-E0A8-46A8-8D2F-7F0A2E998537}"/>
              </a:ext>
            </a:extLst>
          </p:cNvPr>
          <p:cNvSpPr>
            <a:spLocks noGrp="1"/>
          </p:cNvSpPr>
          <p:nvPr>
            <p:ph idx="1"/>
          </p:nvPr>
        </p:nvSpPr>
        <p:spPr>
          <a:xfrm>
            <a:off x="957717" y="1763713"/>
            <a:ext cx="7576684" cy="3820886"/>
          </a:xfrm>
        </p:spPr>
        <p:txBody>
          <a:bodyPr/>
          <a:lstStyle/>
          <a:p>
            <a:pPr eaLnBrk="1" hangingPunct="1">
              <a:lnSpc>
                <a:spcPct val="90000"/>
              </a:lnSpc>
              <a:buClr>
                <a:srgbClr val="936F00"/>
              </a:buClr>
              <a:buSzPct val="100000"/>
              <a:buFont typeface="Arial" panose="020B0604020202020204" pitchFamily="34" charset="0"/>
              <a:buChar char="•"/>
              <a:tabLst>
                <a:tab pos="457200" algn="l"/>
              </a:tabLst>
            </a:pPr>
            <a:r>
              <a:rPr lang="en-US" altLang="en-US" sz="2800" dirty="0"/>
              <a:t>Define motivation and compare the behavioral, humanistic, cognitive, and social perspectives on motivation</a:t>
            </a:r>
          </a:p>
          <a:p>
            <a:pPr eaLnBrk="1" hangingPunct="1">
              <a:lnSpc>
                <a:spcPct val="90000"/>
              </a:lnSpc>
              <a:buClr>
                <a:srgbClr val="936F00"/>
              </a:buClr>
              <a:buSzPct val="100000"/>
              <a:buFont typeface="Arial" panose="020B0604020202020204" pitchFamily="34" charset="0"/>
              <a:buChar char="•"/>
              <a:tabLst>
                <a:tab pos="457200" algn="l"/>
              </a:tabLst>
            </a:pPr>
            <a:r>
              <a:rPr lang="en-US" altLang="en-US" sz="2800" dirty="0"/>
              <a:t>Discuss the important processes in motivation to achieve</a:t>
            </a:r>
          </a:p>
          <a:p>
            <a:pPr eaLnBrk="1" hangingPunct="1">
              <a:lnSpc>
                <a:spcPct val="90000"/>
              </a:lnSpc>
              <a:buClr>
                <a:srgbClr val="936F00"/>
              </a:buClr>
              <a:buSzPct val="100000"/>
              <a:buFont typeface="Arial" panose="020B0604020202020204" pitchFamily="34" charset="0"/>
              <a:buChar char="•"/>
              <a:tabLst>
                <a:tab pos="457200" algn="l"/>
              </a:tabLst>
            </a:pPr>
            <a:r>
              <a:rPr lang="en-US" altLang="en-US" sz="2800" dirty="0"/>
              <a:t>Explain how relationships and sociocultural </a:t>
            </a:r>
            <a:br>
              <a:rPr lang="en-US" altLang="en-US" sz="2800" dirty="0"/>
            </a:br>
            <a:r>
              <a:rPr lang="en-US" altLang="en-US" sz="2800" dirty="0"/>
              <a:t>contexts can support or undercut motivation</a:t>
            </a:r>
          </a:p>
          <a:p>
            <a:pPr eaLnBrk="1" hangingPunct="1">
              <a:lnSpc>
                <a:spcPct val="90000"/>
              </a:lnSpc>
              <a:buClr>
                <a:srgbClr val="936F00"/>
              </a:buClr>
              <a:buSzPct val="100000"/>
              <a:buFont typeface="Arial" panose="020B0604020202020204" pitchFamily="34" charset="0"/>
              <a:buChar char="•"/>
              <a:tabLst>
                <a:tab pos="457200" algn="l"/>
              </a:tabLst>
            </a:pPr>
            <a:r>
              <a:rPr lang="en-US" altLang="en-US" sz="2800" dirty="0"/>
              <a:t>Recommend how to help students with achievement difficulties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0D2557-D2B1-408B-B29D-20D7152E17E4}"/>
              </a:ext>
            </a:extLst>
          </p:cNvPr>
          <p:cNvSpPr>
            <a:spLocks noGrp="1"/>
          </p:cNvSpPr>
          <p:nvPr>
            <p:ph type="title"/>
          </p:nvPr>
        </p:nvSpPr>
        <p:spPr/>
        <p:txBody>
          <a:bodyPr/>
          <a:lstStyle/>
          <a:p>
            <a:r>
              <a:rPr lang="en-US" altLang="en-US" sz="3600" dirty="0"/>
              <a:t>Weiner’s Attribution Theory</a:t>
            </a:r>
            <a:br>
              <a:rPr lang="en-US" altLang="en-US" dirty="0"/>
            </a:br>
            <a:r>
              <a:rPr lang="en-US" altLang="en-US" dirty="0"/>
              <a:t> </a:t>
            </a:r>
            <a:r>
              <a:rPr lang="en-US" altLang="en-US" sz="2800" i="1" dirty="0" err="1">
                <a:solidFill>
                  <a:schemeClr val="hlink"/>
                </a:solidFill>
              </a:rPr>
              <a:t>Theory</a:t>
            </a:r>
            <a:r>
              <a:rPr lang="en-US" altLang="en-US" sz="2800" i="1" dirty="0">
                <a:solidFill>
                  <a:schemeClr val="hlink"/>
                </a:solidFill>
              </a:rPr>
              <a:t> into Practice</a:t>
            </a:r>
            <a:r>
              <a:rPr lang="en-US" altLang="en-US" sz="2800" dirty="0"/>
              <a:t>, 1</a:t>
            </a:r>
            <a:endParaRPr lang="en-US" sz="2800" dirty="0"/>
          </a:p>
        </p:txBody>
      </p:sp>
      <p:sp>
        <p:nvSpPr>
          <p:cNvPr id="9" name="Content Placeholder 2"/>
          <p:cNvSpPr>
            <a:spLocks noGrp="1"/>
          </p:cNvSpPr>
          <p:nvPr>
            <p:ph sz="half" idx="1"/>
          </p:nvPr>
        </p:nvSpPr>
        <p:spPr>
          <a:xfrm>
            <a:off x="1123950" y="2022764"/>
            <a:ext cx="7181849" cy="937707"/>
          </a:xfrm>
          <a:solidFill>
            <a:schemeClr val="accent2"/>
          </a:solidFill>
          <a:ln w="28575">
            <a:solidFill>
              <a:schemeClr val="hlink"/>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James believes he did well on a test because he was lucky</a:t>
            </a:r>
          </a:p>
        </p:txBody>
      </p:sp>
      <p:sp>
        <p:nvSpPr>
          <p:cNvPr id="10" name="Text Placeholder 3"/>
          <p:cNvSpPr>
            <a:spLocks noGrp="1"/>
          </p:cNvSpPr>
          <p:nvPr>
            <p:ph type="body" sz="half" idx="2"/>
          </p:nvPr>
        </p:nvSpPr>
        <p:spPr>
          <a:xfrm>
            <a:off x="1142321" y="3127942"/>
            <a:ext cx="7196137" cy="872008"/>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Q.1:</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Describe James's attribution along Weiner's dimensions</a:t>
            </a:r>
          </a:p>
        </p:txBody>
      </p:sp>
      <p:sp>
        <p:nvSpPr>
          <p:cNvPr id="11" name="Content Placeholder 2"/>
          <p:cNvSpPr>
            <a:spLocks noGrp="1"/>
          </p:cNvSpPr>
          <p:nvPr>
            <p:ph sz="half" idx="11" hasCustomPrompt="1"/>
          </p:nvPr>
        </p:nvSpPr>
        <p:spPr>
          <a:xfrm>
            <a:off x="1123950" y="4294909"/>
            <a:ext cx="7181848" cy="991466"/>
          </a:xfrm>
          <a:solidFill>
            <a:schemeClr val="accent2"/>
          </a:solidFill>
          <a:ln w="28575">
            <a:solidFill>
              <a:schemeClr val="hlink"/>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Steve believes he did poorly on a test because he is stupid</a:t>
            </a:r>
          </a:p>
        </p:txBody>
      </p:sp>
      <p:sp>
        <p:nvSpPr>
          <p:cNvPr id="12" name="Text Placeholder 3"/>
          <p:cNvSpPr>
            <a:spLocks noGrp="1"/>
          </p:cNvSpPr>
          <p:nvPr>
            <p:ph type="body" sz="half" idx="12" hasCustomPrompt="1"/>
          </p:nvPr>
        </p:nvSpPr>
        <p:spPr>
          <a:xfrm>
            <a:off x="1180420" y="5536957"/>
            <a:ext cx="7223351" cy="533190"/>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Q.2:</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Describe Steve's attribution along Weiner’s dimensions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7552-F5C4-4F20-A8A6-A2E3F52F5AD5}"/>
              </a:ext>
            </a:extLst>
          </p:cNvPr>
          <p:cNvSpPr>
            <a:spLocks noGrp="1"/>
          </p:cNvSpPr>
          <p:nvPr>
            <p:ph type="title"/>
          </p:nvPr>
        </p:nvSpPr>
        <p:spPr/>
        <p:txBody>
          <a:bodyPr/>
          <a:lstStyle/>
          <a:p>
            <a:r>
              <a:rPr lang="en-US" altLang="en-US" sz="3600" dirty="0"/>
              <a:t>Weiner’s Attribution Theory</a:t>
            </a:r>
            <a:br>
              <a:rPr lang="en-US" altLang="en-US" sz="3600" dirty="0"/>
            </a:br>
            <a:r>
              <a:rPr lang="en-US" altLang="en-US" sz="3600" dirty="0"/>
              <a:t> </a:t>
            </a:r>
            <a:r>
              <a:rPr lang="en-US" altLang="en-US" sz="2800" i="1" dirty="0" err="1">
                <a:solidFill>
                  <a:schemeClr val="hlink"/>
                </a:solidFill>
              </a:rPr>
              <a:t>Theory</a:t>
            </a:r>
            <a:r>
              <a:rPr lang="en-US" altLang="en-US" sz="2800" i="1" dirty="0">
                <a:solidFill>
                  <a:schemeClr val="hlink"/>
                </a:solidFill>
              </a:rPr>
              <a:t> into Practice</a:t>
            </a:r>
            <a:r>
              <a:rPr lang="en-US" altLang="en-US" sz="2800" dirty="0"/>
              <a:t>, 2</a:t>
            </a:r>
            <a:endParaRPr lang="en-US" sz="2000" dirty="0"/>
          </a:p>
        </p:txBody>
      </p:sp>
      <p:sp>
        <p:nvSpPr>
          <p:cNvPr id="9" name="Content Placeholder 2"/>
          <p:cNvSpPr>
            <a:spLocks noGrp="1"/>
          </p:cNvSpPr>
          <p:nvPr>
            <p:ph sz="half" idx="1"/>
          </p:nvPr>
        </p:nvSpPr>
        <p:spPr>
          <a:xfrm>
            <a:off x="1143000" y="1791514"/>
            <a:ext cx="7162800" cy="1013835"/>
          </a:xfrm>
          <a:solidFill>
            <a:schemeClr val="accent2"/>
          </a:solidFill>
          <a:ln w="28575">
            <a:solidFill>
              <a:srgbClr val="6F6F25"/>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Sally believes she did poorly on a test because she didn’t study enough for this test</a:t>
            </a:r>
          </a:p>
        </p:txBody>
      </p:sp>
      <p:sp>
        <p:nvSpPr>
          <p:cNvPr id="10" name="Text Placeholder 3"/>
          <p:cNvSpPr>
            <a:spLocks noGrp="1"/>
          </p:cNvSpPr>
          <p:nvPr>
            <p:ph type="body" sz="half" idx="2"/>
          </p:nvPr>
        </p:nvSpPr>
        <p:spPr>
          <a:xfrm>
            <a:off x="1371600" y="3033948"/>
            <a:ext cx="6580188" cy="796593"/>
          </a:xfrm>
        </p:spPr>
        <p:txBody>
          <a:bodyPr/>
          <a:lstStyle/>
          <a:p>
            <a:pPr marL="457200" lvl="0" indent="-457200" eaLnBrk="1" hangingPunct="1">
              <a:spcBef>
                <a:spcPct val="50000"/>
              </a:spcBef>
              <a:buClrTx/>
              <a:buSzTx/>
              <a:buNone/>
            </a:pPr>
            <a:r>
              <a:rPr lang="en-US" altLang="en-US" sz="2400" b="1" kern="1200" dirty="0">
                <a:solidFill>
                  <a:srgbClr val="292929"/>
                </a:solidFill>
                <a:latin typeface="Arial" panose="020B0604020202020204" pitchFamily="34" charset="0"/>
              </a:rPr>
              <a:t>Q.3:</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Describe Sally’s attribution along Weiner’s dimensions</a:t>
            </a:r>
          </a:p>
        </p:txBody>
      </p:sp>
      <p:sp>
        <p:nvSpPr>
          <p:cNvPr id="11" name="Content Placeholder 2"/>
          <p:cNvSpPr>
            <a:spLocks noGrp="1"/>
          </p:cNvSpPr>
          <p:nvPr>
            <p:ph sz="half" idx="11" hasCustomPrompt="1"/>
          </p:nvPr>
        </p:nvSpPr>
        <p:spPr>
          <a:xfrm>
            <a:off x="1123950" y="4301861"/>
            <a:ext cx="7181850" cy="970227"/>
          </a:xfrm>
          <a:solidFill>
            <a:schemeClr val="accent2"/>
          </a:solidFill>
          <a:ln w="28575">
            <a:solidFill>
              <a:srgbClr val="6F6F25"/>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Sandra believes she did poorly in a class because the teacher doesn’t like her</a:t>
            </a:r>
          </a:p>
        </p:txBody>
      </p:sp>
      <p:sp>
        <p:nvSpPr>
          <p:cNvPr id="12" name="Text Placeholder 3"/>
          <p:cNvSpPr>
            <a:spLocks noGrp="1"/>
          </p:cNvSpPr>
          <p:nvPr>
            <p:ph type="body" sz="half" idx="12" hasCustomPrompt="1"/>
          </p:nvPr>
        </p:nvSpPr>
        <p:spPr>
          <a:xfrm>
            <a:off x="1371600" y="5525862"/>
            <a:ext cx="6934200" cy="766081"/>
          </a:xfrm>
        </p:spPr>
        <p:txBody>
          <a:bodyPr/>
          <a:lstStyle/>
          <a:p>
            <a:pPr marL="457200" lvl="0" indent="-457200" eaLnBrk="1" hangingPunct="1">
              <a:spcBef>
                <a:spcPct val="50000"/>
              </a:spcBef>
              <a:buClrTx/>
              <a:buSzTx/>
              <a:buNone/>
            </a:pPr>
            <a:r>
              <a:rPr lang="en-US" altLang="en-US" sz="2400" b="1" kern="1200" dirty="0">
                <a:solidFill>
                  <a:srgbClr val="292929"/>
                </a:solidFill>
                <a:latin typeface="Arial" panose="020B0604020202020204" pitchFamily="34" charset="0"/>
              </a:rPr>
              <a:t>Q.4:</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Describe Sandra's attribution along Weiner’s dimensions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ED4F-3651-4627-B82A-80FA29EAD5F7}"/>
              </a:ext>
            </a:extLst>
          </p:cNvPr>
          <p:cNvSpPr>
            <a:spLocks noGrp="1"/>
          </p:cNvSpPr>
          <p:nvPr>
            <p:ph type="title"/>
          </p:nvPr>
        </p:nvSpPr>
        <p:spPr/>
        <p:txBody>
          <a:bodyPr/>
          <a:lstStyle/>
          <a:p>
            <a:r>
              <a:rPr lang="en-US" altLang="en-US" dirty="0"/>
              <a:t>Achievement Goal Orientation</a:t>
            </a:r>
            <a:endParaRPr lang="en-US" dirty="0"/>
          </a:p>
        </p:txBody>
      </p:sp>
      <p:sp>
        <p:nvSpPr>
          <p:cNvPr id="8" name="Content Placeholder 5"/>
          <p:cNvSpPr>
            <a:spLocks noGrp="1"/>
          </p:cNvSpPr>
          <p:nvPr>
            <p:ph sz="quarter" idx="11"/>
          </p:nvPr>
        </p:nvSpPr>
        <p:spPr>
          <a:xfrm>
            <a:off x="849313" y="1704182"/>
            <a:ext cx="7446962" cy="1676327"/>
          </a:xfrm>
          <a:solidFill>
            <a:schemeClr val="bg1"/>
          </a:solidFill>
          <a:ln>
            <a:solidFill>
              <a:srgbClr val="6F6F25"/>
            </a:solidFill>
          </a:ln>
        </p:spPr>
        <p:txBody>
          <a:bodyPr anchor="ctr"/>
          <a:lstStyle/>
          <a:p>
            <a:pPr marL="0" lvl="0" indent="0" eaLnBrk="1" hangingPunct="1">
              <a:spcBef>
                <a:spcPct val="0"/>
              </a:spcBef>
              <a:buClrTx/>
              <a:buSzTx/>
              <a:buNone/>
              <a:tabLst>
                <a:tab pos="688975" algn="l"/>
              </a:tabLst>
              <a:defRPr/>
            </a:pPr>
            <a:r>
              <a:rPr lang="en-US" sz="2400" b="1" kern="1200" dirty="0">
                <a:solidFill>
                  <a:srgbClr val="292929"/>
                </a:solidFill>
                <a:latin typeface="Arial" charset="0"/>
              </a:rPr>
              <a:t>Mastery</a:t>
            </a:r>
            <a:r>
              <a:rPr lang="en-US" sz="2400" kern="1200" dirty="0">
                <a:solidFill>
                  <a:srgbClr val="292929"/>
                </a:solidFill>
                <a:latin typeface="Arial" charset="0"/>
              </a:rPr>
              <a:t> </a:t>
            </a:r>
            <a:r>
              <a:rPr lang="en-US" sz="2400" b="1" kern="1200" dirty="0">
                <a:solidFill>
                  <a:srgbClr val="292929"/>
                </a:solidFill>
                <a:latin typeface="Arial" charset="0"/>
              </a:rPr>
              <a:t>Orientation</a:t>
            </a:r>
            <a:r>
              <a:rPr lang="en-US" sz="2400" kern="1200" dirty="0">
                <a:solidFill>
                  <a:srgbClr val="292929"/>
                </a:solidFill>
                <a:latin typeface="Arial" charset="0"/>
              </a:rPr>
              <a:t> 	</a:t>
            </a:r>
          </a:p>
          <a:p>
            <a:pPr marL="688975" lvl="1" indent="-230188" eaLnBrk="1" hangingPunct="1">
              <a:spcBef>
                <a:spcPct val="0"/>
              </a:spcBef>
              <a:buClrTx/>
              <a:buSzTx/>
              <a:buFontTx/>
              <a:buChar char="•"/>
              <a:tabLst>
                <a:tab pos="688975" algn="l"/>
              </a:tabLst>
              <a:defRPr/>
            </a:pPr>
            <a:r>
              <a:rPr lang="en-US" sz="2400" kern="1200" dirty="0">
                <a:solidFill>
                  <a:srgbClr val="292929"/>
                </a:solidFill>
                <a:latin typeface="Arial" charset="0"/>
                <a:ea typeface="+mn-ea"/>
                <a:cs typeface="+mn-cs"/>
              </a:rPr>
              <a:t>Students focus on the task rather than their ability </a:t>
            </a:r>
          </a:p>
          <a:p>
            <a:pPr marL="688975" lvl="1" indent="-230188" eaLnBrk="1" hangingPunct="1">
              <a:spcBef>
                <a:spcPct val="0"/>
              </a:spcBef>
              <a:buClrTx/>
              <a:buSzTx/>
              <a:buFontTx/>
              <a:buChar char="•"/>
              <a:tabLst>
                <a:tab pos="688975" algn="l"/>
              </a:tabLst>
              <a:defRPr/>
            </a:pPr>
            <a:r>
              <a:rPr lang="en-US" sz="2400" kern="1200" dirty="0">
                <a:solidFill>
                  <a:srgbClr val="292929"/>
                </a:solidFill>
                <a:latin typeface="Arial" charset="0"/>
                <a:ea typeface="+mn-ea"/>
                <a:cs typeface="+mn-cs"/>
              </a:rPr>
              <a:t>Generate solution-oriented strategies</a:t>
            </a:r>
          </a:p>
        </p:txBody>
      </p:sp>
      <p:sp>
        <p:nvSpPr>
          <p:cNvPr id="9" name="Content Placeholder 5"/>
          <p:cNvSpPr>
            <a:spLocks noGrp="1"/>
          </p:cNvSpPr>
          <p:nvPr>
            <p:ph sz="quarter" idx="12"/>
          </p:nvPr>
        </p:nvSpPr>
        <p:spPr>
          <a:xfrm>
            <a:off x="833437" y="3631067"/>
            <a:ext cx="7488237" cy="946376"/>
          </a:xfrm>
          <a:solidFill>
            <a:schemeClr val="bg1"/>
          </a:solidFill>
          <a:ln>
            <a:solidFill>
              <a:srgbClr val="6F6F25"/>
            </a:solidFill>
          </a:ln>
        </p:spPr>
        <p:txBody>
          <a:bodyPr anchor="ctr"/>
          <a:lstStyle/>
          <a:p>
            <a:pPr marL="0" lvl="0" indent="0" eaLnBrk="1" hangingPunct="1">
              <a:spcBef>
                <a:spcPct val="0"/>
              </a:spcBef>
              <a:buClrTx/>
              <a:buSzTx/>
              <a:buNone/>
              <a:defRPr/>
            </a:pPr>
            <a:r>
              <a:rPr lang="en-US" sz="2400" b="1" kern="1200" dirty="0">
                <a:solidFill>
                  <a:srgbClr val="292929"/>
                </a:solidFill>
                <a:latin typeface="Arial" charset="0"/>
              </a:rPr>
              <a:t>Helpless</a:t>
            </a:r>
            <a:r>
              <a:rPr lang="en-US" sz="2400" kern="1200" dirty="0">
                <a:solidFill>
                  <a:srgbClr val="292929"/>
                </a:solidFill>
                <a:latin typeface="Arial" charset="0"/>
              </a:rPr>
              <a:t> </a:t>
            </a:r>
            <a:r>
              <a:rPr lang="en-US" sz="2400" b="1" kern="1200" dirty="0">
                <a:solidFill>
                  <a:srgbClr val="292929"/>
                </a:solidFill>
                <a:latin typeface="Arial" charset="0"/>
              </a:rPr>
              <a:t>Orientation</a:t>
            </a:r>
            <a:r>
              <a:rPr lang="en-US" sz="2400" kern="1200" dirty="0">
                <a:solidFill>
                  <a:srgbClr val="292929"/>
                </a:solidFill>
                <a:latin typeface="Arial" charset="0"/>
              </a:rPr>
              <a:t> 	</a:t>
            </a:r>
          </a:p>
          <a:p>
            <a:pPr marL="688975" lvl="1" indent="-231775" eaLnBrk="1" hangingPunct="1">
              <a:spcBef>
                <a:spcPct val="0"/>
              </a:spcBef>
              <a:buClrTx/>
              <a:buSzTx/>
              <a:buFontTx/>
              <a:buChar char="•"/>
              <a:defRPr/>
            </a:pPr>
            <a:r>
              <a:rPr lang="en-US" sz="2400" kern="1200" dirty="0">
                <a:solidFill>
                  <a:srgbClr val="292929"/>
                </a:solidFill>
                <a:latin typeface="Arial" charset="0"/>
                <a:ea typeface="+mn-ea"/>
                <a:cs typeface="+mn-cs"/>
              </a:rPr>
              <a:t>Students focus on their personal inadequacies</a:t>
            </a:r>
          </a:p>
        </p:txBody>
      </p:sp>
      <p:sp>
        <p:nvSpPr>
          <p:cNvPr id="10" name="Content Placeholder 5"/>
          <p:cNvSpPr>
            <a:spLocks noGrp="1"/>
          </p:cNvSpPr>
          <p:nvPr>
            <p:ph sz="quarter" idx="13"/>
          </p:nvPr>
        </p:nvSpPr>
        <p:spPr>
          <a:xfrm>
            <a:off x="833438" y="4954587"/>
            <a:ext cx="7529512" cy="1247775"/>
          </a:xfrm>
          <a:solidFill>
            <a:schemeClr val="bg1"/>
          </a:solidFill>
          <a:ln>
            <a:solidFill>
              <a:srgbClr val="6F6F25"/>
            </a:solidFill>
          </a:ln>
        </p:spPr>
        <p:txBody>
          <a:bodyPr anchor="ctr"/>
          <a:lstStyle/>
          <a:p>
            <a:pPr marL="0" lvl="0" indent="0" eaLnBrk="1" hangingPunct="1">
              <a:spcBef>
                <a:spcPct val="0"/>
              </a:spcBef>
              <a:buClrTx/>
              <a:buSzTx/>
              <a:buNone/>
              <a:defRPr/>
            </a:pPr>
            <a:r>
              <a:rPr lang="en-US" sz="2400" b="1" kern="1200" dirty="0">
                <a:solidFill>
                  <a:srgbClr val="292929"/>
                </a:solidFill>
                <a:latin typeface="Arial" charset="0"/>
              </a:rPr>
              <a:t>Performance</a:t>
            </a:r>
            <a:r>
              <a:rPr lang="en-US" sz="2400" kern="1200" dirty="0">
                <a:solidFill>
                  <a:srgbClr val="292929"/>
                </a:solidFill>
                <a:latin typeface="Arial" charset="0"/>
              </a:rPr>
              <a:t> </a:t>
            </a:r>
            <a:r>
              <a:rPr lang="en-US" sz="2400" b="1" kern="1200" dirty="0">
                <a:solidFill>
                  <a:srgbClr val="292929"/>
                </a:solidFill>
                <a:latin typeface="Arial" charset="0"/>
              </a:rPr>
              <a:t>Orientation</a:t>
            </a:r>
            <a:r>
              <a:rPr lang="en-US" sz="2400" kern="1200" dirty="0">
                <a:solidFill>
                  <a:srgbClr val="292929"/>
                </a:solidFill>
                <a:latin typeface="Arial" charset="0"/>
              </a:rPr>
              <a:t> 	</a:t>
            </a:r>
          </a:p>
          <a:p>
            <a:pPr marL="688975" lvl="1" indent="-231775" eaLnBrk="1" hangingPunct="1">
              <a:spcBef>
                <a:spcPct val="0"/>
              </a:spcBef>
              <a:buClrTx/>
              <a:buSzTx/>
              <a:buFontTx/>
              <a:buChar char="•"/>
              <a:defRPr/>
            </a:pPr>
            <a:r>
              <a:rPr lang="en-US" sz="2400" kern="1200" dirty="0">
                <a:solidFill>
                  <a:srgbClr val="292929"/>
                </a:solidFill>
                <a:latin typeface="Arial" charset="0"/>
                <a:ea typeface="+mn-ea"/>
                <a:cs typeface="+mn-cs"/>
              </a:rPr>
              <a:t>Students are concerned with the outcome rather than the process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584D-C0BB-476B-A012-1AA3474EC7F2}"/>
              </a:ext>
            </a:extLst>
          </p:cNvPr>
          <p:cNvSpPr>
            <a:spLocks noGrp="1"/>
          </p:cNvSpPr>
          <p:nvPr>
            <p:ph type="title"/>
          </p:nvPr>
        </p:nvSpPr>
        <p:spPr/>
        <p:txBody>
          <a:bodyPr/>
          <a:lstStyle/>
          <a:p>
            <a:r>
              <a:rPr lang="en-US" altLang="en-US" sz="3600" dirty="0"/>
              <a:t>Goal Theory (Mastery Motivation)</a:t>
            </a:r>
            <a:br>
              <a:rPr lang="en-US" altLang="en-US" sz="3600" dirty="0"/>
            </a:br>
            <a:r>
              <a:rPr lang="en-US" altLang="en-US" sz="3600" dirty="0"/>
              <a:t> </a:t>
            </a:r>
            <a:r>
              <a:rPr lang="en-US" altLang="en-US" sz="2800" i="1" dirty="0">
                <a:solidFill>
                  <a:schemeClr val="hlink"/>
                </a:solidFill>
              </a:rPr>
              <a:t>Theory into Practice</a:t>
            </a:r>
            <a:r>
              <a:rPr lang="en-US" altLang="en-US" sz="2800" dirty="0"/>
              <a:t>, 1 </a:t>
            </a:r>
            <a:endParaRPr lang="en-US" sz="2800" dirty="0"/>
          </a:p>
        </p:txBody>
      </p:sp>
      <p:sp>
        <p:nvSpPr>
          <p:cNvPr id="7" name="Content Placeholder 2"/>
          <p:cNvSpPr>
            <a:spLocks noGrp="1"/>
          </p:cNvSpPr>
          <p:nvPr>
            <p:ph sz="half" idx="1"/>
          </p:nvPr>
        </p:nvSpPr>
        <p:spPr>
          <a:xfrm>
            <a:off x="928687" y="1996353"/>
            <a:ext cx="7235825" cy="1709507"/>
          </a:xfrm>
          <a:solidFill>
            <a:schemeClr val="accent2"/>
          </a:solidFill>
          <a:ln w="28575">
            <a:solidFill>
              <a:srgbClr val="6F6F25"/>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Susan struggles with math. She often tells her teacher that she can’t do the assigned homework During class, she often just stares out of the window Not surprisingly, she does not do well</a:t>
            </a:r>
          </a:p>
        </p:txBody>
      </p:sp>
      <p:sp>
        <p:nvSpPr>
          <p:cNvPr id="8" name="Text Placeholder 3"/>
          <p:cNvSpPr>
            <a:spLocks noGrp="1"/>
          </p:cNvSpPr>
          <p:nvPr>
            <p:ph type="body" sz="half" idx="2"/>
          </p:nvPr>
        </p:nvSpPr>
        <p:spPr>
          <a:xfrm>
            <a:off x="1535113" y="4105499"/>
            <a:ext cx="6237287" cy="835486"/>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goal orientation is Susan demonstrating?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EFF5-B622-42CC-998F-6350B8C1C9C2}"/>
              </a:ext>
            </a:extLst>
          </p:cNvPr>
          <p:cNvSpPr>
            <a:spLocks noGrp="1"/>
          </p:cNvSpPr>
          <p:nvPr>
            <p:ph type="title"/>
          </p:nvPr>
        </p:nvSpPr>
        <p:spPr/>
        <p:txBody>
          <a:bodyPr/>
          <a:lstStyle/>
          <a:p>
            <a:r>
              <a:rPr lang="en-US" altLang="en-US" sz="3600" dirty="0"/>
              <a:t>Goal Theory (Mastery Motivation)</a:t>
            </a:r>
            <a:br>
              <a:rPr lang="en-US" altLang="en-US" sz="3600" dirty="0"/>
            </a:br>
            <a:r>
              <a:rPr lang="en-US" altLang="en-US" sz="3600" dirty="0"/>
              <a:t> </a:t>
            </a:r>
            <a:r>
              <a:rPr lang="en-US" altLang="en-US" sz="2800" i="1" dirty="0">
                <a:solidFill>
                  <a:schemeClr val="hlink"/>
                </a:solidFill>
              </a:rPr>
              <a:t>Theory into Practice</a:t>
            </a:r>
            <a:r>
              <a:rPr lang="en-US" altLang="en-US" sz="2800" dirty="0"/>
              <a:t>, 2</a:t>
            </a:r>
            <a:endParaRPr lang="en-US" sz="2000" dirty="0"/>
          </a:p>
        </p:txBody>
      </p:sp>
      <p:sp>
        <p:nvSpPr>
          <p:cNvPr id="7" name="Content Placeholder 2"/>
          <p:cNvSpPr>
            <a:spLocks noGrp="1"/>
          </p:cNvSpPr>
          <p:nvPr>
            <p:ph sz="half" idx="1"/>
          </p:nvPr>
        </p:nvSpPr>
        <p:spPr>
          <a:xfrm>
            <a:off x="923925" y="2065337"/>
            <a:ext cx="7315200" cy="2357034"/>
          </a:xfrm>
          <a:solidFill>
            <a:schemeClr val="accent2"/>
          </a:solidFill>
          <a:ln w="28575">
            <a:solidFill>
              <a:srgbClr val="6F6F25"/>
            </a:solidFill>
          </a:ln>
        </p:spPr>
        <p:txBody>
          <a:bodyP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Shana struggles with math. She tries very hard by asking for help when she needs it, completing her homework to the best of her ability, and studying hard for tests</a:t>
            </a:r>
          </a:p>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When she does better than her usual score, she is very happy</a:t>
            </a:r>
          </a:p>
        </p:txBody>
      </p:sp>
      <p:sp>
        <p:nvSpPr>
          <p:cNvPr id="8" name="Text Placeholder 3"/>
          <p:cNvSpPr>
            <a:spLocks noGrp="1"/>
          </p:cNvSpPr>
          <p:nvPr>
            <p:ph type="body" sz="half" idx="2"/>
          </p:nvPr>
        </p:nvSpPr>
        <p:spPr>
          <a:xfrm>
            <a:off x="1695450" y="4548188"/>
            <a:ext cx="6381750" cy="466321"/>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goal orientation is Shana demonstrating?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9226-DFEA-482E-B7B3-ED8128939363}"/>
              </a:ext>
            </a:extLst>
          </p:cNvPr>
          <p:cNvSpPr>
            <a:spLocks noGrp="1"/>
          </p:cNvSpPr>
          <p:nvPr>
            <p:ph type="title"/>
          </p:nvPr>
        </p:nvSpPr>
        <p:spPr/>
        <p:txBody>
          <a:bodyPr/>
          <a:lstStyle/>
          <a:p>
            <a:r>
              <a:rPr lang="en-US" altLang="en-US" sz="3600" dirty="0"/>
              <a:t>Goal Theory (Mastery Motivation)</a:t>
            </a:r>
            <a:br>
              <a:rPr lang="en-US" altLang="en-US" sz="3600" dirty="0"/>
            </a:br>
            <a:r>
              <a:rPr lang="en-US" altLang="en-US" sz="3600" dirty="0"/>
              <a:t> </a:t>
            </a:r>
            <a:r>
              <a:rPr lang="en-US" altLang="en-US" sz="2800" i="1" dirty="0">
                <a:solidFill>
                  <a:srgbClr val="6F6F25"/>
                </a:solidFill>
              </a:rPr>
              <a:t>Theory into Practice</a:t>
            </a:r>
            <a:r>
              <a:rPr lang="en-US" altLang="en-US" sz="2800" dirty="0"/>
              <a:t>, 3</a:t>
            </a:r>
            <a:endParaRPr lang="en-US" sz="2000" dirty="0"/>
          </a:p>
        </p:txBody>
      </p:sp>
      <p:sp>
        <p:nvSpPr>
          <p:cNvPr id="7" name="Content Placeholder 2"/>
          <p:cNvSpPr>
            <a:spLocks noGrp="1"/>
          </p:cNvSpPr>
          <p:nvPr>
            <p:ph sz="half" idx="1"/>
          </p:nvPr>
        </p:nvSpPr>
        <p:spPr>
          <a:xfrm>
            <a:off x="1143000" y="2189020"/>
            <a:ext cx="7315200" cy="2288771"/>
          </a:xfrm>
          <a:solidFill>
            <a:schemeClr val="accent2"/>
          </a:solidFill>
          <a:ln w="28575">
            <a:solidFill>
              <a:srgbClr val="6F6F25"/>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Sally does well in math. She aces most tests and competes with Steve, who also does well, to see who will get the highest score</a:t>
            </a:r>
          </a:p>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She excitedly pumps her fist in the air and whoops with pleasure each time she earns the highest score in the class</a:t>
            </a:r>
          </a:p>
        </p:txBody>
      </p:sp>
      <p:sp>
        <p:nvSpPr>
          <p:cNvPr id="8" name="Text Placeholder 3"/>
          <p:cNvSpPr>
            <a:spLocks noGrp="1"/>
          </p:cNvSpPr>
          <p:nvPr>
            <p:ph type="body" sz="half" idx="2"/>
          </p:nvPr>
        </p:nvSpPr>
        <p:spPr>
          <a:xfrm>
            <a:off x="1787525" y="4613275"/>
            <a:ext cx="6115504" cy="1003754"/>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goal orientation is Sally demonstrating?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675A-C2A7-4E3F-B3B7-C082C387776A}"/>
              </a:ext>
            </a:extLst>
          </p:cNvPr>
          <p:cNvSpPr>
            <a:spLocks noGrp="1"/>
          </p:cNvSpPr>
          <p:nvPr>
            <p:ph type="title"/>
          </p:nvPr>
        </p:nvSpPr>
        <p:spPr/>
        <p:txBody>
          <a:bodyPr/>
          <a:lstStyle/>
          <a:p>
            <a:r>
              <a:rPr lang="en-US" altLang="en-US" sz="3600" dirty="0"/>
              <a:t>Goal Theory (Mastery Motivation) </a:t>
            </a:r>
            <a:br>
              <a:rPr lang="en-US" altLang="en-US" sz="3200" dirty="0"/>
            </a:br>
            <a:r>
              <a:rPr lang="en-US" altLang="en-US" sz="3200" dirty="0"/>
              <a:t> </a:t>
            </a:r>
            <a:r>
              <a:rPr lang="en-US" altLang="en-US" sz="2800" i="1" dirty="0">
                <a:solidFill>
                  <a:schemeClr val="hlink"/>
                </a:solidFill>
              </a:rPr>
              <a:t>Theory into Practice</a:t>
            </a:r>
            <a:r>
              <a:rPr lang="en-US" altLang="en-US" sz="2800" dirty="0"/>
              <a:t>, 4</a:t>
            </a:r>
            <a:endParaRPr lang="en-US" sz="2000" dirty="0"/>
          </a:p>
        </p:txBody>
      </p:sp>
      <p:sp>
        <p:nvSpPr>
          <p:cNvPr id="7" name="Content Placeholder 2"/>
          <p:cNvSpPr>
            <a:spLocks noGrp="1"/>
          </p:cNvSpPr>
          <p:nvPr>
            <p:ph sz="half" idx="1"/>
          </p:nvPr>
        </p:nvSpPr>
        <p:spPr>
          <a:xfrm>
            <a:off x="971550" y="1915885"/>
            <a:ext cx="7239000" cy="3021875"/>
          </a:xfrm>
          <a:solidFill>
            <a:schemeClr val="accent2"/>
          </a:solidFill>
          <a:ln w="28575">
            <a:solidFill>
              <a:srgbClr val="6F6F25"/>
            </a:solidFill>
          </a:ln>
        </p:spPr>
        <p:txBody>
          <a:bodyPr anchor="ctr"/>
          <a:lstStyle/>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Steve does well in math. He aces most tests. He often works on things that are beyond what his classmates are doing because he enjoys the challenge and wants to learn more</a:t>
            </a:r>
          </a:p>
          <a:p>
            <a:pPr marL="0" lvl="0" indent="0" eaLnBrk="1" hangingPunct="1">
              <a:spcBef>
                <a:spcPct val="0"/>
              </a:spcBef>
              <a:buClrTx/>
              <a:buSzTx/>
              <a:buNone/>
            </a:pPr>
            <a:r>
              <a:rPr lang="en-US" altLang="en-US" sz="2400" kern="1200" dirty="0">
                <a:solidFill>
                  <a:srgbClr val="000000"/>
                </a:solidFill>
                <a:latin typeface="Arial" panose="020B0604020202020204" pitchFamily="34" charset="0"/>
                <a:cs typeface="Times New Roman" panose="02020603050405020304" pitchFamily="18" charset="0"/>
              </a:rPr>
              <a:t>When he does not understand a concept, he tries to work it out and asks for help if he needs it. He shakes his head when Sally does her fist-pumping routine</a:t>
            </a:r>
          </a:p>
        </p:txBody>
      </p:sp>
      <p:sp>
        <p:nvSpPr>
          <p:cNvPr id="8" name="Text Placeholder 3"/>
          <p:cNvSpPr>
            <a:spLocks noGrp="1"/>
          </p:cNvSpPr>
          <p:nvPr>
            <p:ph type="body" sz="half" idx="2"/>
          </p:nvPr>
        </p:nvSpPr>
        <p:spPr>
          <a:xfrm>
            <a:off x="1584325" y="5060951"/>
            <a:ext cx="6362246" cy="553357"/>
          </a:xfrm>
        </p:spPr>
        <p:txBody>
          <a:bodyPr/>
          <a:lstStyle/>
          <a:p>
            <a:pPr marL="0" lvl="0" indent="0" eaLnBrk="1" hangingPunct="1">
              <a:spcBef>
                <a:spcPct val="50000"/>
              </a:spcBef>
              <a:buClrTx/>
              <a:buSzTx/>
              <a:buNone/>
            </a:pPr>
            <a:r>
              <a:rPr lang="en-US" altLang="en-US" sz="2400" b="1" kern="1200" dirty="0">
                <a:solidFill>
                  <a:srgbClr val="292929"/>
                </a:solidFill>
                <a:latin typeface="Arial" panose="020B0604020202020204" pitchFamily="34" charset="0"/>
              </a:rPr>
              <a:t>Q:</a:t>
            </a:r>
            <a:r>
              <a:rPr lang="en-US" altLang="en-US" sz="2400" kern="1200" dirty="0">
                <a:solidFill>
                  <a:srgbClr val="292929"/>
                </a:solidFill>
                <a:latin typeface="Arial" panose="020B0604020202020204" pitchFamily="34" charset="0"/>
              </a:rPr>
              <a:t> </a:t>
            </a:r>
            <a:r>
              <a:rPr lang="en-US" altLang="en-US" sz="2000" i="1" kern="1200" dirty="0">
                <a:solidFill>
                  <a:srgbClr val="000000"/>
                </a:solidFill>
                <a:latin typeface="Arial" panose="020B0604020202020204" pitchFamily="34" charset="0"/>
                <a:cs typeface="Times New Roman" panose="02020603050405020304" pitchFamily="18" charset="0"/>
              </a:rPr>
              <a:t>What goal orientation is Steve demonstrating?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22363" y="315913"/>
            <a:ext cx="7158037" cy="1117600"/>
          </a:xfrm>
        </p:spPr>
        <p:txBody>
          <a:bodyPr/>
          <a:lstStyle/>
          <a:p>
            <a:pPr eaLnBrk="1" hangingPunct="1"/>
            <a:r>
              <a:rPr lang="en-US" altLang="en-US" sz="4400" dirty="0"/>
              <a:t>Mindset</a:t>
            </a:r>
          </a:p>
        </p:txBody>
      </p:sp>
      <p:sp>
        <p:nvSpPr>
          <p:cNvPr id="30723" name="Content Placeholder 2"/>
          <p:cNvSpPr>
            <a:spLocks noGrp="1"/>
          </p:cNvSpPr>
          <p:nvPr>
            <p:ph idx="1"/>
          </p:nvPr>
        </p:nvSpPr>
        <p:spPr>
          <a:xfrm>
            <a:off x="633413" y="1541463"/>
            <a:ext cx="7646987" cy="4560887"/>
          </a:xfrm>
        </p:spPr>
        <p:txBody>
          <a:bodyPr/>
          <a:lstStyle/>
          <a:p>
            <a:pPr marL="0" indent="0" eaLnBrk="1" hangingPunct="1">
              <a:spcAft>
                <a:spcPts val="1500"/>
              </a:spcAft>
              <a:buClr>
                <a:srgbClr val="936F00"/>
              </a:buClr>
              <a:buNone/>
            </a:pPr>
            <a:r>
              <a:rPr lang="en-US" altLang="en-US" sz="2800" dirty="0"/>
              <a:t>Individuals develop a cognitive view of themselves (</a:t>
            </a:r>
            <a:r>
              <a:rPr lang="en-US" altLang="en-US" sz="2800" dirty="0" err="1"/>
              <a:t>Dweck</a:t>
            </a:r>
            <a:r>
              <a:rPr lang="en-US" altLang="en-US" sz="2800" dirty="0"/>
              <a:t>, 2006)</a:t>
            </a:r>
          </a:p>
          <a:p>
            <a:pPr marL="0" indent="0" eaLnBrk="1" hangingPunct="1">
              <a:spcAft>
                <a:spcPts val="1500"/>
              </a:spcAft>
              <a:buClr>
                <a:srgbClr val="936F00"/>
              </a:buClr>
              <a:buNone/>
            </a:pPr>
            <a:r>
              <a:rPr lang="en-US" altLang="en-US" sz="2800" dirty="0"/>
              <a:t>Individuals have one of two mindsets: </a:t>
            </a:r>
          </a:p>
          <a:p>
            <a:pPr marL="403225" lvl="1" indent="-403225" eaLnBrk="1" hangingPunct="1">
              <a:buClr>
                <a:srgbClr val="6F6F25"/>
              </a:buClr>
              <a:buSzPct val="100000"/>
              <a:buFont typeface="Arial" panose="020B0604020202020204" pitchFamily="34" charset="0"/>
              <a:buChar char="•"/>
            </a:pPr>
            <a:r>
              <a:rPr lang="en-US" altLang="en-US" sz="2400" dirty="0"/>
              <a:t>Fixed mindset - Belief that qualities are carved in stone and cannot be changed. </a:t>
            </a:r>
          </a:p>
          <a:p>
            <a:pPr marL="801688" lvl="2" eaLnBrk="1" hangingPunct="1">
              <a:buClr>
                <a:srgbClr val="936F00"/>
              </a:buClr>
              <a:buSzPct val="100000"/>
              <a:buFont typeface="Arial" panose="020B0604020202020204" pitchFamily="34" charset="0"/>
              <a:buChar char="•"/>
            </a:pPr>
            <a:r>
              <a:rPr lang="en-US" altLang="en-US" dirty="0"/>
              <a:t>Helpless orientation</a:t>
            </a:r>
          </a:p>
          <a:p>
            <a:pPr marL="403225" lvl="1" indent="-403225" eaLnBrk="1" hangingPunct="1">
              <a:buClr>
                <a:srgbClr val="6F6F25"/>
              </a:buClr>
              <a:buSzPct val="100000"/>
              <a:buFont typeface="Arial" panose="020B0604020202020204" pitchFamily="34" charset="0"/>
              <a:buChar char="•"/>
            </a:pPr>
            <a:r>
              <a:rPr lang="en-US" altLang="en-US" sz="2400" dirty="0"/>
              <a:t>Growth mindset - Belief that qualities can change and improve through effort. </a:t>
            </a:r>
          </a:p>
          <a:p>
            <a:pPr marL="801688" lvl="2" eaLnBrk="1" hangingPunct="1">
              <a:buClr>
                <a:srgbClr val="936F00"/>
              </a:buClr>
              <a:buSzPct val="100000"/>
              <a:buFont typeface="Arial" panose="020B0604020202020204" pitchFamily="34" charset="0"/>
              <a:buChar char="•"/>
            </a:pPr>
            <a:r>
              <a:rPr lang="en-US" altLang="en-US" dirty="0"/>
              <a:t>Mastery motivation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FC2A-26CB-4BCB-9D54-6650882E13B7}"/>
              </a:ext>
            </a:extLst>
          </p:cNvPr>
          <p:cNvSpPr>
            <a:spLocks noGrp="1"/>
          </p:cNvSpPr>
          <p:nvPr>
            <p:ph type="title"/>
          </p:nvPr>
        </p:nvSpPr>
        <p:spPr/>
        <p:txBody>
          <a:bodyPr/>
          <a:lstStyle/>
          <a:p>
            <a:r>
              <a:rPr lang="en-US" altLang="en-US" dirty="0"/>
              <a:t>Self-Efficacy</a:t>
            </a:r>
            <a:endParaRPr lang="en-US" dirty="0"/>
          </a:p>
        </p:txBody>
      </p:sp>
      <p:pic>
        <p:nvPicPr>
          <p:cNvPr id="3175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363" y="4338638"/>
            <a:ext cx="239236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1"/>
          </p:nvPr>
        </p:nvSpPr>
        <p:spPr>
          <a:xfrm>
            <a:off x="231323" y="5283232"/>
            <a:ext cx="4014106" cy="1115755"/>
          </a:xfrm>
        </p:spPr>
        <p:txBody>
          <a:bodyPr/>
          <a:lstStyle/>
          <a:p>
            <a:pPr marL="0" lvl="0" indent="0" eaLnBrk="1" hangingPunct="1">
              <a:spcBef>
                <a:spcPct val="0"/>
              </a:spcBef>
              <a:buClrTx/>
              <a:buSzTx/>
              <a:buNone/>
            </a:pPr>
            <a:r>
              <a:rPr lang="en-IN" altLang="en-US" sz="2400" kern="1200" dirty="0">
                <a:latin typeface="Arial" panose="020B0604020202020204" pitchFamily="34" charset="0"/>
              </a:rPr>
              <a:t>Give students performance-contingent rewards to signal mastery</a:t>
            </a:r>
            <a:endParaRPr lang="en-US" altLang="en-US" sz="2400" kern="1200" dirty="0">
              <a:latin typeface="Arial" panose="020B0604020202020204" pitchFamily="34" charset="0"/>
            </a:endParaRPr>
          </a:p>
        </p:txBody>
      </p:sp>
      <p:sp>
        <p:nvSpPr>
          <p:cNvPr id="7" name="Content Placeholder 6"/>
          <p:cNvSpPr>
            <a:spLocks noGrp="1"/>
          </p:cNvSpPr>
          <p:nvPr>
            <p:ph sz="quarter" idx="12"/>
          </p:nvPr>
        </p:nvSpPr>
        <p:spPr>
          <a:xfrm>
            <a:off x="134487" y="4132234"/>
            <a:ext cx="3436028" cy="846390"/>
          </a:xfrm>
        </p:spPr>
        <p:txBody>
          <a:bodyPr/>
          <a:lstStyle/>
          <a:p>
            <a:pPr marL="0" lvl="0" indent="0" eaLnBrk="1" hangingPunct="1">
              <a:spcBef>
                <a:spcPct val="0"/>
              </a:spcBef>
              <a:buClrTx/>
              <a:buSzTx/>
              <a:buNone/>
            </a:pPr>
            <a:r>
              <a:rPr lang="en-IN" altLang="en-US" sz="2400" kern="1200" dirty="0">
                <a:solidFill>
                  <a:srgbClr val="292929"/>
                </a:solidFill>
                <a:latin typeface="Arial" panose="020B0604020202020204" pitchFamily="34" charset="0"/>
              </a:rPr>
              <a:t>Help students believe in their cognitive abilities</a:t>
            </a:r>
            <a:endParaRPr lang="en-US" altLang="en-US" sz="2400" kern="1200" dirty="0">
              <a:solidFill>
                <a:srgbClr val="292929"/>
              </a:solidFill>
              <a:latin typeface="Arial" panose="020B0604020202020204" pitchFamily="34" charset="0"/>
            </a:endParaRPr>
          </a:p>
        </p:txBody>
      </p:sp>
      <p:sp>
        <p:nvSpPr>
          <p:cNvPr id="12" name="Content Placeholder 11"/>
          <p:cNvSpPr>
            <a:spLocks noGrp="1"/>
          </p:cNvSpPr>
          <p:nvPr>
            <p:ph sz="quarter" idx="13"/>
          </p:nvPr>
        </p:nvSpPr>
        <p:spPr>
          <a:xfrm>
            <a:off x="207399" y="2840845"/>
            <a:ext cx="3885633" cy="890404"/>
          </a:xfrm>
        </p:spPr>
        <p:txBody>
          <a:bodyPr/>
          <a:lstStyle/>
          <a:p>
            <a:pPr marL="0" lvl="0" indent="0" eaLnBrk="1" hangingPunct="1">
              <a:spcBef>
                <a:spcPct val="0"/>
              </a:spcBef>
              <a:buClrTx/>
              <a:buSzTx/>
              <a:buNone/>
            </a:pPr>
            <a:r>
              <a:rPr lang="en-US" altLang="en-US" sz="2400" kern="1200" dirty="0">
                <a:solidFill>
                  <a:srgbClr val="292929"/>
                </a:solidFill>
                <a:latin typeface="Arial" panose="020B0604020202020204" pitchFamily="34" charset="0"/>
              </a:rPr>
              <a:t>Guide students in setting short- and long-term goals</a:t>
            </a:r>
          </a:p>
        </p:txBody>
      </p:sp>
      <p:sp>
        <p:nvSpPr>
          <p:cNvPr id="13" name="Content Placeholder 12"/>
          <p:cNvSpPr>
            <a:spLocks noGrp="1"/>
          </p:cNvSpPr>
          <p:nvPr>
            <p:ph sz="quarter" idx="14"/>
          </p:nvPr>
        </p:nvSpPr>
        <p:spPr>
          <a:xfrm>
            <a:off x="2604408" y="1759763"/>
            <a:ext cx="2702298" cy="900112"/>
          </a:xfrm>
        </p:spPr>
        <p:txBody>
          <a:bodyPr/>
          <a:lstStyle/>
          <a:p>
            <a:pPr marL="0" lvl="0" indent="0" algn="ctr" eaLnBrk="1" hangingPunct="1">
              <a:spcBef>
                <a:spcPct val="0"/>
              </a:spcBef>
              <a:buClrTx/>
              <a:buSzTx/>
              <a:buNone/>
            </a:pPr>
            <a:r>
              <a:rPr lang="en-US" altLang="en-US" sz="2400" b="1" kern="1200" dirty="0">
                <a:solidFill>
                  <a:srgbClr val="292929"/>
                </a:solidFill>
                <a:latin typeface="Times New Roman" panose="02020603050405020304" pitchFamily="18" charset="0"/>
              </a:rPr>
              <a:t> </a:t>
            </a:r>
            <a:r>
              <a:rPr lang="en-US" altLang="en-US" sz="2400" kern="1200" dirty="0">
                <a:solidFill>
                  <a:srgbClr val="292929"/>
                </a:solidFill>
                <a:latin typeface="Arial" panose="020B0604020202020204" pitchFamily="34" charset="0"/>
              </a:rPr>
              <a:t>Teach specific</a:t>
            </a:r>
          </a:p>
          <a:p>
            <a:pPr marL="0" lvl="0" indent="0" algn="ctr" eaLnBrk="1" hangingPunct="1">
              <a:spcBef>
                <a:spcPct val="0"/>
              </a:spcBef>
              <a:buClrTx/>
              <a:buSzTx/>
              <a:buNone/>
            </a:pPr>
            <a:r>
              <a:rPr lang="en-US" altLang="en-US" sz="2400" kern="1200" dirty="0">
                <a:solidFill>
                  <a:srgbClr val="292929"/>
                </a:solidFill>
                <a:latin typeface="Arial" panose="020B0604020202020204" pitchFamily="34" charset="0"/>
              </a:rPr>
              <a:t> strategies</a:t>
            </a:r>
          </a:p>
        </p:txBody>
      </p:sp>
      <p:sp>
        <p:nvSpPr>
          <p:cNvPr id="14" name="Content Placeholder 13"/>
          <p:cNvSpPr>
            <a:spLocks noGrp="1"/>
          </p:cNvSpPr>
          <p:nvPr>
            <p:ph sz="quarter" idx="15"/>
          </p:nvPr>
        </p:nvSpPr>
        <p:spPr>
          <a:xfrm>
            <a:off x="5566687" y="1765755"/>
            <a:ext cx="1728024" cy="1605668"/>
          </a:xfrm>
        </p:spPr>
        <p:txBody>
          <a:bodyPr/>
          <a:lstStyle/>
          <a:p>
            <a:pPr marL="0" lvl="0" indent="0" eaLnBrk="1" hangingPunct="1">
              <a:spcBef>
                <a:spcPct val="50000"/>
              </a:spcBef>
              <a:buClrTx/>
              <a:buSzTx/>
              <a:buNone/>
            </a:pPr>
            <a:r>
              <a:rPr lang="en-IN" altLang="en-US" sz="2400" kern="1200" dirty="0">
                <a:solidFill>
                  <a:srgbClr val="292929"/>
                </a:solidFill>
                <a:latin typeface="Arial" panose="020B0604020202020204" pitchFamily="34" charset="0"/>
              </a:rPr>
              <a:t>Combine strategy training with goals</a:t>
            </a:r>
            <a:endParaRPr lang="en-US" altLang="en-US" sz="1400" kern="1200" dirty="0">
              <a:solidFill>
                <a:srgbClr val="B2B2B2"/>
              </a:solidFill>
              <a:latin typeface="Arial" panose="020B0604020202020204" pitchFamily="34" charset="0"/>
            </a:endParaRPr>
          </a:p>
        </p:txBody>
      </p:sp>
      <p:sp>
        <p:nvSpPr>
          <p:cNvPr id="15" name="Content Placeholder 14"/>
          <p:cNvSpPr>
            <a:spLocks noGrp="1"/>
          </p:cNvSpPr>
          <p:nvPr>
            <p:ph sz="quarter" idx="16"/>
          </p:nvPr>
        </p:nvSpPr>
        <p:spPr>
          <a:xfrm>
            <a:off x="7542361" y="2088529"/>
            <a:ext cx="1641020" cy="1694070"/>
          </a:xfrm>
        </p:spPr>
        <p:txBody>
          <a:bodyPr/>
          <a:lstStyle/>
          <a:p>
            <a:pPr marL="0" lvl="0" indent="0" eaLnBrk="1" hangingPunct="1">
              <a:spcBef>
                <a:spcPct val="50000"/>
              </a:spcBef>
              <a:buClrTx/>
              <a:buSzTx/>
              <a:buNone/>
            </a:pPr>
            <a:r>
              <a:rPr lang="en-IN" altLang="en-US" sz="2400" kern="1200" dirty="0">
                <a:solidFill>
                  <a:srgbClr val="292929"/>
                </a:solidFill>
                <a:latin typeface="Arial" panose="020B0604020202020204" pitchFamily="34" charset="0"/>
              </a:rPr>
              <a:t>Provide students with support</a:t>
            </a:r>
            <a:endParaRPr lang="en-US" altLang="en-US" sz="1400" kern="1200" dirty="0">
              <a:solidFill>
                <a:srgbClr val="B2B2B2"/>
              </a:solidFill>
              <a:latin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01FA-F4F1-4183-A8AE-B042901B9E32}"/>
              </a:ext>
            </a:extLst>
          </p:cNvPr>
          <p:cNvSpPr>
            <a:spLocks noGrp="1"/>
          </p:cNvSpPr>
          <p:nvPr>
            <p:ph type="title"/>
          </p:nvPr>
        </p:nvSpPr>
        <p:spPr/>
        <p:txBody>
          <a:bodyPr/>
          <a:lstStyle/>
          <a:p>
            <a:r>
              <a:rPr lang="en-US" altLang="en-US" dirty="0"/>
              <a:t>Enter the Debate</a:t>
            </a:r>
            <a:endParaRPr lang="en-US" dirty="0"/>
          </a:p>
        </p:txBody>
      </p:sp>
      <p:sp>
        <p:nvSpPr>
          <p:cNvPr id="5" name="Content Placeholder 4">
            <a:extLst>
              <a:ext uri="{FF2B5EF4-FFF2-40B4-BE49-F238E27FC236}">
                <a16:creationId xmlns:a16="http://schemas.microsoft.com/office/drawing/2014/main" id="{FA3DAD78-0AC4-40A9-959B-5091A125D835}"/>
              </a:ext>
            </a:extLst>
          </p:cNvPr>
          <p:cNvSpPr>
            <a:spLocks noGrp="1"/>
          </p:cNvSpPr>
          <p:nvPr>
            <p:ph idx="1"/>
          </p:nvPr>
        </p:nvSpPr>
        <p:spPr>
          <a:xfrm>
            <a:off x="1370243" y="1511072"/>
            <a:ext cx="7149646" cy="1171348"/>
          </a:xfrm>
        </p:spPr>
        <p:txBody>
          <a:bodyPr/>
          <a:lstStyle/>
          <a:p>
            <a:pPr marL="225425" indent="-225425" eaLnBrk="1" hangingPunct="1">
              <a:buNone/>
            </a:pPr>
            <a:r>
              <a:rPr lang="en-US" altLang="en-US" sz="2400" i="1" dirty="0"/>
              <a:t>Should teachers help students who struggle by giving them assignments they can easily accomplish?</a:t>
            </a:r>
            <a:r>
              <a:rPr lang="en-US" altLang="en-US" sz="2400" dirty="0"/>
              <a:t> </a:t>
            </a:r>
          </a:p>
        </p:txBody>
      </p:sp>
      <p:sp>
        <p:nvSpPr>
          <p:cNvPr id="10" name="Text Placeholder 6"/>
          <p:cNvSpPr>
            <a:spLocks noGrp="1"/>
          </p:cNvSpPr>
          <p:nvPr>
            <p:ph type="body" sz="quarter" idx="11"/>
          </p:nvPr>
        </p:nvSpPr>
        <p:spPr>
          <a:xfrm>
            <a:off x="1285537" y="2697163"/>
            <a:ext cx="1282587" cy="457200"/>
          </a:xfrm>
        </p:spPr>
        <p:txBody>
          <a:bodyPr/>
          <a:lstStyle/>
          <a:p>
            <a:pPr marL="0" lvl="0" indent="0" eaLnBrk="1" hangingPunct="1">
              <a:spcBef>
                <a:spcPct val="50000"/>
              </a:spcBef>
              <a:buClrTx/>
              <a:buSzTx/>
              <a:buNone/>
            </a:pPr>
            <a:r>
              <a:rPr lang="en-US" altLang="en-US" sz="2400" b="1" kern="1200" dirty="0">
                <a:solidFill>
                  <a:srgbClr val="6F6F25"/>
                </a:solidFill>
                <a:latin typeface="Arial" panose="020B0604020202020204" pitchFamily="34" charset="0"/>
              </a:rPr>
              <a:t>YES</a:t>
            </a:r>
          </a:p>
        </p:txBody>
      </p:sp>
      <p:sp>
        <p:nvSpPr>
          <p:cNvPr id="11" name="Text Placeholder 6"/>
          <p:cNvSpPr>
            <a:spLocks noGrp="1"/>
          </p:cNvSpPr>
          <p:nvPr>
            <p:ph type="body" sz="quarter" idx="12"/>
          </p:nvPr>
        </p:nvSpPr>
        <p:spPr>
          <a:xfrm>
            <a:off x="5209266" y="2695802"/>
            <a:ext cx="914401" cy="456746"/>
          </a:xfrm>
        </p:spPr>
        <p:txBody>
          <a:bodyPr/>
          <a:lstStyle/>
          <a:p>
            <a:pPr marL="0" lvl="0" indent="0" eaLnBrk="1" hangingPunct="1">
              <a:spcBef>
                <a:spcPct val="50000"/>
              </a:spcBef>
              <a:buClrTx/>
              <a:buSzTx/>
              <a:buNone/>
            </a:pPr>
            <a:r>
              <a:rPr lang="en-US" altLang="en-US" sz="2400" b="1" kern="1200" dirty="0">
                <a:solidFill>
                  <a:srgbClr val="6F6F25"/>
                </a:solidFill>
                <a:latin typeface="Arial" panose="020B0604020202020204" pitchFamily="34" charset="0"/>
              </a:rPr>
              <a:t>NO</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3B1DC2-8D8A-4519-8C30-7D6089225EC0}"/>
              </a:ext>
            </a:extLst>
          </p:cNvPr>
          <p:cNvSpPr>
            <a:spLocks noGrp="1"/>
          </p:cNvSpPr>
          <p:nvPr>
            <p:ph type="title"/>
          </p:nvPr>
        </p:nvSpPr>
        <p:spPr>
          <a:xfrm>
            <a:off x="1122363" y="146731"/>
            <a:ext cx="7158037" cy="1285647"/>
          </a:xfrm>
        </p:spPr>
        <p:txBody>
          <a:bodyPr/>
          <a:lstStyle/>
          <a:p>
            <a:r>
              <a:rPr lang="en-US" altLang="en-US" sz="3600" dirty="0"/>
              <a:t>Motivation, Teaching, and Learning, 1</a:t>
            </a:r>
            <a:endParaRPr lang="en-US" sz="3600" dirty="0"/>
          </a:p>
        </p:txBody>
      </p:sp>
      <p:pic>
        <p:nvPicPr>
          <p:cNvPr id="10" name="Picture 9" descr="The figure illustrates the topics under motivation, teaching, and learning. There is a box on top that is labeled exploring motivation. This box is connected to the two boxes below it.  The box on the left is labeled what is motivation. The box on the right is labeled perspectives on motivation.">
            <a:extLst>
              <a:ext uri="{FF2B5EF4-FFF2-40B4-BE49-F238E27FC236}">
                <a16:creationId xmlns:a16="http://schemas.microsoft.com/office/drawing/2014/main" id="{9E00E51C-D0C7-439E-BFFC-4B5032EF6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64" y="2065606"/>
            <a:ext cx="7720988" cy="3162222"/>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68F8-F1E5-4107-A06B-2327123FF265}"/>
              </a:ext>
            </a:extLst>
          </p:cNvPr>
          <p:cNvSpPr>
            <a:spLocks noGrp="1"/>
          </p:cNvSpPr>
          <p:nvPr>
            <p:ph type="title"/>
          </p:nvPr>
        </p:nvSpPr>
        <p:spPr/>
        <p:txBody>
          <a:bodyPr/>
          <a:lstStyle/>
          <a:p>
            <a:r>
              <a:rPr lang="en-US" altLang="en-US" sz="3600" dirty="0"/>
              <a:t>Motivation, Teaching, and Learning, 3</a:t>
            </a:r>
            <a:endParaRPr lang="en-US" sz="2000" dirty="0"/>
          </a:p>
        </p:txBody>
      </p:sp>
      <p:pic>
        <p:nvPicPr>
          <p:cNvPr id="5" name="Picture 4" descr="The figure illustrates the topics under motivation, relationships, and sociocultural contexts. There is a large rectangular box labeled motivation, relationships, and sociocultural contexts. It is divided into three small rectangular boxes. Starting from the left in an anticlockwise direction, the boxes are labeled social motives, social relationships, and sociocultural contexts.">
            <a:extLst>
              <a:ext uri="{FF2B5EF4-FFF2-40B4-BE49-F238E27FC236}">
                <a16:creationId xmlns:a16="http://schemas.microsoft.com/office/drawing/2014/main" id="{66D64DEF-5B76-4791-9B1F-3A3443572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39" y="2014273"/>
            <a:ext cx="8034491" cy="3903521"/>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a:t>Social Motives</a:t>
            </a:r>
          </a:p>
        </p:txBody>
      </p:sp>
      <p:sp>
        <p:nvSpPr>
          <p:cNvPr id="34819" name="Content Placeholder 2"/>
          <p:cNvSpPr>
            <a:spLocks noGrp="1"/>
          </p:cNvSpPr>
          <p:nvPr>
            <p:ph idx="1"/>
          </p:nvPr>
        </p:nvSpPr>
        <p:spPr>
          <a:xfrm>
            <a:off x="561976" y="1612148"/>
            <a:ext cx="7539288" cy="4894262"/>
          </a:xfrm>
        </p:spPr>
        <p:txBody>
          <a:bodyPr/>
          <a:lstStyle/>
          <a:p>
            <a:pPr marL="0" indent="0" eaLnBrk="1" hangingPunct="1">
              <a:spcAft>
                <a:spcPts val="1500"/>
              </a:spcAft>
              <a:buClr>
                <a:srgbClr val="936F00"/>
              </a:buClr>
              <a:buNone/>
            </a:pPr>
            <a:r>
              <a:rPr lang="en-US" altLang="en-US" sz="2800" b="1" dirty="0"/>
              <a:t>Social motives</a:t>
            </a:r>
            <a:r>
              <a:rPr lang="en-US" altLang="en-US" sz="2800" dirty="0"/>
              <a:t>: Needs and desires that are learned through experiences with the social world</a:t>
            </a:r>
          </a:p>
          <a:p>
            <a:pPr marL="439738" lvl="1" eaLnBrk="1" hangingPunct="1">
              <a:spcAft>
                <a:spcPts val="1500"/>
              </a:spcAft>
              <a:buClr>
                <a:srgbClr val="6F6F25"/>
              </a:buClr>
              <a:buSzPct val="100000"/>
              <a:buFont typeface="Arial" panose="020B0604020202020204" pitchFamily="34" charset="0"/>
              <a:buChar char="•"/>
            </a:pPr>
            <a:r>
              <a:rPr lang="en-US" altLang="en-US" dirty="0"/>
              <a:t>Need for affiliation or relatedness</a:t>
            </a:r>
          </a:p>
          <a:p>
            <a:pPr marL="0" indent="0" eaLnBrk="1" hangingPunct="1">
              <a:spcAft>
                <a:spcPts val="1500"/>
              </a:spcAft>
              <a:buClr>
                <a:srgbClr val="936F00"/>
              </a:buClr>
              <a:buNone/>
            </a:pPr>
            <a:r>
              <a:rPr lang="en-US" altLang="en-US" dirty="0"/>
              <a:t>Important social motives</a:t>
            </a:r>
          </a:p>
          <a:p>
            <a:pPr marL="439738" lvl="1" eaLnBrk="1" hangingPunct="1">
              <a:spcAft>
                <a:spcPts val="1500"/>
              </a:spcAft>
              <a:buClr>
                <a:srgbClr val="6F6F25"/>
              </a:buClr>
              <a:buSzPct val="100000"/>
              <a:buFont typeface="Arial" panose="020B0604020202020204" pitchFamily="34" charset="0"/>
              <a:buChar char="•"/>
            </a:pPr>
            <a:r>
              <a:rPr lang="en-US" altLang="en-US" dirty="0"/>
              <a:t>Teacher approval and peer approval</a:t>
            </a:r>
          </a:p>
          <a:p>
            <a:pPr marL="0" indent="0" eaLnBrk="1" hangingPunct="1">
              <a:spcAft>
                <a:spcPts val="1500"/>
              </a:spcAft>
              <a:buClr>
                <a:srgbClr val="936F00"/>
              </a:buClr>
              <a:buNone/>
            </a:pPr>
            <a:r>
              <a:rPr lang="en-US" altLang="en-US" sz="2800" dirty="0"/>
              <a:t>Adolescence - Important time in achievement motivation and social motivation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D21E08-8457-41DD-B47B-C90DB58239E3}"/>
              </a:ext>
            </a:extLst>
          </p:cNvPr>
          <p:cNvSpPr>
            <a:spLocks noGrp="1"/>
          </p:cNvSpPr>
          <p:nvPr>
            <p:ph type="title"/>
          </p:nvPr>
        </p:nvSpPr>
        <p:spPr/>
        <p:txBody>
          <a:bodyPr/>
          <a:lstStyle/>
          <a:p>
            <a:r>
              <a:rPr lang="en-US" altLang="en-US" dirty="0"/>
              <a:t>Social Relationships</a:t>
            </a:r>
            <a:endParaRPr lang="en-US" dirty="0"/>
          </a:p>
        </p:txBody>
      </p:sp>
      <p:sp>
        <p:nvSpPr>
          <p:cNvPr id="4" name="Content Placeholder 3"/>
          <p:cNvSpPr>
            <a:spLocks noGrp="1"/>
          </p:cNvSpPr>
          <p:nvPr>
            <p:ph sz="quarter" idx="12"/>
          </p:nvPr>
        </p:nvSpPr>
        <p:spPr>
          <a:xfrm>
            <a:off x="3709683" y="2055024"/>
            <a:ext cx="1893036" cy="881059"/>
          </a:xfrm>
        </p:spPr>
        <p:txBody>
          <a:bodyPr/>
          <a:lstStyle/>
          <a:p>
            <a:pPr marL="0" lvl="0" indent="0" algn="ctr" eaLnBrk="1" hangingPunct="1">
              <a:spcBef>
                <a:spcPct val="0"/>
              </a:spcBef>
              <a:buClrTx/>
              <a:buSzTx/>
              <a:buNone/>
            </a:pPr>
            <a:r>
              <a:rPr lang="en-US" altLang="en-US" sz="2400" b="1" kern="1200" dirty="0">
                <a:solidFill>
                  <a:srgbClr val="000000"/>
                </a:solidFill>
                <a:latin typeface="Arial" panose="020B0604020202020204" pitchFamily="34" charset="0"/>
              </a:rPr>
              <a:t>Motivation </a:t>
            </a:r>
            <a:br>
              <a:rPr lang="en-US" altLang="en-US" sz="2400" b="1" kern="1200" dirty="0">
                <a:solidFill>
                  <a:srgbClr val="000000"/>
                </a:solidFill>
                <a:latin typeface="Arial" panose="020B0604020202020204" pitchFamily="34" charset="0"/>
              </a:rPr>
            </a:br>
            <a:r>
              <a:rPr lang="en-US" altLang="en-US" sz="2400" b="1" kern="1200" dirty="0">
                <a:solidFill>
                  <a:srgbClr val="000000"/>
                </a:solidFill>
                <a:latin typeface="Arial" panose="020B0604020202020204" pitchFamily="34" charset="0"/>
              </a:rPr>
              <a:t>to Achieve</a:t>
            </a:r>
            <a:r>
              <a:rPr lang="en-US" altLang="en-US" sz="2400" b="1" kern="1200" dirty="0">
                <a:solidFill>
                  <a:srgbClr val="292929"/>
                </a:solidFill>
                <a:latin typeface="Arial" panose="020B0604020202020204" pitchFamily="34" charset="0"/>
              </a:rPr>
              <a:t> </a:t>
            </a:r>
          </a:p>
        </p:txBody>
      </p:sp>
      <p:sp>
        <p:nvSpPr>
          <p:cNvPr id="2" name="Content Placeholder 1"/>
          <p:cNvSpPr>
            <a:spLocks noGrp="1"/>
          </p:cNvSpPr>
          <p:nvPr>
            <p:ph sz="quarter" idx="11"/>
          </p:nvPr>
        </p:nvSpPr>
        <p:spPr>
          <a:xfrm>
            <a:off x="720359" y="2149794"/>
            <a:ext cx="2318481" cy="3664990"/>
          </a:xfrm>
        </p:spPr>
        <p:txBody>
          <a:bodyPr/>
          <a:lstStyle/>
          <a:p>
            <a:pPr marL="0" lvl="0" indent="0" algn="ctr" eaLnBrk="1" hangingPunct="1">
              <a:spcBef>
                <a:spcPct val="0"/>
              </a:spcBef>
              <a:buClrTx/>
              <a:buSzTx/>
              <a:buNone/>
            </a:pPr>
            <a:r>
              <a:rPr lang="en-US" altLang="en-US" b="1" kern="1200" dirty="0">
                <a:solidFill>
                  <a:srgbClr val="936F00"/>
                </a:solidFill>
                <a:latin typeface="Arial" panose="020B0604020202020204" pitchFamily="34" charset="0"/>
              </a:rPr>
              <a:t>Parents</a:t>
            </a:r>
            <a:endParaRPr lang="en-US" altLang="en-US" b="1" u="sng" kern="1200" dirty="0">
              <a:solidFill>
                <a:srgbClr val="936F00"/>
              </a:solidFill>
              <a:latin typeface="Arial" panose="020B0604020202020204" pitchFamily="34" charset="0"/>
            </a:endParaRP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should provide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the right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amount of</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challenge in a</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positive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environment</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and model</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achievement</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behavior.</a:t>
            </a:r>
            <a:endParaRPr lang="en-US" altLang="en-US" sz="2000" b="1" kern="1200" dirty="0">
              <a:solidFill>
                <a:srgbClr val="292929"/>
              </a:solidFill>
              <a:latin typeface="Arial" panose="020B0604020202020204" pitchFamily="34" charset="0"/>
            </a:endParaRPr>
          </a:p>
        </p:txBody>
      </p:sp>
      <p:sp>
        <p:nvSpPr>
          <p:cNvPr id="5" name="Content Placeholder 4"/>
          <p:cNvSpPr>
            <a:spLocks noGrp="1"/>
          </p:cNvSpPr>
          <p:nvPr>
            <p:ph sz="quarter" idx="13"/>
          </p:nvPr>
        </p:nvSpPr>
        <p:spPr>
          <a:xfrm>
            <a:off x="3338059" y="3476625"/>
            <a:ext cx="2587320" cy="2665288"/>
          </a:xfrm>
        </p:spPr>
        <p:txBody>
          <a:bodyPr/>
          <a:lstStyle/>
          <a:p>
            <a:pPr marL="0" lvl="0" indent="0" algn="ctr" eaLnBrk="1" hangingPunct="1">
              <a:spcBef>
                <a:spcPct val="0"/>
              </a:spcBef>
              <a:buClrTx/>
              <a:buSzTx/>
              <a:buNone/>
            </a:pPr>
            <a:r>
              <a:rPr lang="en-US" altLang="en-US" b="1" kern="1200" dirty="0">
                <a:solidFill>
                  <a:srgbClr val="936F00"/>
                </a:solidFill>
                <a:latin typeface="Arial" panose="020B0604020202020204" pitchFamily="34" charset="0"/>
              </a:rPr>
              <a:t>Peers</a:t>
            </a:r>
            <a:endParaRPr lang="en-US" altLang="en-US" b="1" u="sng" kern="1200" dirty="0">
              <a:solidFill>
                <a:srgbClr val="936F00"/>
              </a:solidFill>
              <a:latin typeface="Arial" panose="020B0604020202020204" pitchFamily="34" charset="0"/>
            </a:endParaRPr>
          </a:p>
          <a:p>
            <a:pPr marL="0" lvl="0" indent="0" algn="ctr" eaLnBrk="1" hangingPunct="1">
              <a:spcBef>
                <a:spcPct val="0"/>
              </a:spcBef>
              <a:buClrTx/>
              <a:buSzTx/>
              <a:buNone/>
            </a:pPr>
            <a:r>
              <a:rPr lang="en-US" altLang="en-US" sz="2400" b="1" kern="1200" dirty="0">
                <a:solidFill>
                  <a:srgbClr val="292929"/>
                </a:solidFill>
                <a:latin typeface="Arial" panose="020B0604020202020204" pitchFamily="34" charset="0"/>
              </a:rPr>
              <a:t> </a:t>
            </a:r>
            <a:r>
              <a:rPr lang="en-US" altLang="en-US" sz="2000" kern="1200" dirty="0">
                <a:solidFill>
                  <a:srgbClr val="292929"/>
                </a:solidFill>
                <a:latin typeface="Arial" panose="020B0604020202020204" pitchFamily="34" charset="0"/>
              </a:rPr>
              <a:t>with high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achievement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standards will</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support student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achievement in</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others.</a:t>
            </a:r>
            <a:endParaRPr lang="en-US" altLang="en-US" sz="2000" b="1" kern="1200" dirty="0">
              <a:solidFill>
                <a:srgbClr val="292929"/>
              </a:solidFill>
              <a:latin typeface="Arial" panose="020B0604020202020204" pitchFamily="34" charset="0"/>
            </a:endParaRPr>
          </a:p>
        </p:txBody>
      </p:sp>
      <p:sp>
        <p:nvSpPr>
          <p:cNvPr id="6" name="Content Placeholder 5"/>
          <p:cNvSpPr>
            <a:spLocks noGrp="1"/>
          </p:cNvSpPr>
          <p:nvPr>
            <p:ph sz="quarter" idx="14"/>
          </p:nvPr>
        </p:nvSpPr>
        <p:spPr>
          <a:xfrm>
            <a:off x="6162675" y="2172670"/>
            <a:ext cx="2555422" cy="2946048"/>
          </a:xfrm>
        </p:spPr>
        <p:txBody>
          <a:bodyPr/>
          <a:lstStyle/>
          <a:p>
            <a:pPr marL="0" lvl="0" indent="0" algn="ctr" eaLnBrk="1" hangingPunct="1">
              <a:spcBef>
                <a:spcPct val="0"/>
              </a:spcBef>
              <a:buClrTx/>
              <a:buSzTx/>
              <a:buNone/>
            </a:pPr>
            <a:r>
              <a:rPr lang="en-US" altLang="en-US" b="1" kern="1200" dirty="0">
                <a:solidFill>
                  <a:srgbClr val="936F00"/>
                </a:solidFill>
                <a:latin typeface="Arial" panose="020B0604020202020204" pitchFamily="34" charset="0"/>
              </a:rPr>
              <a:t>Teachers</a:t>
            </a:r>
            <a:r>
              <a:rPr lang="en-US" altLang="en-US" sz="2400" b="1" kern="1200" dirty="0">
                <a:solidFill>
                  <a:srgbClr val="936F00"/>
                </a:solidFill>
                <a:latin typeface="Arial" panose="020B0604020202020204" pitchFamily="34" charset="0"/>
              </a:rPr>
              <a:t> </a:t>
            </a:r>
            <a:endParaRPr lang="en-US" altLang="en-US" sz="2400" b="1" u="sng" kern="1200" dirty="0">
              <a:solidFill>
                <a:srgbClr val="936F00"/>
              </a:solidFill>
              <a:latin typeface="Arial" panose="020B0604020202020204" pitchFamily="34" charset="0"/>
            </a:endParaRP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optimize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achievement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when they provide</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challenging</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tasks in a</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 supportive </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environment.</a:t>
            </a:r>
            <a:endParaRPr lang="en-US" altLang="en-US" sz="2000" b="1" kern="1200" dirty="0">
              <a:solidFill>
                <a:srgbClr val="292929"/>
              </a:solidFill>
              <a:latin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9F7A9-F2ED-44A2-9142-938F7AE08B12}"/>
              </a:ext>
            </a:extLst>
          </p:cNvPr>
          <p:cNvSpPr>
            <a:spLocks noGrp="1"/>
          </p:cNvSpPr>
          <p:nvPr>
            <p:ph type="title"/>
          </p:nvPr>
        </p:nvSpPr>
        <p:spPr/>
        <p:txBody>
          <a:bodyPr/>
          <a:lstStyle/>
          <a:p>
            <a:r>
              <a:rPr lang="en-US" altLang="en-US" dirty="0"/>
              <a:t>Sociocultural Contexts, 1</a:t>
            </a:r>
            <a:endParaRPr lang="en-US" dirty="0"/>
          </a:p>
        </p:txBody>
      </p:sp>
      <p:graphicFrame>
        <p:nvGraphicFramePr>
          <p:cNvPr id="2" name="Table Placeholder 1"/>
          <p:cNvGraphicFramePr>
            <a:graphicFrameLocks noGrp="1"/>
          </p:cNvGraphicFramePr>
          <p:nvPr>
            <p:ph type="tbl" sz="quarter" idx="15"/>
            <p:extLst>
              <p:ext uri="{D42A27DB-BD31-4B8C-83A1-F6EECF244321}">
                <p14:modId xmlns:p14="http://schemas.microsoft.com/office/powerpoint/2010/main" val="3855278633"/>
              </p:ext>
            </p:extLst>
          </p:nvPr>
        </p:nvGraphicFramePr>
        <p:xfrm>
          <a:off x="398463" y="1823913"/>
          <a:ext cx="8242302" cy="4337003"/>
        </p:xfrm>
        <a:graphic>
          <a:graphicData uri="http://schemas.openxmlformats.org/drawingml/2006/table">
            <a:tbl>
              <a:tblPr firstRow="1" bandRow="1">
                <a:tableStyleId>{5C22544A-7EE6-4342-B048-85BDC9FD1C3A}</a:tableStyleId>
              </a:tblPr>
              <a:tblGrid>
                <a:gridCol w="2091106">
                  <a:extLst>
                    <a:ext uri="{9D8B030D-6E8A-4147-A177-3AD203B41FA5}">
                      <a16:colId xmlns:a16="http://schemas.microsoft.com/office/drawing/2014/main" val="118847698"/>
                    </a:ext>
                  </a:extLst>
                </a:gridCol>
                <a:gridCol w="2990850">
                  <a:extLst>
                    <a:ext uri="{9D8B030D-6E8A-4147-A177-3AD203B41FA5}">
                      <a16:colId xmlns:a16="http://schemas.microsoft.com/office/drawing/2014/main" val="1636635025"/>
                    </a:ext>
                  </a:extLst>
                </a:gridCol>
                <a:gridCol w="3160346">
                  <a:extLst>
                    <a:ext uri="{9D8B030D-6E8A-4147-A177-3AD203B41FA5}">
                      <a16:colId xmlns:a16="http://schemas.microsoft.com/office/drawing/2014/main" val="964769156"/>
                    </a:ext>
                  </a:extLst>
                </a:gridCol>
              </a:tblGrid>
              <a:tr h="588521">
                <a:tc>
                  <a:txBody>
                    <a:bodyPr/>
                    <a:lstStyle/>
                    <a:p>
                      <a:endParaRPr lang="en-US"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i="1" dirty="0">
                          <a:solidFill>
                            <a:schemeClr val="tx2"/>
                          </a:solidFill>
                        </a:rPr>
                        <a:t>TEACHERS WHO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i="1" dirty="0">
                          <a:solidFill>
                            <a:schemeClr val="tx2"/>
                          </a:solidFill>
                        </a:rPr>
                        <a:t>TEACHER WHO DO NOT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639454"/>
                  </a:ext>
                </a:extLst>
              </a:tr>
              <a:tr h="836319">
                <a:tc>
                  <a:txBody>
                    <a:bodyPr/>
                    <a:lstStyle/>
                    <a:p>
                      <a:r>
                        <a:rPr lang="en-US" sz="1600" b="1" dirty="0">
                          <a:solidFill>
                            <a:schemeClr val="tx2"/>
                          </a:solidFill>
                        </a:rPr>
                        <a:t>Teaching behaviors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Makes an effort to make class interesting; teaches in a special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Teaches in a boring way, gets off-task, teaches while students aren’t not paying attention.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1579462"/>
                  </a:ext>
                </a:extLst>
              </a:tr>
              <a:tr h="743929">
                <a:tc>
                  <a:txBody>
                    <a:bodyPr/>
                    <a:lstStyle/>
                    <a:p>
                      <a:r>
                        <a:rPr lang="en-US" sz="1600" b="1" dirty="0">
                          <a:solidFill>
                            <a:schemeClr val="tx2"/>
                          </a:solidFill>
                        </a:rPr>
                        <a:t>Communication style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Talks to me, pays attention, asks questions, listens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Ignores, interrupts, screams, yells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7143156"/>
                  </a:ext>
                </a:extLst>
              </a:tr>
              <a:tr h="836319">
                <a:tc>
                  <a:txBody>
                    <a:bodyPr/>
                    <a:lstStyle/>
                    <a:p>
                      <a:r>
                        <a:rPr lang="en-US" sz="1600" b="1" dirty="0">
                          <a:solidFill>
                            <a:schemeClr val="tx2"/>
                          </a:solidFill>
                        </a:rPr>
                        <a:t>Equitable treatment and respect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Is honest and fair, keeps promises, trusts me, tells the truth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Embarrasses, insults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433903"/>
                  </a:ext>
                </a:extLst>
              </a:tr>
              <a:tr h="1331915">
                <a:tc>
                  <a:txBody>
                    <a:bodyPr/>
                    <a:lstStyle/>
                    <a:p>
                      <a:r>
                        <a:rPr lang="en-US" sz="1600" b="1" dirty="0">
                          <a:solidFill>
                            <a:schemeClr val="tx2"/>
                          </a:solidFill>
                        </a:rPr>
                        <a:t>Concern about individuals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Asks what’s wrong, talks to me about my problems, acts as a friend, asks when I need help, takes time to make sure I understand, calls on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2"/>
                          </a:solidFill>
                        </a:rPr>
                        <a:t>Forgets name, does nothing when I do something wrong, doesn’t explain things or answer questions, doesn’t try to help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5010036"/>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1A38-50AF-4164-AF62-29F030ED99B1}"/>
              </a:ext>
            </a:extLst>
          </p:cNvPr>
          <p:cNvSpPr>
            <a:spLocks noGrp="1"/>
          </p:cNvSpPr>
          <p:nvPr>
            <p:ph type="title"/>
          </p:nvPr>
        </p:nvSpPr>
        <p:spPr/>
        <p:txBody>
          <a:bodyPr/>
          <a:lstStyle/>
          <a:p>
            <a:r>
              <a:rPr lang="en-US" altLang="en-US" dirty="0"/>
              <a:t>Sociocultural Contexts, 2</a:t>
            </a:r>
            <a:endParaRPr lang="en-US" dirty="0"/>
          </a:p>
        </p:txBody>
      </p:sp>
      <p:graphicFrame>
        <p:nvGraphicFramePr>
          <p:cNvPr id="3" name="Table Placeholder 2"/>
          <p:cNvGraphicFramePr>
            <a:graphicFrameLocks noGrp="1"/>
          </p:cNvGraphicFramePr>
          <p:nvPr>
            <p:ph type="tbl" sz="quarter" idx="14"/>
            <p:extLst>
              <p:ext uri="{D42A27DB-BD31-4B8C-83A1-F6EECF244321}">
                <p14:modId xmlns:p14="http://schemas.microsoft.com/office/powerpoint/2010/main" val="997656151"/>
              </p:ext>
            </p:extLst>
          </p:nvPr>
        </p:nvGraphicFramePr>
        <p:xfrm>
          <a:off x="861192" y="1804988"/>
          <a:ext cx="8282808" cy="2920529"/>
        </p:xfrm>
        <a:graphic>
          <a:graphicData uri="http://schemas.openxmlformats.org/drawingml/2006/table">
            <a:tbl>
              <a:tblPr firstRow="1" bandRow="1">
                <a:tableStyleId>{5C22544A-7EE6-4342-B048-85BDC9FD1C3A}</a:tableStyleId>
              </a:tblPr>
              <a:tblGrid>
                <a:gridCol w="3386813">
                  <a:extLst>
                    <a:ext uri="{9D8B030D-6E8A-4147-A177-3AD203B41FA5}">
                      <a16:colId xmlns:a16="http://schemas.microsoft.com/office/drawing/2014/main" val="1640086616"/>
                    </a:ext>
                  </a:extLst>
                </a:gridCol>
                <a:gridCol w="4895995">
                  <a:extLst>
                    <a:ext uri="{9D8B030D-6E8A-4147-A177-3AD203B41FA5}">
                      <a16:colId xmlns:a16="http://schemas.microsoft.com/office/drawing/2014/main" val="3615946711"/>
                    </a:ext>
                  </a:extLst>
                </a:gridCol>
              </a:tblGrid>
              <a:tr h="118314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800" b="1" i="0" u="none" strike="noStrike" cap="none" normalizeH="0" baseline="0" dirty="0">
                          <a:ln>
                            <a:noFill/>
                          </a:ln>
                          <a:solidFill>
                            <a:schemeClr val="tx1"/>
                          </a:solidFill>
                          <a:effectLst/>
                          <a:latin typeface="Arial" charset="0"/>
                        </a:rPr>
                        <a:t>Ethnicity</a:t>
                      </a:r>
                    </a:p>
                  </a:txBody>
                  <a:tcPr marT="45730" marB="45730" horzOverflow="overflow">
                    <a:solidFill>
                      <a:schemeClr val="bg1"/>
                    </a:solidFill>
                  </a:tcPr>
                </a:tc>
                <a:tc>
                  <a:txBody>
                    <a:bodyPr/>
                    <a:lstStyle/>
                    <a:p>
                      <a:pPr marL="457200" marR="0" lvl="0" indent="0" algn="l" defTabSz="914400" rtl="0" eaLnBrk="1" fontAlgn="base" latinLnBrk="0" hangingPunct="1">
                        <a:lnSpc>
                          <a:spcPct val="90000"/>
                        </a:lnSpc>
                        <a:spcBef>
                          <a:spcPct val="20000"/>
                        </a:spcBef>
                        <a:spcAft>
                          <a:spcPct val="0"/>
                        </a:spcAft>
                        <a:buClr>
                          <a:schemeClr val="accent1"/>
                        </a:buClr>
                        <a:buSzPct val="70000"/>
                        <a:buFont typeface="Wingdings" pitchFamily="80" charset="2"/>
                        <a:buNone/>
                        <a:tabLst/>
                      </a:pPr>
                      <a:r>
                        <a:rPr kumimoji="0" lang="en-US" sz="2400" b="0" i="0" u="none" strike="noStrike" cap="none" normalizeH="0" baseline="0" dirty="0">
                          <a:ln>
                            <a:noFill/>
                          </a:ln>
                          <a:solidFill>
                            <a:schemeClr val="tx1"/>
                          </a:solidFill>
                          <a:effectLst/>
                          <a:latin typeface="Arial" charset="0"/>
                        </a:rPr>
                        <a:t>There is </a:t>
                      </a:r>
                      <a:r>
                        <a:rPr kumimoji="0" lang="en-US" sz="2400" b="1" i="1" u="none" strike="noStrike" cap="none" normalizeH="0" baseline="0" dirty="0">
                          <a:ln>
                            <a:noFill/>
                          </a:ln>
                          <a:solidFill>
                            <a:schemeClr val="tx1"/>
                          </a:solidFill>
                          <a:effectLst/>
                          <a:latin typeface="Arial" charset="0"/>
                        </a:rPr>
                        <a:t>diversity</a:t>
                      </a:r>
                      <a:r>
                        <a:rPr kumimoji="0" lang="en-US" sz="2400" b="0" i="0" u="none" strike="noStrike" cap="none" normalizeH="0" baseline="0" dirty="0">
                          <a:ln>
                            <a:noFill/>
                          </a:ln>
                          <a:solidFill>
                            <a:schemeClr val="tx1"/>
                          </a:solidFill>
                          <a:effectLst/>
                          <a:latin typeface="Arial" charset="0"/>
                        </a:rPr>
                        <a:t> in achievement motivation within ethnic minority groups.</a:t>
                      </a:r>
                    </a:p>
                  </a:txBody>
                  <a:tcPr marT="45730" marB="45730" horzOverflow="overflow">
                    <a:solidFill>
                      <a:schemeClr val="bg1"/>
                    </a:solidFill>
                  </a:tcPr>
                </a:tc>
                <a:extLst>
                  <a:ext uri="{0D108BD9-81ED-4DB2-BD59-A6C34878D82A}">
                    <a16:rowId xmlns:a16="http://schemas.microsoft.com/office/drawing/2014/main" val="1323438035"/>
                  </a:ext>
                </a:extLst>
              </a:tr>
              <a:tr h="118314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800" b="1" i="0" u="none" strike="noStrike" cap="none" normalizeH="0" baseline="0" dirty="0">
                          <a:ln>
                            <a:noFill/>
                          </a:ln>
                          <a:solidFill>
                            <a:schemeClr val="tx1"/>
                          </a:solidFill>
                          <a:effectLst/>
                          <a:latin typeface="Arial" charset="0"/>
                        </a:rPr>
                        <a:t>Socioeconomic Status</a:t>
                      </a:r>
                    </a:p>
                  </a:txBody>
                  <a:tcPr marT="45730" marB="45730" horzOverflow="overflow">
                    <a:solidFill>
                      <a:schemeClr val="bg1"/>
                    </a:solidFill>
                  </a:tcPr>
                </a:tc>
                <a:tc>
                  <a:txBody>
                    <a:bodyPr/>
                    <a:lstStyle/>
                    <a:p>
                      <a:pPr marL="457200" marR="0" lvl="0" indent="0" algn="l" defTabSz="914400" rtl="0" eaLnBrk="1" fontAlgn="base" latinLnBrk="0" hangingPunct="1">
                        <a:lnSpc>
                          <a:spcPct val="90000"/>
                        </a:lnSpc>
                        <a:spcBef>
                          <a:spcPct val="20000"/>
                        </a:spcBef>
                        <a:spcAft>
                          <a:spcPct val="0"/>
                        </a:spcAft>
                        <a:buClr>
                          <a:schemeClr val="accent1"/>
                        </a:buClr>
                        <a:buSzPct val="70000"/>
                        <a:buFont typeface="Wingdings" pitchFamily="80" charset="2"/>
                        <a:buNone/>
                        <a:tabLst/>
                      </a:pPr>
                      <a:r>
                        <a:rPr kumimoji="0" lang="en-US" sz="2400" b="0" i="0" u="none" strike="noStrike" cap="none" normalizeH="0" baseline="0" dirty="0">
                          <a:ln>
                            <a:noFill/>
                          </a:ln>
                          <a:solidFill>
                            <a:schemeClr val="tx1"/>
                          </a:solidFill>
                          <a:effectLst/>
                          <a:latin typeface="Arial" charset="0"/>
                        </a:rPr>
                        <a:t>When ethnicity and socioeconomic status are investigated in the same study, SES is often the better predictor of achievement.</a:t>
                      </a:r>
                    </a:p>
                  </a:txBody>
                  <a:tcPr marT="45730" marB="45730" horzOverflow="overflow">
                    <a:solidFill>
                      <a:schemeClr val="bg1"/>
                    </a:solidFill>
                  </a:tcPr>
                </a:tc>
                <a:extLst>
                  <a:ext uri="{0D108BD9-81ED-4DB2-BD59-A6C34878D82A}">
                    <a16:rowId xmlns:a16="http://schemas.microsoft.com/office/drawing/2014/main" val="3143820946"/>
                  </a:ext>
                </a:extLst>
              </a:tr>
            </a:tbl>
          </a:graphicData>
        </a:graphic>
      </p:graphicFrame>
    </p:spTree>
    <p:extLst>
      <p:ext uri="{BB962C8B-B14F-4D97-AF65-F5344CB8AC3E}">
        <p14:creationId xmlns:p14="http://schemas.microsoft.com/office/powerpoint/2010/main" val="18977488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23FE-F186-4B1D-9F3A-A8D11CC3952D}"/>
              </a:ext>
            </a:extLst>
          </p:cNvPr>
          <p:cNvSpPr>
            <a:spLocks noGrp="1"/>
          </p:cNvSpPr>
          <p:nvPr>
            <p:ph type="title"/>
          </p:nvPr>
        </p:nvSpPr>
        <p:spPr/>
        <p:txBody>
          <a:bodyPr/>
          <a:lstStyle/>
          <a:p>
            <a:r>
              <a:rPr lang="en-US" altLang="en-US" dirty="0"/>
              <a:t>Motivation and Gender</a:t>
            </a:r>
            <a:endParaRPr lang="en-US" dirty="0"/>
          </a:p>
        </p:txBody>
      </p:sp>
      <p:sp>
        <p:nvSpPr>
          <p:cNvPr id="9" name="Content Placeholder 5"/>
          <p:cNvSpPr>
            <a:spLocks noGrp="1"/>
          </p:cNvSpPr>
          <p:nvPr>
            <p:ph sz="quarter" idx="11"/>
          </p:nvPr>
        </p:nvSpPr>
        <p:spPr>
          <a:xfrm>
            <a:off x="617536" y="1753674"/>
            <a:ext cx="3429001" cy="472002"/>
          </a:xfrm>
          <a:solidFill>
            <a:schemeClr val="folHlink"/>
          </a:solidFill>
        </p:spPr>
        <p:txBody>
          <a:bodyPr anchor="ctr"/>
          <a:lstStyle/>
          <a:p>
            <a:pPr marL="0" lvl="0" indent="0" algn="ctr" eaLnBrk="1" hangingPunct="1">
              <a:spcBef>
                <a:spcPct val="0"/>
              </a:spcBef>
              <a:buClrTx/>
              <a:buSzTx/>
              <a:buNone/>
            </a:pPr>
            <a:r>
              <a:rPr lang="en-US" altLang="en-US" sz="2400" b="1" kern="1200" dirty="0">
                <a:solidFill>
                  <a:srgbClr val="000000"/>
                </a:solidFill>
                <a:latin typeface="Arial" panose="020B0604020202020204" pitchFamily="34" charset="0"/>
              </a:rPr>
              <a:t>Males</a:t>
            </a:r>
          </a:p>
        </p:txBody>
      </p:sp>
      <p:sp>
        <p:nvSpPr>
          <p:cNvPr id="11" name="Content Placeholder 5"/>
          <p:cNvSpPr>
            <a:spLocks noGrp="1"/>
          </p:cNvSpPr>
          <p:nvPr>
            <p:ph sz="quarter" idx="13"/>
          </p:nvPr>
        </p:nvSpPr>
        <p:spPr>
          <a:xfrm>
            <a:off x="530454" y="2507570"/>
            <a:ext cx="3617912" cy="2806701"/>
          </a:xfrm>
        </p:spPr>
        <p:txBody>
          <a:bodyPr/>
          <a:lstStyle/>
          <a:p>
            <a:pPr indent="-382588" eaLnBrk="1" hangingPunct="1">
              <a:lnSpc>
                <a:spcPct val="90000"/>
              </a:lnSpc>
              <a:buClr>
                <a:srgbClr val="936F00"/>
              </a:buClr>
              <a:buSzPct val="100000"/>
              <a:buFont typeface="Arial" panose="020B0604020202020204" pitchFamily="34" charset="0"/>
              <a:buChar char="•"/>
            </a:pPr>
            <a:r>
              <a:rPr lang="en-US" altLang="en-US" sz="2400" dirty="0">
                <a:latin typeface="Arial" panose="020B0604020202020204" pitchFamily="34" charset="0"/>
              </a:rPr>
              <a:t>Have higher competence beliefs in math and sports</a:t>
            </a:r>
          </a:p>
          <a:p>
            <a:pPr indent="-382588" eaLnBrk="1" hangingPunct="1">
              <a:lnSpc>
                <a:spcPct val="90000"/>
              </a:lnSpc>
              <a:buClr>
                <a:srgbClr val="936F00"/>
              </a:buClr>
              <a:buSzPct val="100000"/>
              <a:buFont typeface="Arial" panose="020B0604020202020204" pitchFamily="34" charset="0"/>
              <a:buChar char="•"/>
            </a:pPr>
            <a:r>
              <a:rPr lang="en-US" altLang="en-US" sz="2400" dirty="0">
                <a:latin typeface="Arial" panose="020B0604020202020204" pitchFamily="34" charset="0"/>
              </a:rPr>
              <a:t>Receive more teacher attention, yet receive lower grades</a:t>
            </a:r>
          </a:p>
          <a:p>
            <a:pPr indent="-382588" eaLnBrk="1" hangingPunct="1">
              <a:lnSpc>
                <a:spcPct val="90000"/>
              </a:lnSpc>
              <a:buClr>
                <a:srgbClr val="936F00"/>
              </a:buClr>
              <a:buSzPct val="100000"/>
              <a:buFont typeface="Arial" panose="020B0604020202020204" pitchFamily="34" charset="0"/>
              <a:buChar char="•"/>
            </a:pPr>
            <a:r>
              <a:rPr lang="en-US" altLang="en-US" sz="2400" dirty="0">
                <a:latin typeface="Arial" panose="020B0604020202020204" pitchFamily="34" charset="0"/>
              </a:rPr>
              <a:t>List more career options</a:t>
            </a:r>
          </a:p>
        </p:txBody>
      </p:sp>
      <p:sp>
        <p:nvSpPr>
          <p:cNvPr id="10" name="Content Placeholder 5"/>
          <p:cNvSpPr>
            <a:spLocks noGrp="1"/>
          </p:cNvSpPr>
          <p:nvPr>
            <p:ph sz="quarter" idx="12"/>
          </p:nvPr>
        </p:nvSpPr>
        <p:spPr>
          <a:xfrm>
            <a:off x="4725989" y="1753674"/>
            <a:ext cx="3814762" cy="472002"/>
          </a:xfrm>
          <a:solidFill>
            <a:schemeClr val="folHlink"/>
          </a:solidFill>
        </p:spPr>
        <p:txBody>
          <a:bodyPr anchor="ctr"/>
          <a:lstStyle/>
          <a:p>
            <a:pPr marL="0" lvl="0" indent="0" algn="ctr" eaLnBrk="1" hangingPunct="1">
              <a:spcBef>
                <a:spcPct val="0"/>
              </a:spcBef>
              <a:buClrTx/>
              <a:buSzTx/>
              <a:buNone/>
            </a:pPr>
            <a:r>
              <a:rPr lang="en-US" altLang="en-US" sz="2400" b="1" kern="1200" dirty="0">
                <a:solidFill>
                  <a:srgbClr val="000000"/>
                </a:solidFill>
                <a:latin typeface="Arial" panose="020B0604020202020204" pitchFamily="34" charset="0"/>
              </a:rPr>
              <a:t>Females</a:t>
            </a:r>
          </a:p>
        </p:txBody>
      </p:sp>
      <p:sp>
        <p:nvSpPr>
          <p:cNvPr id="12" name="Content Placeholder 5"/>
          <p:cNvSpPr>
            <a:spLocks noGrp="1"/>
          </p:cNvSpPr>
          <p:nvPr>
            <p:ph sz="quarter" idx="14"/>
          </p:nvPr>
        </p:nvSpPr>
        <p:spPr>
          <a:xfrm>
            <a:off x="4548985" y="2501387"/>
            <a:ext cx="3935523" cy="3692128"/>
          </a:xfrm>
        </p:spPr>
        <p:txBody>
          <a:bodyPr/>
          <a:lstStyle/>
          <a:p>
            <a:pPr indent="-382588" eaLnBrk="1" hangingPunct="1">
              <a:lnSpc>
                <a:spcPct val="80000"/>
              </a:lnSpc>
              <a:buClr>
                <a:srgbClr val="936F00"/>
              </a:buClr>
              <a:buSzPct val="100000"/>
              <a:buFont typeface="Arial" panose="020B0604020202020204" pitchFamily="34" charset="0"/>
              <a:buChar char="•"/>
            </a:pPr>
            <a:r>
              <a:rPr lang="en-US" altLang="en-US" sz="2400" dirty="0">
                <a:latin typeface="Arial" panose="020B0604020202020204" pitchFamily="34" charset="0"/>
              </a:rPr>
              <a:t>Have higher competence beliefs for English, reading, </a:t>
            </a:r>
            <a:br>
              <a:rPr lang="en-US" altLang="en-US" sz="2400" dirty="0">
                <a:latin typeface="Arial" panose="020B0604020202020204" pitchFamily="34" charset="0"/>
              </a:rPr>
            </a:br>
            <a:r>
              <a:rPr lang="en-US" altLang="en-US" sz="2400" dirty="0">
                <a:latin typeface="Arial" panose="020B0604020202020204" pitchFamily="34" charset="0"/>
              </a:rPr>
              <a:t>and social activities</a:t>
            </a:r>
          </a:p>
          <a:p>
            <a:pPr indent="-382588" eaLnBrk="1" hangingPunct="1">
              <a:lnSpc>
                <a:spcPct val="80000"/>
              </a:lnSpc>
              <a:buClr>
                <a:srgbClr val="936F00"/>
              </a:buClr>
              <a:buSzPct val="100000"/>
              <a:buFont typeface="Arial" panose="020B0604020202020204" pitchFamily="34" charset="0"/>
              <a:buChar char="•"/>
            </a:pPr>
            <a:r>
              <a:rPr lang="en-US" altLang="en-US" sz="2400" dirty="0">
                <a:latin typeface="Arial" panose="020B0604020202020204" pitchFamily="34" charset="0"/>
              </a:rPr>
              <a:t>Often experience conflicts between gender roles and achievement</a:t>
            </a:r>
          </a:p>
          <a:p>
            <a:pPr indent="-382588" eaLnBrk="1" hangingPunct="1">
              <a:lnSpc>
                <a:spcPct val="80000"/>
              </a:lnSpc>
              <a:buClr>
                <a:srgbClr val="936F00"/>
              </a:buClr>
              <a:buSzPct val="100000"/>
              <a:buFont typeface="Arial" panose="020B0604020202020204" pitchFamily="34" charset="0"/>
              <a:buChar char="•"/>
            </a:pPr>
            <a:r>
              <a:rPr lang="en-US" altLang="en-US" sz="2400" dirty="0">
                <a:latin typeface="Arial" panose="020B0604020202020204" pitchFamily="34" charset="0"/>
              </a:rPr>
              <a:t>Are more compliant, get less teacher attention, by middle school have lower self-esteem</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AF52-3F65-4F78-88B5-6DBD59F380FF}"/>
              </a:ext>
            </a:extLst>
          </p:cNvPr>
          <p:cNvSpPr>
            <a:spLocks noGrp="1"/>
          </p:cNvSpPr>
          <p:nvPr>
            <p:ph type="title"/>
          </p:nvPr>
        </p:nvSpPr>
        <p:spPr/>
        <p:txBody>
          <a:bodyPr/>
          <a:lstStyle/>
          <a:p>
            <a:r>
              <a:rPr lang="en-US" altLang="en-US" sz="3600" dirty="0"/>
              <a:t>Motivation, Teaching, and Learning, 4</a:t>
            </a:r>
            <a:endParaRPr lang="en-US" sz="2000" dirty="0"/>
          </a:p>
        </p:txBody>
      </p:sp>
      <p:pic>
        <p:nvPicPr>
          <p:cNvPr id="5" name="Picture 4" descr="The figure illustrates the topics under students with achievement problems. There is a large rectangular box labeled students with achievement problems. It is divided into six small rectangular boxes. Starting from the left in an anticlockwise direction, the boxes are labeled students who are low achieving and have low expectations for success; students who protect their self-worth by avoiding failure; students who procrastinate; students who are perfectionists; students with high anxiety; and students who are uninterested or alienated.">
            <a:extLst>
              <a:ext uri="{FF2B5EF4-FFF2-40B4-BE49-F238E27FC236}">
                <a16:creationId xmlns:a16="http://schemas.microsoft.com/office/drawing/2014/main" id="{ED66DD78-FF49-4D29-B848-DDE0B39C0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93" y="1851922"/>
            <a:ext cx="8114836" cy="4477152"/>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61C3-E540-4288-9B81-477AFE6CB5AB}"/>
              </a:ext>
            </a:extLst>
          </p:cNvPr>
          <p:cNvSpPr>
            <a:spLocks noGrp="1"/>
          </p:cNvSpPr>
          <p:nvPr>
            <p:ph type="title"/>
          </p:nvPr>
        </p:nvSpPr>
        <p:spPr/>
        <p:txBody>
          <a:bodyPr/>
          <a:lstStyle/>
          <a:p>
            <a:r>
              <a:rPr lang="en-US" altLang="en-US" sz="3600" dirty="0"/>
              <a:t>Working with Students with Achievement Problems, 1</a:t>
            </a:r>
            <a:endParaRPr lang="en-US" sz="3600" dirty="0"/>
          </a:p>
        </p:txBody>
      </p:sp>
      <p:sp>
        <p:nvSpPr>
          <p:cNvPr id="4" name="Content Placeholder 3"/>
          <p:cNvSpPr>
            <a:spLocks noGrp="1"/>
          </p:cNvSpPr>
          <p:nvPr>
            <p:ph sz="half" idx="1"/>
          </p:nvPr>
        </p:nvSpPr>
        <p:spPr>
          <a:xfrm>
            <a:off x="902379" y="1771422"/>
            <a:ext cx="2450419" cy="3222625"/>
          </a:xfrm>
        </p:spPr>
        <p:txBody>
          <a:bodyPr/>
          <a:lstStyle/>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Low Achievers</a:t>
            </a:r>
          </a:p>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with Low Expectations</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Provide reassurance and cognitive retraining and reward effort and progress toward realistic goals</a:t>
            </a:r>
          </a:p>
        </p:txBody>
      </p:sp>
      <p:sp>
        <p:nvSpPr>
          <p:cNvPr id="5" name="Content Placeholder 4"/>
          <p:cNvSpPr>
            <a:spLocks noGrp="1"/>
          </p:cNvSpPr>
          <p:nvPr>
            <p:ph sz="half" idx="2"/>
          </p:nvPr>
        </p:nvSpPr>
        <p:spPr>
          <a:xfrm>
            <a:off x="3591719" y="3376470"/>
            <a:ext cx="1916904" cy="3198812"/>
          </a:xfrm>
        </p:spPr>
        <p:txBody>
          <a:bodyPr/>
          <a:lstStyle/>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High</a:t>
            </a:r>
          </a:p>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Anxiety</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Modify negative thoughts by engaging students in more positive, task-focused thoughts</a:t>
            </a:r>
          </a:p>
        </p:txBody>
      </p:sp>
      <p:sp>
        <p:nvSpPr>
          <p:cNvPr id="6" name="Text Placeholder 5"/>
          <p:cNvSpPr>
            <a:spLocks noGrp="1"/>
          </p:cNvSpPr>
          <p:nvPr>
            <p:ph type="body" sz="quarter" idx="11"/>
          </p:nvPr>
        </p:nvSpPr>
        <p:spPr>
          <a:xfrm>
            <a:off x="5751852" y="1579710"/>
            <a:ext cx="2528548" cy="3821681"/>
          </a:xfrm>
        </p:spPr>
        <p:txBody>
          <a:bodyPr/>
          <a:lstStyle/>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Protection</a:t>
            </a:r>
          </a:p>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of Self-Worth</a:t>
            </a:r>
          </a:p>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by Avoiding</a:t>
            </a:r>
          </a:p>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Failure</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Guide setting of realistic goals, strengthen link between effort and self-worth, and encourage positive self-perceptions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37CD38-0523-41AA-9A24-A333C7E7FE61}"/>
              </a:ext>
            </a:extLst>
          </p:cNvPr>
          <p:cNvSpPr>
            <a:spLocks noGrp="1"/>
          </p:cNvSpPr>
          <p:nvPr>
            <p:ph type="title"/>
          </p:nvPr>
        </p:nvSpPr>
        <p:spPr/>
        <p:txBody>
          <a:bodyPr/>
          <a:lstStyle/>
          <a:p>
            <a:r>
              <a:rPr lang="en-US" altLang="en-US" sz="3600" dirty="0"/>
              <a:t>Working with Students with Achievement Problems, 2</a:t>
            </a:r>
            <a:endParaRPr lang="en-US" sz="2000" dirty="0"/>
          </a:p>
        </p:txBody>
      </p:sp>
      <p:sp>
        <p:nvSpPr>
          <p:cNvPr id="2" name="Content Placeholder 1"/>
          <p:cNvSpPr>
            <a:spLocks noGrp="1"/>
          </p:cNvSpPr>
          <p:nvPr>
            <p:ph sz="half" idx="1"/>
          </p:nvPr>
        </p:nvSpPr>
        <p:spPr>
          <a:xfrm>
            <a:off x="1265067" y="2206259"/>
            <a:ext cx="2703853" cy="3332162"/>
          </a:xfrm>
        </p:spPr>
        <p:txBody>
          <a:bodyPr/>
          <a:lstStyle/>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Procrastinators</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Encourage acknowledgment of problems, assist in time management and task analysis, and teach behavioral and cognitive strategies for dealing with problems </a:t>
            </a:r>
          </a:p>
        </p:txBody>
      </p:sp>
      <p:sp>
        <p:nvSpPr>
          <p:cNvPr id="3" name="Content Placeholder 2"/>
          <p:cNvSpPr>
            <a:spLocks noGrp="1"/>
          </p:cNvSpPr>
          <p:nvPr>
            <p:ph sz="half" idx="2"/>
          </p:nvPr>
        </p:nvSpPr>
        <p:spPr>
          <a:xfrm>
            <a:off x="5498304" y="2554514"/>
            <a:ext cx="2701471" cy="2563359"/>
          </a:xfrm>
        </p:spPr>
        <p:txBody>
          <a:bodyPr/>
          <a:lstStyle/>
          <a:p>
            <a:pPr marL="0" lvl="0" indent="0" algn="ctr" eaLnBrk="1" hangingPunct="1">
              <a:spcBef>
                <a:spcPct val="0"/>
              </a:spcBef>
              <a:buClrTx/>
              <a:buSzTx/>
              <a:buNone/>
            </a:pPr>
            <a:r>
              <a:rPr lang="en-US" altLang="en-US" sz="2200" b="1" kern="1200" dirty="0">
                <a:solidFill>
                  <a:srgbClr val="292929"/>
                </a:solidFill>
                <a:latin typeface="Arial" panose="020B0604020202020204" pitchFamily="34" charset="0"/>
              </a:rPr>
              <a:t>Perfectionists</a:t>
            </a:r>
          </a:p>
          <a:p>
            <a:pPr marL="0" lvl="0" indent="0" algn="ctr" eaLnBrk="1" hangingPunct="1">
              <a:spcBef>
                <a:spcPct val="0"/>
              </a:spcBef>
              <a:buClrTx/>
              <a:buSzTx/>
              <a:buNone/>
            </a:pPr>
            <a:r>
              <a:rPr lang="en-US" altLang="en-US" sz="2000" kern="1200" dirty="0">
                <a:solidFill>
                  <a:srgbClr val="292929"/>
                </a:solidFill>
                <a:latin typeface="Arial" panose="020B0604020202020204" pitchFamily="34" charset="0"/>
              </a:rPr>
              <a:t>Identify cost/benefits, decrease self-criticism, set realistic goals and time limits, and encourage acceptance of criticism</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1C25-C081-448A-B161-C31BCF1011B8}"/>
              </a:ext>
            </a:extLst>
          </p:cNvPr>
          <p:cNvSpPr>
            <a:spLocks noGrp="1"/>
          </p:cNvSpPr>
          <p:nvPr>
            <p:ph type="title"/>
          </p:nvPr>
        </p:nvSpPr>
        <p:spPr/>
        <p:txBody>
          <a:bodyPr/>
          <a:lstStyle/>
          <a:p>
            <a:r>
              <a:rPr lang="en-IN" altLang="en-US" sz="3600" dirty="0"/>
              <a:t>Strategies to Reach Uninterested or Alienated Students</a:t>
            </a:r>
            <a:endParaRPr lang="en-US" sz="3600" dirty="0"/>
          </a:p>
        </p:txBody>
      </p:sp>
      <p:sp>
        <p:nvSpPr>
          <p:cNvPr id="6" name="Content Placeholder 5"/>
          <p:cNvSpPr>
            <a:spLocks noGrp="1"/>
          </p:cNvSpPr>
          <p:nvPr>
            <p:ph sz="quarter" idx="11"/>
          </p:nvPr>
        </p:nvSpPr>
        <p:spPr>
          <a:xfrm>
            <a:off x="796925" y="1918132"/>
            <a:ext cx="6421437" cy="3445559"/>
          </a:xfrm>
        </p:spPr>
        <p:txBody>
          <a:bodyPr/>
          <a:lstStyle/>
          <a:p>
            <a:pPr lvl="0" eaLnBrk="1" hangingPunct="1">
              <a:spcBef>
                <a:spcPct val="0"/>
              </a:spcBef>
              <a:buClr>
                <a:srgbClr val="936F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Develop positive teacher-student relationships</a:t>
            </a:r>
          </a:p>
          <a:p>
            <a:pPr lvl="0" eaLnBrk="1" hangingPunct="1">
              <a:spcBef>
                <a:spcPct val="50000"/>
              </a:spcBef>
              <a:buClr>
                <a:srgbClr val="936F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Make school more interesting</a:t>
            </a:r>
          </a:p>
          <a:p>
            <a:pPr lvl="0" eaLnBrk="1" hangingPunct="1">
              <a:spcBef>
                <a:spcPct val="50000"/>
              </a:spcBef>
              <a:buClr>
                <a:srgbClr val="936F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Teach strategies to make learning enjoyable</a:t>
            </a:r>
          </a:p>
          <a:p>
            <a:pPr lvl="0" eaLnBrk="1" hangingPunct="1">
              <a:spcBef>
                <a:spcPct val="50000"/>
              </a:spcBef>
              <a:buClr>
                <a:srgbClr val="936F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Consider including a mentor</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a:t>Connecting with Teachers</a:t>
            </a:r>
          </a:p>
        </p:txBody>
      </p:sp>
      <p:sp>
        <p:nvSpPr>
          <p:cNvPr id="7171" name="Content Placeholder 2"/>
          <p:cNvSpPr>
            <a:spLocks noGrp="1"/>
          </p:cNvSpPr>
          <p:nvPr>
            <p:ph idx="1"/>
          </p:nvPr>
        </p:nvSpPr>
        <p:spPr>
          <a:xfrm>
            <a:off x="465139" y="1547813"/>
            <a:ext cx="7691890" cy="4605337"/>
          </a:xfrm>
        </p:spPr>
        <p:txBody>
          <a:bodyPr/>
          <a:lstStyle/>
          <a:p>
            <a:pPr marL="0" indent="0" eaLnBrk="1" hangingPunct="1">
              <a:spcAft>
                <a:spcPts val="1500"/>
              </a:spcAft>
              <a:buClr>
                <a:srgbClr val="936F00"/>
              </a:buClr>
              <a:buNone/>
            </a:pPr>
            <a:r>
              <a:rPr lang="en-US" altLang="en-US" sz="2400" dirty="0"/>
              <a:t>Jaime Escalante, a math teacher at Garfield High School in East Los Angeles, was committed and motivated to help his students become successful</a:t>
            </a:r>
          </a:p>
          <a:p>
            <a:pPr marL="439738" lvl="1" defTabSz="114300" eaLnBrk="1" hangingPunct="1">
              <a:buClr>
                <a:srgbClr val="6F6F25"/>
              </a:buClr>
              <a:buSzPct val="100000"/>
              <a:buFont typeface="Arial" panose="020B0604020202020204" pitchFamily="34" charset="0"/>
              <a:buChar char="•"/>
            </a:pPr>
            <a:r>
              <a:rPr lang="en-US" altLang="en-US" sz="2400" dirty="0"/>
              <a:t>When he began teaching, many of the students had little confidence in their math abilities</a:t>
            </a:r>
          </a:p>
          <a:p>
            <a:pPr marL="914400" lvl="2" indent="-439738" defTabSz="207963" eaLnBrk="1" hangingPunct="1">
              <a:buClr>
                <a:srgbClr val="936F00"/>
              </a:buClr>
              <a:buSzPct val="100000"/>
              <a:buFont typeface="Arial" panose="020B0604020202020204" pitchFamily="34" charset="0"/>
              <a:buChar char="•"/>
            </a:pPr>
            <a:r>
              <a:rPr lang="en-US" altLang="en-US" sz="2000" dirty="0"/>
              <a:t>Most of the teachers had low expectations for their success</a:t>
            </a:r>
          </a:p>
          <a:p>
            <a:pPr marL="439738" lvl="1" defTabSz="114300" eaLnBrk="1" hangingPunct="1">
              <a:buClr>
                <a:srgbClr val="6F6F25"/>
              </a:buClr>
              <a:buSzPct val="100000"/>
              <a:buFont typeface="Arial" panose="020B0604020202020204" pitchFamily="34" charset="0"/>
              <a:buChar char="•"/>
            </a:pPr>
            <a:r>
              <a:rPr lang="en-US" altLang="en-US" sz="2400" dirty="0"/>
              <a:t>His inspiring teaching style raised Garfield High School to 7th place among U.S. schools in calculus </a:t>
            </a:r>
          </a:p>
          <a:p>
            <a:pPr marL="439738" lvl="1" defTabSz="114300" eaLnBrk="1" hangingPunct="1">
              <a:buClr>
                <a:srgbClr val="6F6F25"/>
              </a:buClr>
              <a:buSzPct val="100000"/>
              <a:buFont typeface="Arial" panose="020B0604020202020204" pitchFamily="34" charset="0"/>
              <a:buChar char="•"/>
            </a:pPr>
            <a:r>
              <a:rPr lang="en-US" altLang="en-US" sz="2400" dirty="0"/>
              <a:t>His experiences were portrayed in the film </a:t>
            </a:r>
            <a:r>
              <a:rPr lang="en-US" altLang="en-US" sz="2400" i="1" dirty="0"/>
              <a:t>Stand and Deliver</a:t>
            </a:r>
            <a:endParaRPr lang="en-US" altLang="en-US" sz="24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0495-03DA-4B81-B83B-CBF74A06FE88}"/>
              </a:ext>
            </a:extLst>
          </p:cNvPr>
          <p:cNvSpPr>
            <a:spLocks noGrp="1"/>
          </p:cNvSpPr>
          <p:nvPr>
            <p:ph type="title"/>
          </p:nvPr>
        </p:nvSpPr>
        <p:spPr/>
        <p:txBody>
          <a:bodyPr/>
          <a:lstStyle/>
          <a:p>
            <a:r>
              <a:rPr lang="en-US" altLang="en-US" sz="3200" dirty="0"/>
              <a:t>Classroom Connections: Crack the Case—</a:t>
            </a:r>
            <a:r>
              <a:rPr lang="en-US" altLang="en-US" sz="2800" i="1" dirty="0">
                <a:solidFill>
                  <a:srgbClr val="6F6F25"/>
                </a:solidFill>
              </a:rPr>
              <a:t>The Reading Incentive Program</a:t>
            </a:r>
            <a:r>
              <a:rPr lang="en-US" altLang="en-US" sz="2800" dirty="0"/>
              <a:t>, 1</a:t>
            </a:r>
            <a:endParaRPr lang="en-US" sz="2800" dirty="0"/>
          </a:p>
        </p:txBody>
      </p:sp>
      <p:sp>
        <p:nvSpPr>
          <p:cNvPr id="3" name="Content Placeholder 2">
            <a:extLst>
              <a:ext uri="{FF2B5EF4-FFF2-40B4-BE49-F238E27FC236}">
                <a16:creationId xmlns:a16="http://schemas.microsoft.com/office/drawing/2014/main" id="{13E719C4-6D4C-4D6F-B4E2-07CC25508ED4}"/>
              </a:ext>
            </a:extLst>
          </p:cNvPr>
          <p:cNvSpPr>
            <a:spLocks noGrp="1"/>
          </p:cNvSpPr>
          <p:nvPr>
            <p:ph idx="1"/>
          </p:nvPr>
        </p:nvSpPr>
        <p:spPr>
          <a:xfrm>
            <a:off x="949325" y="1981200"/>
            <a:ext cx="6293304" cy="2677886"/>
          </a:xfrm>
        </p:spPr>
        <p:txBody>
          <a:bodyPr/>
          <a:lstStyle/>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What are the issues in this case?</a:t>
            </a:r>
          </a:p>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Analyze the case from the perspective of extrinsic and intrinsic motivation</a:t>
            </a:r>
          </a:p>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Analyze the case from a goal-orientation perspective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771D-8E10-4ECF-BD3D-2A98F4C5245B}"/>
              </a:ext>
            </a:extLst>
          </p:cNvPr>
          <p:cNvSpPr>
            <a:spLocks noGrp="1"/>
          </p:cNvSpPr>
          <p:nvPr>
            <p:ph type="title"/>
          </p:nvPr>
        </p:nvSpPr>
        <p:spPr/>
        <p:txBody>
          <a:bodyPr/>
          <a:lstStyle/>
          <a:p>
            <a:r>
              <a:rPr lang="en-US" altLang="en-US" sz="3200" dirty="0"/>
              <a:t>Classroom Connections: Crack the Case—</a:t>
            </a:r>
            <a:r>
              <a:rPr lang="en-US" altLang="en-US" sz="2800" i="1" dirty="0">
                <a:solidFill>
                  <a:srgbClr val="6F6F25"/>
                </a:solidFill>
              </a:rPr>
              <a:t>The Reading Incentive Program</a:t>
            </a:r>
            <a:r>
              <a:rPr lang="en-US" altLang="en-US" sz="2800" dirty="0"/>
              <a:t>, 2</a:t>
            </a:r>
            <a:endParaRPr lang="en-US" sz="2000" dirty="0"/>
          </a:p>
        </p:txBody>
      </p:sp>
      <p:sp>
        <p:nvSpPr>
          <p:cNvPr id="3" name="Content Placeholder 2">
            <a:extLst>
              <a:ext uri="{FF2B5EF4-FFF2-40B4-BE49-F238E27FC236}">
                <a16:creationId xmlns:a16="http://schemas.microsoft.com/office/drawing/2014/main" id="{81CF5772-2D43-4585-A451-D43345881330}"/>
              </a:ext>
            </a:extLst>
          </p:cNvPr>
          <p:cNvSpPr>
            <a:spLocks noGrp="1"/>
          </p:cNvSpPr>
          <p:nvPr>
            <p:ph idx="1"/>
          </p:nvPr>
        </p:nvSpPr>
        <p:spPr>
          <a:xfrm>
            <a:off x="1167036" y="2024743"/>
            <a:ext cx="7338335" cy="3621314"/>
          </a:xfrm>
        </p:spPr>
        <p:txBody>
          <a:bodyPr/>
          <a:lstStyle/>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Why do you think Sami went from receiving 1 star the first month to receiving 30 stars the next? Why does she no longer read in her free time at school?</a:t>
            </a:r>
          </a:p>
          <a:p>
            <a:pPr eaLnBrk="1" hangingPunct="1">
              <a:lnSpc>
                <a:spcPct val="90000"/>
              </a:lnSpc>
              <a:spcBef>
                <a:spcPct val="30000"/>
              </a:spcBef>
              <a:buClr>
                <a:srgbClr val="936F00"/>
              </a:buClr>
              <a:buSzPct val="100000"/>
              <a:buFont typeface="Arial" panose="020B0604020202020204" pitchFamily="34" charset="0"/>
              <a:buChar char="•"/>
            </a:pPr>
            <a:r>
              <a:rPr lang="en-US" altLang="en-US" sz="2800" dirty="0"/>
              <a:t>What are the problems with this type of incentive program? How might an incentive program be developed that does not undermine students’ motivation to read?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1371-45B3-481A-9AC3-9C1A7459B8D9}"/>
              </a:ext>
            </a:extLst>
          </p:cNvPr>
          <p:cNvSpPr>
            <a:spLocks noGrp="1"/>
          </p:cNvSpPr>
          <p:nvPr>
            <p:ph type="title"/>
          </p:nvPr>
        </p:nvSpPr>
        <p:spPr/>
        <p:txBody>
          <a:bodyPr/>
          <a:lstStyle/>
          <a:p>
            <a:r>
              <a:rPr lang="en-US" altLang="en-US" dirty="0"/>
              <a:t>Reflection and Observation</a:t>
            </a:r>
            <a:endParaRPr lang="en-US" dirty="0"/>
          </a:p>
        </p:txBody>
      </p:sp>
      <p:sp>
        <p:nvSpPr>
          <p:cNvPr id="3" name="Text Placeholder 2">
            <a:extLst>
              <a:ext uri="{FF2B5EF4-FFF2-40B4-BE49-F238E27FC236}">
                <a16:creationId xmlns:a16="http://schemas.microsoft.com/office/drawing/2014/main" id="{4F56541A-9B02-4B1D-8ACB-FF198F4280F1}"/>
              </a:ext>
            </a:extLst>
          </p:cNvPr>
          <p:cNvSpPr>
            <a:spLocks noGrp="1"/>
          </p:cNvSpPr>
          <p:nvPr>
            <p:ph type="body" sz="half" idx="1"/>
          </p:nvPr>
        </p:nvSpPr>
        <p:spPr>
          <a:xfrm>
            <a:off x="3297238" y="1498600"/>
            <a:ext cx="5224462" cy="4114800"/>
          </a:xfrm>
        </p:spPr>
        <p:txBody>
          <a:bodyPr/>
          <a:lstStyle/>
          <a:p>
            <a:pPr marL="457200" indent="-457200" eaLnBrk="1" hangingPunct="1">
              <a:buNone/>
            </a:pPr>
            <a:r>
              <a:rPr lang="en-US" altLang="en-US" sz="2800" b="1" dirty="0"/>
              <a:t>Reflection:</a:t>
            </a:r>
          </a:p>
          <a:p>
            <a:pPr eaLnBrk="1" hangingPunct="1">
              <a:buClr>
                <a:srgbClr val="936F00"/>
              </a:buClr>
              <a:buSzPct val="100000"/>
              <a:buFont typeface="Arial" panose="020B0604020202020204" pitchFamily="34" charset="0"/>
              <a:buChar char="•"/>
            </a:pPr>
            <a:r>
              <a:rPr lang="en-US" altLang="en-US" sz="2200" i="1" dirty="0"/>
              <a:t>How have teachers used games to help you learn?</a:t>
            </a:r>
          </a:p>
          <a:p>
            <a:pPr eaLnBrk="1" hangingPunct="1">
              <a:buClr>
                <a:srgbClr val="936F00"/>
              </a:buClr>
              <a:buSzPct val="100000"/>
              <a:buFont typeface="Arial" panose="020B0604020202020204" pitchFamily="34" charset="0"/>
              <a:buChar char="•"/>
            </a:pPr>
            <a:r>
              <a:rPr lang="en-US" altLang="en-US" sz="2200" i="1" dirty="0"/>
              <a:t>How have they affected your motivation to learn?</a:t>
            </a:r>
          </a:p>
        </p:txBody>
      </p:sp>
      <p:pic>
        <p:nvPicPr>
          <p:cNvPr id="46082" name="Picture 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023938" y="2085975"/>
            <a:ext cx="1784350" cy="2700338"/>
          </a:xfrm>
          <a:noFill/>
          <a:ln>
            <a:solidFill>
              <a:schemeClr val="folHlink"/>
            </a:solid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EF4423-59F7-4FBF-9BD8-1992A46DF0F5}"/>
              </a:ext>
            </a:extLst>
          </p:cNvPr>
          <p:cNvSpPr>
            <a:spLocks noGrp="1"/>
          </p:cNvSpPr>
          <p:nvPr>
            <p:ph type="title"/>
          </p:nvPr>
        </p:nvSpPr>
        <p:spPr>
          <a:xfrm>
            <a:off x="1124858" y="797606"/>
            <a:ext cx="2830286" cy="647019"/>
          </a:xfrm>
        </p:spPr>
        <p:txBody>
          <a:bodyPr/>
          <a:lstStyle/>
          <a:p>
            <a:r>
              <a:rPr lang="en-US" altLang="en-US" dirty="0"/>
              <a:t>Motivation</a:t>
            </a:r>
            <a:endParaRPr lang="en-US" dirty="0"/>
          </a:p>
        </p:txBody>
      </p:sp>
      <p:sp>
        <p:nvSpPr>
          <p:cNvPr id="7" name="Content Placeholder 5"/>
          <p:cNvSpPr>
            <a:spLocks noGrp="1"/>
          </p:cNvSpPr>
          <p:nvPr>
            <p:ph sz="quarter" idx="11"/>
          </p:nvPr>
        </p:nvSpPr>
        <p:spPr>
          <a:xfrm>
            <a:off x="1197428" y="1974850"/>
            <a:ext cx="5273222" cy="3352800"/>
          </a:xfrm>
          <a:solidFill>
            <a:schemeClr val="accent2"/>
          </a:solidFill>
          <a:ln w="9525">
            <a:solidFill>
              <a:srgbClr val="00007A"/>
            </a:solidFill>
          </a:ln>
        </p:spPr>
        <p:txBody>
          <a:bodyPr anchor="ctr"/>
          <a:lstStyle/>
          <a:p>
            <a:pPr marL="0" lvl="0" indent="0" algn="ctr" eaLnBrk="1" hangingPunct="1">
              <a:buClr>
                <a:srgbClr val="000000"/>
              </a:buClr>
              <a:buSzPct val="75000"/>
              <a:buNone/>
              <a:defRPr/>
            </a:pPr>
            <a:r>
              <a:rPr lang="en-US" kern="1200" dirty="0">
                <a:solidFill>
                  <a:srgbClr val="292929"/>
                </a:solidFill>
                <a:latin typeface="Arial" charset="0"/>
              </a:rPr>
              <a:t>Involves the processes</a:t>
            </a:r>
            <a:br>
              <a:rPr lang="en-US" kern="1200" dirty="0">
                <a:solidFill>
                  <a:srgbClr val="292929"/>
                </a:solidFill>
                <a:latin typeface="Arial" charset="0"/>
              </a:rPr>
            </a:br>
            <a:r>
              <a:rPr lang="en-US" kern="1200" dirty="0">
                <a:solidFill>
                  <a:srgbClr val="292929"/>
                </a:solidFill>
                <a:latin typeface="Arial" charset="0"/>
              </a:rPr>
              <a:t>that energize, direct, and sustain behavior</a:t>
            </a:r>
            <a:endParaRPr lang="en-US" sz="2400" kern="1200" dirty="0">
              <a:solidFill>
                <a:srgbClr val="292929"/>
              </a:solidFill>
              <a:effectLst>
                <a:outerShdw blurRad="38100" dist="38100" dir="2700000" algn="tl">
                  <a:srgbClr val="000000"/>
                </a:outerShdw>
              </a:effectLst>
              <a:latin typeface="Times New Roman" pitchFamily="80" charset="0"/>
            </a:endParaRPr>
          </a:p>
        </p:txBody>
      </p:sp>
      <p:pic>
        <p:nvPicPr>
          <p:cNvPr id="819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125" y="1974850"/>
            <a:ext cx="1549400" cy="3352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FA5C53-72A7-4CD9-9BCC-ACD763277E7D}"/>
              </a:ext>
            </a:extLst>
          </p:cNvPr>
          <p:cNvSpPr>
            <a:spLocks noGrp="1"/>
          </p:cNvSpPr>
          <p:nvPr>
            <p:ph type="title"/>
          </p:nvPr>
        </p:nvSpPr>
        <p:spPr>
          <a:xfrm>
            <a:off x="1122362" y="762908"/>
            <a:ext cx="7158037" cy="670152"/>
          </a:xfrm>
        </p:spPr>
        <p:txBody>
          <a:bodyPr/>
          <a:lstStyle/>
          <a:p>
            <a:r>
              <a:rPr lang="en-US" altLang="en-US" dirty="0"/>
              <a:t>Perspectives on Motivation, 1</a:t>
            </a:r>
            <a:endParaRPr lang="en-US" dirty="0"/>
          </a:p>
        </p:txBody>
      </p:sp>
      <p:sp>
        <p:nvSpPr>
          <p:cNvPr id="6" name="Content Placeholder 5"/>
          <p:cNvSpPr>
            <a:spLocks noGrp="1"/>
          </p:cNvSpPr>
          <p:nvPr>
            <p:ph sz="quarter" idx="11"/>
          </p:nvPr>
        </p:nvSpPr>
        <p:spPr>
          <a:xfrm>
            <a:off x="1577181" y="2466975"/>
            <a:ext cx="6248400" cy="2645001"/>
          </a:xfrm>
          <a:ln>
            <a:solidFill>
              <a:srgbClr val="936F00"/>
            </a:solidFill>
          </a:ln>
        </p:spPr>
        <p:txBody>
          <a:bodyPr anchor="ctr"/>
          <a:lstStyle/>
          <a:p>
            <a:pPr marL="0" lvl="0" indent="0" algn="ctr" eaLnBrk="1" hangingPunct="1">
              <a:spcBef>
                <a:spcPct val="0"/>
              </a:spcBef>
              <a:buClrTx/>
              <a:buSzTx/>
              <a:buNone/>
            </a:pPr>
            <a:r>
              <a:rPr lang="en-US" altLang="en-US" sz="2800" b="1" kern="1200" dirty="0">
                <a:solidFill>
                  <a:srgbClr val="292929"/>
                </a:solidFill>
                <a:latin typeface="Arial" panose="020B0604020202020204" pitchFamily="34" charset="0"/>
              </a:rPr>
              <a:t>The behavioral perspective</a:t>
            </a:r>
          </a:p>
          <a:p>
            <a:pPr marL="0" lvl="0" indent="0" algn="ctr" eaLnBrk="1" hangingPunct="1">
              <a:spcBef>
                <a:spcPct val="0"/>
              </a:spcBef>
              <a:buClrTx/>
              <a:buSzTx/>
              <a:buNone/>
            </a:pPr>
            <a:r>
              <a:rPr lang="en-US" altLang="en-US" sz="2800" b="1" kern="1200" dirty="0">
                <a:solidFill>
                  <a:srgbClr val="292929"/>
                </a:solidFill>
                <a:latin typeface="Arial" panose="020B0604020202020204" pitchFamily="34" charset="0"/>
              </a:rPr>
              <a:t> </a:t>
            </a:r>
            <a:r>
              <a:rPr lang="en-US" altLang="en-US" sz="2800" kern="1200" dirty="0">
                <a:solidFill>
                  <a:srgbClr val="292929"/>
                </a:solidFill>
                <a:latin typeface="Arial" panose="020B0604020202020204" pitchFamily="34" charset="0"/>
              </a:rPr>
              <a:t>emphasizes </a:t>
            </a:r>
            <a:r>
              <a:rPr lang="en-US" altLang="en-US" sz="2800" i="1" kern="1200" dirty="0">
                <a:solidFill>
                  <a:srgbClr val="292929"/>
                </a:solidFill>
                <a:latin typeface="Arial" panose="020B0604020202020204" pitchFamily="34" charset="0"/>
              </a:rPr>
              <a:t>external rewards </a:t>
            </a:r>
            <a:r>
              <a:rPr lang="en-US" altLang="en-US" sz="2800" kern="1200" dirty="0">
                <a:solidFill>
                  <a:srgbClr val="292929"/>
                </a:solidFill>
                <a:latin typeface="Arial" panose="020B0604020202020204" pitchFamily="34" charset="0"/>
              </a:rPr>
              <a:t>and </a:t>
            </a:r>
            <a:r>
              <a:rPr lang="en-US" altLang="en-US" sz="2800" i="1" kern="1200" dirty="0">
                <a:solidFill>
                  <a:srgbClr val="292929"/>
                </a:solidFill>
                <a:latin typeface="Arial" panose="020B0604020202020204" pitchFamily="34" charset="0"/>
              </a:rPr>
              <a:t>punishments</a:t>
            </a:r>
            <a:r>
              <a:rPr lang="en-US" altLang="en-US" sz="2800" kern="1200" dirty="0">
                <a:solidFill>
                  <a:srgbClr val="292929"/>
                </a:solidFill>
                <a:latin typeface="Arial" panose="020B0604020202020204" pitchFamily="34" charset="0"/>
              </a:rPr>
              <a:t> as keys in determining student motivation</a:t>
            </a:r>
            <a:endParaRPr lang="en-US" altLang="en-US" sz="2400" kern="1200" dirty="0">
              <a:solidFill>
                <a:srgbClr val="292929"/>
              </a:solidFill>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911FB-CE2E-4FAA-9C3A-68503BD463E2}"/>
              </a:ext>
            </a:extLst>
          </p:cNvPr>
          <p:cNvSpPr>
            <a:spLocks noGrp="1"/>
          </p:cNvSpPr>
          <p:nvPr>
            <p:ph type="title"/>
          </p:nvPr>
        </p:nvSpPr>
        <p:spPr>
          <a:xfrm>
            <a:off x="1122363" y="500015"/>
            <a:ext cx="7158037" cy="940027"/>
          </a:xfrm>
        </p:spPr>
        <p:txBody>
          <a:bodyPr/>
          <a:lstStyle/>
          <a:p>
            <a:r>
              <a:rPr lang="en-US" altLang="en-US" dirty="0"/>
              <a:t>Perspectives on Motivation, 2</a:t>
            </a:r>
            <a:endParaRPr lang="en-US" sz="2000" dirty="0"/>
          </a:p>
        </p:txBody>
      </p:sp>
      <p:sp>
        <p:nvSpPr>
          <p:cNvPr id="9" name="Content Placeholder 5"/>
          <p:cNvSpPr>
            <a:spLocks noGrp="1"/>
          </p:cNvSpPr>
          <p:nvPr>
            <p:ph sz="quarter" idx="11"/>
          </p:nvPr>
        </p:nvSpPr>
        <p:spPr>
          <a:xfrm>
            <a:off x="4346238" y="2051186"/>
            <a:ext cx="4274343" cy="3871909"/>
          </a:xfrm>
        </p:spPr>
        <p:txBody>
          <a:bodyPr/>
          <a:lstStyle/>
          <a:p>
            <a:pPr marL="0" lvl="0" indent="0" algn="ctr" eaLnBrk="1" hangingPunct="1">
              <a:spcBef>
                <a:spcPct val="0"/>
              </a:spcBef>
              <a:buClrTx/>
              <a:buSzTx/>
              <a:buNone/>
            </a:pPr>
            <a:r>
              <a:rPr lang="en-US" altLang="en-US" b="1" kern="1200" dirty="0">
                <a:solidFill>
                  <a:srgbClr val="292929"/>
                </a:solidFill>
                <a:latin typeface="Arial" panose="020B0604020202020204" pitchFamily="34" charset="0"/>
              </a:rPr>
              <a:t>The humanistic perspective</a:t>
            </a:r>
            <a:r>
              <a:rPr lang="en-US" altLang="en-US" sz="2400" b="1" kern="1200" dirty="0">
                <a:solidFill>
                  <a:srgbClr val="292929"/>
                </a:solidFill>
                <a:latin typeface="Arial" panose="020B0604020202020204" pitchFamily="34" charset="0"/>
              </a:rPr>
              <a:t> </a:t>
            </a:r>
          </a:p>
          <a:p>
            <a:pPr marL="0" lvl="0" indent="0" algn="ctr" eaLnBrk="1" hangingPunct="1">
              <a:spcBef>
                <a:spcPct val="0"/>
              </a:spcBef>
              <a:buClrTx/>
              <a:buSzTx/>
              <a:buNone/>
            </a:pPr>
            <a:r>
              <a:rPr lang="en-US" altLang="en-US" sz="2800" kern="1200" dirty="0">
                <a:solidFill>
                  <a:srgbClr val="292929"/>
                </a:solidFill>
                <a:latin typeface="Arial" panose="020B0604020202020204" pitchFamily="34" charset="0"/>
              </a:rPr>
              <a:t>stresses students’ </a:t>
            </a:r>
            <a:br>
              <a:rPr lang="en-US" altLang="en-US" sz="2800" kern="1200" dirty="0">
                <a:solidFill>
                  <a:srgbClr val="292929"/>
                </a:solidFill>
                <a:latin typeface="Arial" panose="020B0604020202020204" pitchFamily="34" charset="0"/>
              </a:rPr>
            </a:br>
            <a:r>
              <a:rPr lang="en-US" altLang="en-US" sz="2800" kern="1200" dirty="0">
                <a:solidFill>
                  <a:srgbClr val="292929"/>
                </a:solidFill>
                <a:latin typeface="Arial" panose="020B0604020202020204" pitchFamily="34" charset="0"/>
              </a:rPr>
              <a:t>capacity for personal growth, freedom to</a:t>
            </a:r>
          </a:p>
          <a:p>
            <a:pPr marL="0" lvl="0" indent="0" algn="ctr" eaLnBrk="1" hangingPunct="1">
              <a:spcBef>
                <a:spcPct val="0"/>
              </a:spcBef>
              <a:buClrTx/>
              <a:buSzTx/>
              <a:buNone/>
            </a:pPr>
            <a:r>
              <a:rPr lang="en-US" altLang="en-US" sz="2800" kern="1200" dirty="0">
                <a:solidFill>
                  <a:srgbClr val="292929"/>
                </a:solidFill>
                <a:latin typeface="Arial" panose="020B0604020202020204" pitchFamily="34" charset="0"/>
              </a:rPr>
              <a:t> choose their own destinies, and positive qualities</a:t>
            </a:r>
          </a:p>
        </p:txBody>
      </p:sp>
      <p:pic>
        <p:nvPicPr>
          <p:cNvPr id="10246" name="Picture 6" descr="The image, which is in the form of a pyramid, depicts Maslow’s hierarchy of needs. From the bottom to the top, the sequence of the different levels shown in the pyramid are physiological, safety, love and belongingness, esteem, and self-actualiza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19" y="1717674"/>
            <a:ext cx="3976688"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D792-D56A-4A95-AD5C-DECC85001B4A}"/>
              </a:ext>
            </a:extLst>
          </p:cNvPr>
          <p:cNvSpPr>
            <a:spLocks noGrp="1"/>
          </p:cNvSpPr>
          <p:nvPr>
            <p:ph type="title"/>
          </p:nvPr>
        </p:nvSpPr>
        <p:spPr/>
        <p:txBody>
          <a:bodyPr/>
          <a:lstStyle/>
          <a:p>
            <a:r>
              <a:rPr lang="en-US" altLang="en-US" dirty="0"/>
              <a:t>Perspectives on Motivation, 3</a:t>
            </a:r>
            <a:endParaRPr lang="en-US" dirty="0"/>
          </a:p>
        </p:txBody>
      </p:sp>
      <p:sp>
        <p:nvSpPr>
          <p:cNvPr id="7" name="Content Placeholder 5"/>
          <p:cNvSpPr>
            <a:spLocks noGrp="1"/>
          </p:cNvSpPr>
          <p:nvPr>
            <p:ph sz="quarter" idx="11"/>
          </p:nvPr>
        </p:nvSpPr>
        <p:spPr>
          <a:xfrm>
            <a:off x="1057049" y="2141429"/>
            <a:ext cx="5452608" cy="3782397"/>
          </a:xfrm>
        </p:spPr>
        <p:txBody>
          <a:bodyPr/>
          <a:lstStyle/>
          <a:p>
            <a:pPr marL="0" lvl="0" indent="0" algn="ctr" eaLnBrk="1" hangingPunct="1">
              <a:spcBef>
                <a:spcPct val="0"/>
              </a:spcBef>
              <a:buClrTx/>
              <a:buSzTx/>
              <a:buNone/>
            </a:pPr>
            <a:r>
              <a:rPr lang="en-US" altLang="en-US" b="1" kern="1200" dirty="0">
                <a:solidFill>
                  <a:srgbClr val="292929"/>
                </a:solidFill>
                <a:latin typeface="Arial" panose="020B0604020202020204" pitchFamily="34" charset="0"/>
              </a:rPr>
              <a:t>The cognitive perspective</a:t>
            </a:r>
            <a:endParaRPr lang="en-US" altLang="en-US" sz="2800" b="1" kern="1200" dirty="0">
              <a:solidFill>
                <a:srgbClr val="292929"/>
              </a:solidFill>
              <a:latin typeface="Arial" panose="020B0604020202020204" pitchFamily="34" charset="0"/>
            </a:endParaRPr>
          </a:p>
          <a:p>
            <a:pPr marL="0" lvl="0" indent="0" algn="ctr" eaLnBrk="1" hangingPunct="1">
              <a:spcBef>
                <a:spcPct val="0"/>
              </a:spcBef>
              <a:buClrTx/>
              <a:buSzTx/>
              <a:buNone/>
            </a:pPr>
            <a:r>
              <a:rPr lang="en-US" altLang="en-US" sz="2800" b="1" kern="1200" dirty="0">
                <a:solidFill>
                  <a:srgbClr val="292929"/>
                </a:solidFill>
                <a:latin typeface="Arial" panose="020B0604020202020204" pitchFamily="34" charset="0"/>
              </a:rPr>
              <a:t> </a:t>
            </a:r>
            <a:r>
              <a:rPr lang="en-US" altLang="en-US" sz="2800" kern="1200" dirty="0">
                <a:solidFill>
                  <a:srgbClr val="292929"/>
                </a:solidFill>
                <a:latin typeface="Arial" panose="020B0604020202020204" pitchFamily="34" charset="0"/>
              </a:rPr>
              <a:t>focuses on students’ </a:t>
            </a:r>
            <a:r>
              <a:rPr lang="en-US" altLang="en-US" sz="2800" b="1" i="1" kern="1200" dirty="0">
                <a:solidFill>
                  <a:srgbClr val="292929"/>
                </a:solidFill>
                <a:latin typeface="Arial" panose="020B0604020202020204" pitchFamily="34" charset="0"/>
              </a:rPr>
              <a:t>competence motivation</a:t>
            </a:r>
            <a:r>
              <a:rPr lang="en-US" altLang="en-US" sz="2800" b="1" kern="1200" dirty="0">
                <a:solidFill>
                  <a:srgbClr val="292929"/>
                </a:solidFill>
                <a:latin typeface="Arial" panose="020B0604020202020204" pitchFamily="34" charset="0"/>
              </a:rPr>
              <a:t>,</a:t>
            </a:r>
            <a:r>
              <a:rPr lang="en-US" altLang="en-US" sz="2800" kern="1200" dirty="0">
                <a:solidFill>
                  <a:srgbClr val="292929"/>
                </a:solidFill>
                <a:latin typeface="Arial" panose="020B0604020202020204" pitchFamily="34" charset="0"/>
              </a:rPr>
              <a:t> </a:t>
            </a:r>
            <a:r>
              <a:rPr lang="en-IN" altLang="en-US" sz="2800" kern="1200" dirty="0">
                <a:solidFill>
                  <a:srgbClr val="292929"/>
                </a:solidFill>
                <a:latin typeface="Arial" panose="020B0604020202020204" pitchFamily="34" charset="0"/>
              </a:rPr>
              <a:t>the idea that people are motivated to deal effectively with their environment, to master their world, and to process information efficiently</a:t>
            </a:r>
            <a:endParaRPr lang="en-US" altLang="en-US" sz="2400" kern="1200" dirty="0">
              <a:solidFill>
                <a:srgbClr val="292929"/>
              </a:solidFill>
              <a:latin typeface="Arial" panose="020B0604020202020204" pitchFamily="34" charset="0"/>
            </a:endParaRPr>
          </a:p>
        </p:txBody>
      </p:sp>
      <p:pic>
        <p:nvPicPr>
          <p:cNvPr id="1126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7669">
            <a:off x="6353175" y="2808288"/>
            <a:ext cx="251301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BE14-BF2F-431F-8760-F282DFFE55A3}"/>
              </a:ext>
            </a:extLst>
          </p:cNvPr>
          <p:cNvSpPr>
            <a:spLocks noGrp="1"/>
          </p:cNvSpPr>
          <p:nvPr>
            <p:ph type="title"/>
          </p:nvPr>
        </p:nvSpPr>
        <p:spPr/>
        <p:txBody>
          <a:bodyPr/>
          <a:lstStyle/>
          <a:p>
            <a:r>
              <a:rPr lang="en-US" altLang="en-US" dirty="0"/>
              <a:t>Perspectives on Motivation, 4</a:t>
            </a:r>
            <a:endParaRPr lang="en-US" dirty="0"/>
          </a:p>
        </p:txBody>
      </p:sp>
      <p:sp>
        <p:nvSpPr>
          <p:cNvPr id="6" name="Content Placeholder 5"/>
          <p:cNvSpPr>
            <a:spLocks noGrp="1"/>
          </p:cNvSpPr>
          <p:nvPr>
            <p:ph sz="quarter" idx="11"/>
          </p:nvPr>
        </p:nvSpPr>
        <p:spPr>
          <a:xfrm>
            <a:off x="1597025" y="1974851"/>
            <a:ext cx="5943600" cy="3692524"/>
          </a:xfrm>
          <a:ln>
            <a:solidFill>
              <a:srgbClr val="936F00"/>
            </a:solidFill>
          </a:ln>
        </p:spPr>
        <p:txBody>
          <a:bodyPr anchor="ctr"/>
          <a:lstStyle/>
          <a:p>
            <a:pPr marL="0" lvl="0" indent="0" algn="ctr" eaLnBrk="1" hangingPunct="1">
              <a:buClr>
                <a:srgbClr val="000000"/>
              </a:buClr>
              <a:buSzPct val="75000"/>
              <a:buNone/>
            </a:pPr>
            <a:r>
              <a:rPr lang="en-US" altLang="en-US" b="1" kern="1200" dirty="0">
                <a:solidFill>
                  <a:srgbClr val="292929"/>
                </a:solidFill>
                <a:latin typeface="Arial" panose="020B0604020202020204" pitchFamily="34" charset="0"/>
              </a:rPr>
              <a:t>The social perspective </a:t>
            </a:r>
          </a:p>
          <a:p>
            <a:pPr marL="0" lvl="0" indent="0" algn="ctr" eaLnBrk="1" hangingPunct="1">
              <a:spcBef>
                <a:spcPct val="0"/>
              </a:spcBef>
              <a:buClr>
                <a:srgbClr val="000000"/>
              </a:buClr>
              <a:buSzPct val="75000"/>
              <a:buNone/>
            </a:pPr>
            <a:r>
              <a:rPr lang="en-US" altLang="en-US" sz="2800" kern="1200" dirty="0">
                <a:solidFill>
                  <a:srgbClr val="292929"/>
                </a:solidFill>
                <a:latin typeface="Arial" panose="020B0604020202020204" pitchFamily="34" charset="0"/>
              </a:rPr>
              <a:t>stresses the </a:t>
            </a:r>
            <a:r>
              <a:rPr lang="en-US" altLang="en-US" sz="2800" b="1" i="1" kern="1200" dirty="0">
                <a:solidFill>
                  <a:srgbClr val="292929"/>
                </a:solidFill>
                <a:latin typeface="Arial" panose="020B0604020202020204" pitchFamily="34" charset="0"/>
              </a:rPr>
              <a:t>need for affiliation</a:t>
            </a:r>
            <a:r>
              <a:rPr lang="en-US" altLang="en-US" sz="2800" kern="1200" dirty="0">
                <a:solidFill>
                  <a:srgbClr val="292929"/>
                </a:solidFill>
                <a:latin typeface="Arial" panose="020B0604020202020204" pitchFamily="34" charset="0"/>
              </a:rPr>
              <a:t> </a:t>
            </a:r>
            <a:br>
              <a:rPr lang="en-US" altLang="en-US" sz="2800" kern="1200" dirty="0">
                <a:solidFill>
                  <a:srgbClr val="292929"/>
                </a:solidFill>
                <a:latin typeface="Arial" panose="020B0604020202020204" pitchFamily="34" charset="0"/>
              </a:rPr>
            </a:br>
            <a:r>
              <a:rPr lang="en-US" altLang="en-US" sz="2800" b="1" kern="1200" dirty="0">
                <a:solidFill>
                  <a:srgbClr val="292929"/>
                </a:solidFill>
                <a:latin typeface="Arial" panose="020B0604020202020204" pitchFamily="34" charset="0"/>
              </a:rPr>
              <a:t>or relatedness </a:t>
            </a:r>
            <a:r>
              <a:rPr lang="en-US" altLang="en-US" sz="2800" kern="1200" dirty="0">
                <a:solidFill>
                  <a:srgbClr val="292929"/>
                </a:solidFill>
                <a:latin typeface="Arial" panose="020B0604020202020204" pitchFamily="34" charset="0"/>
              </a:rPr>
              <a:t>that involves </a:t>
            </a:r>
            <a:br>
              <a:rPr lang="en-US" altLang="en-US" sz="2800" kern="1200" dirty="0">
                <a:solidFill>
                  <a:srgbClr val="292929"/>
                </a:solidFill>
                <a:latin typeface="Arial" panose="020B0604020202020204" pitchFamily="34" charset="0"/>
              </a:rPr>
            </a:br>
            <a:r>
              <a:rPr lang="en-US" altLang="en-US" sz="2800" kern="1200" dirty="0">
                <a:solidFill>
                  <a:srgbClr val="292929"/>
                </a:solidFill>
                <a:latin typeface="Arial" panose="020B0604020202020204" pitchFamily="34" charset="0"/>
              </a:rPr>
              <a:t>establishing, maintaining, </a:t>
            </a:r>
          </a:p>
          <a:p>
            <a:pPr marL="0" lvl="0" indent="0" algn="ctr" eaLnBrk="1" hangingPunct="1">
              <a:spcBef>
                <a:spcPct val="0"/>
              </a:spcBef>
              <a:buClr>
                <a:srgbClr val="000000"/>
              </a:buClr>
              <a:buSzPct val="75000"/>
              <a:buNone/>
            </a:pPr>
            <a:r>
              <a:rPr lang="en-US" altLang="en-US" sz="2800" kern="1200" dirty="0">
                <a:solidFill>
                  <a:srgbClr val="292929"/>
                </a:solidFill>
                <a:latin typeface="Arial" panose="020B0604020202020204" pitchFamily="34" charset="0"/>
              </a:rPr>
              <a:t>and restoring warm, close </a:t>
            </a:r>
            <a:br>
              <a:rPr lang="en-US" altLang="en-US" sz="2800" kern="1200" dirty="0">
                <a:solidFill>
                  <a:srgbClr val="292929"/>
                </a:solidFill>
                <a:latin typeface="Arial" panose="020B0604020202020204" pitchFamily="34" charset="0"/>
              </a:rPr>
            </a:br>
            <a:r>
              <a:rPr lang="en-US" altLang="en-US" sz="2800" kern="1200" dirty="0">
                <a:solidFill>
                  <a:srgbClr val="292929"/>
                </a:solidFill>
                <a:latin typeface="Arial" panose="020B0604020202020204" pitchFamily="34" charset="0"/>
              </a:rPr>
              <a:t>personal relationships</a:t>
            </a:r>
            <a:endParaRPr lang="en-US" altLang="en-US" sz="2400" kern="1200" dirty="0">
              <a:solidFill>
                <a:srgbClr val="292929"/>
              </a:solidFill>
              <a:latin typeface="Arial" panose="020B0604020202020204"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1"/>
  <p:tag name="MMPROD_UIDATA" val="&lt;database version=&quot;7.0&quot;&gt;&lt;object type=&quot;1&quot; unique_id=&quot;10001&quot;&gt;&lt;object type=&quot;8&quot; unique_id=&quot;11430&quot;&gt;&lt;/object&gt;&lt;object type=&quot;2&quot; unique_id=&quot;11431&quot;&gt;&lt;object type=&quot;3&quot; unique_id=&quot;11432&quot;&gt;&lt;property id=&quot;20148&quot; value=&quot;5&quot;/&gt;&lt;property id=&quot;20300&quot; value=&quot;Slide 1 - &amp;quot;CHAPTER 13&amp;quot;&quot;/&gt;&lt;property id=&quot;20307&quot; value=&quot;437&quot;/&gt;&lt;/object&gt;&lt;object type=&quot;3&quot; unique_id=&quot;11433&quot;&gt;&lt;property id=&quot;20148&quot; value=&quot;5&quot;/&gt;&lt;property id=&quot;20300&quot; value=&quot;Slide 2 - &amp;quot;Learning Goals&amp;quot;&quot;/&gt;&lt;property id=&quot;20307&quot; value=&quot;429&quot;/&gt;&lt;/object&gt;&lt;object type=&quot;3&quot; unique_id=&quot;11434&quot;&gt;&lt;property id=&quot;20148&quot; value=&quot;5&quot;/&gt;&lt;property id=&quot;20300&quot; value=&quot;Slide 3 - &amp;quot;Motivation, Teaching, and Learning&amp;quot;&quot;/&gt;&lt;property id=&quot;20307&quot; value=&quot;438&quot;/&gt;&lt;/object&gt;&lt;object type=&quot;3&quot; unique_id=&quot;11435&quot;&gt;&lt;property id=&quot;20148&quot; value=&quot;5&quot;/&gt;&lt;property id=&quot;20300&quot; value=&quot;Slide 4 - &amp;quot;Connecting with Teachers&amp;quot;&quot;/&gt;&lt;property id=&quot;20307&quot; value=&quot;458&quot;/&gt;&lt;/object&gt;&lt;object type=&quot;3&quot; unique_id=&quot;11436&quot;&gt;&lt;property id=&quot;20148&quot; value=&quot;5&quot;/&gt;&lt;property id=&quot;20300&quot; value=&quot;Slide 5 - &amp;quot;Motivation&amp;quot;&quot;/&gt;&lt;property id=&quot;20307&quot; value=&quot;457&quot;/&gt;&lt;/object&gt;&lt;object type=&quot;3&quot; unique_id=&quot;11437&quot;&gt;&lt;property id=&quot;20148&quot; value=&quot;5&quot;/&gt;&lt;property id=&quot;20300&quot; value=&quot;Slide 6 - &amp;quot;Perspectives on Motivation&amp;quot;&quot;/&gt;&lt;property id=&quot;20307&quot; value=&quot;456&quot;/&gt;&lt;/object&gt;&lt;object type=&quot;3&quot; unique_id=&quot;11438&quot;&gt;&lt;property id=&quot;20148&quot; value=&quot;5&quot;/&gt;&lt;property id=&quot;20300&quot; value=&quot;Slide 7 - &amp;quot;Perspectives on Motivation&amp;quot;&quot;/&gt;&lt;property id=&quot;20307&quot; value=&quot;455&quot;/&gt;&lt;/object&gt;&lt;object type=&quot;3&quot; unique_id=&quot;11439&quot;&gt;&lt;property id=&quot;20148&quot; value=&quot;5&quot;/&gt;&lt;property id=&quot;20300&quot; value=&quot;Slide 8 - &amp;quot;Perspectives on Motivation&amp;quot;&quot;/&gt;&lt;property id=&quot;20307&quot; value=&quot;454&quot;/&gt;&lt;/object&gt;&lt;object type=&quot;3&quot; unique_id=&quot;11440&quot;&gt;&lt;property id=&quot;20148&quot; value=&quot;5&quot;/&gt;&lt;property id=&quot;20300&quot; value=&quot;Slide 9 - &amp;quot;Perspectives on Motivation&amp;quot;&quot;/&gt;&lt;property id=&quot;20307&quot; value=&quot;453&quot;/&gt;&lt;/object&gt;&lt;object type=&quot;3&quot; unique_id=&quot;11441&quot;&gt;&lt;property id=&quot;20148&quot; value=&quot;5&quot;/&gt;&lt;property id=&quot;20300&quot; value=&quot;Slide 10 - &amp;quot;Motivation, Teaching, and Learning&amp;quot;&quot;/&gt;&lt;property id=&quot;20307&quot; value=&quot;439&quot;/&gt;&lt;/object&gt;&lt;object type=&quot;3&quot; unique_id=&quot;11442&quot;&gt;&lt;property id=&quot;20148&quot; value=&quot;5&quot;/&gt;&lt;property id=&quot;20300&quot; value=&quot;Slide 11 - &amp;quot;Extrinsic vs. Intrinsic Motivation&amp;quot;&quot;/&gt;&lt;property id=&quot;20307&quot; value=&quot;452&quot;/&gt;&lt;/object&gt;&lt;object type=&quot;3&quot; unique_id=&quot;11443&quot;&gt;&lt;property id=&quot;20148&quot; value=&quot;5&quot;/&gt;&lt;property id=&quot;20300&quot; value=&quot;Slide 12 - &amp;quot;Self-Determination and Personal Choice&amp;quot;&quot;/&gt;&lt;property id=&quot;20307&quot; value=&quot;459&quot;/&gt;&lt;/object&gt;&lt;object type=&quot;3&quot; unique_id=&quot;11444&quot;&gt;&lt;property id=&quot;20148&quot; value=&quot;5&quot;/&gt;&lt;property id=&quot;20300&quot; value=&quot;Slide 13 - &amp;quot;Best Practices for Student Self-Determination and Choice&amp;quot;&quot;/&gt;&lt;property id=&quot;20307&quot; value=&quot;460&quot;/&gt;&lt;/object&gt;&lt;object type=&quot;3&quot; unique_id=&quot;11445&quot;&gt;&lt;property id=&quot;20148&quot; value=&quot;5&quot;/&gt;&lt;property id=&quot;20300&quot; value=&quot;Slide 14 - &amp;quot;Optimal Experiences &amp;amp; Flow&amp;quot;&quot;/&gt;&lt;property id=&quot;20307&quot; value=&quot;451&quot;/&gt;&lt;/object&gt;&lt;object type=&quot;3&quot; unique_id=&quot;11446&quot;&gt;&lt;property id=&quot;20148&quot; value=&quot;5&quot;/&gt;&lt;property id=&quot;20300&quot; value=&quot;Slide 15 - &amp;quot;Best Practices for Helping Students Achieve Flow&amp;quot;&quot;/&gt;&lt;property id=&quot;20307&quot; value=&quot;461&quot;/&gt;&lt;/object&gt;&lt;object type=&quot;3&quot; unique_id=&quot;11447&quot;&gt;&lt;property id=&quot;20148&quot; value=&quot;5&quot;/&gt;&lt;property id=&quot;20300&quot; value=&quot;Slide 16 - &amp;quot;Cognitive Engagement and Self-Responsibility&amp;quot;&quot;/&gt;&lt;property id=&quot;20307&quot; value=&quot;462&quot;/&gt;&lt;/object&gt;&lt;object type=&quot;3&quot; unique_id=&quot;11448&quot;&gt;&lt;property id=&quot;20148&quot; value=&quot;5&quot;/&gt;&lt;property id=&quot;20300&quot; value=&quot;Slide 17 - &amp;quot;Extrinsic Rewards and Intrinsic Motivation&amp;quot;&quot;/&gt;&lt;property id=&quot;20307&quot; value=&quot;463&quot;/&gt;&lt;/object&gt;&lt;object type=&quot;3&quot; unique_id=&quot;11449&quot;&gt;&lt;property id=&quot;20148&quot; value=&quot;5&quot;/&gt;&lt;property id=&quot;20300&quot; value=&quot;Slide 18 - &amp;quot;Attribution Theory&amp;#x0D;&amp;#x0A;Bernard Weiner&amp;quot;&quot;/&gt;&lt;property id=&quot;20307&quot; value=&quot;450&quot;/&gt;&lt;/object&gt;&lt;object type=&quot;3&quot; unique_id=&quot;11450&quot;&gt;&lt;property id=&quot;20148&quot; value=&quot;5&quot;/&gt;&lt;property id=&quot;20300&quot; value=&quot;Slide 19 - &amp;quot;Attribution Theory&amp;quot;&quot;/&gt;&lt;property id=&quot;20307&quot; value=&quot;449&quot;/&gt;&lt;/object&gt;&lt;object type=&quot;3&quot; unique_id=&quot;11451&quot;&gt;&lt;property id=&quot;20148&quot; value=&quot;5&quot;/&gt;&lt;property id=&quot;20300&quot; value=&quot;Slide 20 - &amp;quot;Weiner’s Attribution Theory&amp;#x0D;&amp;#x0A; Theory into Practice &amp;quot;&quot;/&gt;&lt;property id=&quot;20307&quot; value=&quot;422&quot;/&gt;&lt;/object&gt;&lt;object type=&quot;3&quot; unique_id=&quot;11452&quot;&gt;&lt;property id=&quot;20148&quot; value=&quot;5&quot;/&gt;&lt;property id=&quot;20300&quot; value=&quot;Slide 21 - &amp;quot;Weiner’s Attribution Theory&amp;#x0D;&amp;#x0A; Theory into Practice &amp;quot;&quot;/&gt;&lt;property id=&quot;20307&quot; value=&quot;423&quot;/&gt;&lt;/object&gt;&lt;object type=&quot;3&quot; unique_id=&quot;11453&quot;&gt;&lt;property id=&quot;20148&quot; value=&quot;5&quot;/&gt;&lt;property id=&quot;20300&quot; value=&quot;Slide 22 - &amp;quot;Achievement Goal Orientation&amp;quot;&quot;/&gt;&lt;property id=&quot;20307&quot; value=&quot;448&quot;/&gt;&lt;/object&gt;&lt;object type=&quot;3&quot; unique_id=&quot;11454&quot;&gt;&lt;property id=&quot;20148&quot; value=&quot;5&quot;/&gt;&lt;property id=&quot;20300&quot; value=&quot;Slide 23 - &amp;quot;Goal Theory (Mastery Motivation) &amp;#x0D;&amp;#x0A; Theory into Practice  &amp;quot;&quot;/&gt;&lt;property id=&quot;20307&quot; value=&quot;424&quot;/&gt;&lt;/object&gt;&lt;object type=&quot;3&quot; unique_id=&quot;11455&quot;&gt;&lt;property id=&quot;20148&quot; value=&quot;5&quot;/&gt;&lt;property id=&quot;20300&quot; value=&quot;Slide 24 - &amp;quot;Goal Theory (Mastery Motivation) &amp;#x0D;&amp;#x0A; Theory into Practice  &amp;quot;&quot;/&gt;&lt;property id=&quot;20307&quot; value=&quot;425&quot;/&gt;&lt;/object&gt;&lt;object type=&quot;3&quot; unique_id=&quot;11456&quot;&gt;&lt;property id=&quot;20148&quot; value=&quot;5&quot;/&gt;&lt;property id=&quot;20300&quot; value=&quot;Slide 25 - &amp;quot;Goal Theory (Mastery Motivation) &amp;#x0D;&amp;#x0A; Theory into Practice  &amp;quot;&quot;/&gt;&lt;property id=&quot;20307&quot; value=&quot;426&quot;/&gt;&lt;/object&gt;&lt;object type=&quot;3&quot; unique_id=&quot;11457&quot;&gt;&lt;property id=&quot;20148&quot; value=&quot;5&quot;/&gt;&lt;property id=&quot;20300&quot; value=&quot;Slide 26 - &amp;quot;Goal Theory (Mastery Motivation) &amp;#x0D;&amp;#x0A; Theory into Practice  &amp;quot;&quot;/&gt;&lt;property id=&quot;20307&quot; value=&quot;427&quot;/&gt;&lt;/object&gt;&lt;object type=&quot;3&quot; unique_id=&quot;11458&quot;&gt;&lt;property id=&quot;20148&quot; value=&quot;5&quot;/&gt;&lt;property id=&quot;20300&quot; value=&quot;Slide 27 - &amp;quot;Mind-set&amp;quot;&quot;/&gt;&lt;property id=&quot;20307&quot; value=&quot;464&quot;/&gt;&lt;/object&gt;&lt;object type=&quot;3&quot; unique_id=&quot;11459&quot;&gt;&lt;property id=&quot;20148&quot; value=&quot;5&quot;/&gt;&lt;property id=&quot;20300&quot; value=&quot;Slide 28 - &amp;quot;Self-Efficacy&amp;quot;&quot;/&gt;&lt;property id=&quot;20307&quot; value=&quot;447&quot;/&gt;&lt;/object&gt;&lt;object type=&quot;3&quot; unique_id=&quot;11460&quot;&gt;&lt;property id=&quot;20148&quot; value=&quot;5&quot;/&gt;&lt;property id=&quot;20300&quot; value=&quot;Slide 29 - &amp;quot;Self-Regulation&amp;quot;&quot;/&gt;&lt;property id=&quot;20307&quot; value=&quot;435&quot;/&gt;&lt;/object&gt;&lt;object type=&quot;3&quot; unique_id=&quot;11461&quot;&gt;&lt;property id=&quot;20148&quot; value=&quot;5&quot;/&gt;&lt;property id=&quot;20300&quot; value=&quot;Slide 30 - &amp;quot;Enter the Debate&amp;quot;&quot;/&gt;&lt;property id=&quot;20307&quot; value=&quot;428&quot;/&gt;&lt;/object&gt;&lt;object type=&quot;3&quot; unique_id=&quot;11462&quot;&gt;&lt;property id=&quot;20148&quot; value=&quot;5&quot;/&gt;&lt;property id=&quot;20300&quot; value=&quot;Slide 31 - &amp;quot;Motivation, Teaching, and Learning&amp;quot;&quot;/&gt;&lt;property id=&quot;20307&quot; value=&quot;440&quot;/&gt;&lt;/object&gt;&lt;object type=&quot;3&quot; unique_id=&quot;11463&quot;&gt;&lt;property id=&quot;20148&quot; value=&quot;5&quot;/&gt;&lt;property id=&quot;20300&quot; value=&quot;Slide 32 - &amp;quot;Social Motives&amp;quot;&quot;/&gt;&lt;property id=&quot;20307&quot; value=&quot;465&quot;/&gt;&lt;/object&gt;&lt;object type=&quot;3&quot; unique_id=&quot;11464&quot;&gt;&lt;property id=&quot;20148&quot; value=&quot;5&quot;/&gt;&lt;property id=&quot;20300&quot; value=&quot;Slide 33 - &amp;quot;Social Relationships&amp;quot;&quot;/&gt;&lt;property id=&quot;20307&quot; value=&quot;446&quot;/&gt;&lt;/object&gt;&lt;object type=&quot;3&quot; unique_id=&quot;11465&quot;&gt;&lt;property id=&quot;20148&quot; value=&quot;5&quot;/&gt;&lt;property id=&quot;20300&quot; value=&quot;Slide 34 - &amp;quot;Sociocultural Contexts&amp;quot;&quot;/&gt;&lt;property id=&quot;20307&quot; value=&quot;445&quot;/&gt;&lt;/object&gt;&lt;object type=&quot;3&quot; unique_id=&quot;11466&quot;&gt;&lt;property id=&quot;20148&quot; value=&quot;5&quot;/&gt;&lt;property id=&quot;20300&quot; value=&quot;Slide 35 - &amp;quot;Sociocultural Contexts&amp;quot;&quot;/&gt;&lt;property id=&quot;20307&quot; value=&quot;433&quot;/&gt;&lt;/object&gt;&lt;object type=&quot;3&quot; unique_id=&quot;11467&quot;&gt;&lt;property id=&quot;20148&quot; value=&quot;5&quot;/&gt;&lt;property id=&quot;20300&quot; value=&quot;Slide 36 - &amp;quot;Motivation and Gender&amp;quot;&quot;/&gt;&lt;property id=&quot;20307&quot; value=&quot;444&quot;/&gt;&lt;/object&gt;&lt;object type=&quot;3&quot; unique_id=&quot;11468&quot;&gt;&lt;property id=&quot;20148&quot; value=&quot;5&quot;/&gt;&lt;property id=&quot;20300&quot; value=&quot;Slide 37 - &amp;quot;Motivation, Teaching, and Learning&amp;quot;&quot;/&gt;&lt;property id=&quot;20307&quot; value=&quot;441&quot;/&gt;&lt;/object&gt;&lt;object type=&quot;3&quot; unique_id=&quot;11469&quot;&gt;&lt;property id=&quot;20148&quot; value=&quot;5&quot;/&gt;&lt;property id=&quot;20300&quot; value=&quot;Slide 38 - &amp;quot;Working with Students with Achievement Problems&amp;quot;&quot;/&gt;&lt;property id=&quot;20307&quot; value=&quot;443&quot;/&gt;&lt;/object&gt;&lt;object type=&quot;3&quot; unique_id=&quot;11470&quot;&gt;&lt;property id=&quot;20148&quot; value=&quot;5&quot;/&gt;&lt;property id=&quot;20300&quot; value=&quot;Slide 39 - &amp;quot;Working with Students with Achievement Problems&amp;quot;&quot;/&gt;&lt;property id=&quot;20307&quot; value=&quot;436&quot;/&gt;&lt;/object&gt;&lt;object type=&quot;3&quot; unique_id=&quot;11471&quot;&gt;&lt;property id=&quot;20148&quot; value=&quot;5&quot;/&gt;&lt;property id=&quot;20300&quot; value=&quot;Slide 40 - &amp;quot;Hard-to-Reach, &amp;#x0D;&amp;#x0A;Low-Achieving Students&amp;quot;&quot;/&gt;&lt;property id=&quot;20307&quot; value=&quot;442&quot;/&gt;&lt;/object&gt;&lt;object type=&quot;3&quot; unique_id=&quot;11472&quot;&gt;&lt;property id=&quot;20148&quot; value=&quot;5&quot;/&gt;&lt;property id=&quot;20300&quot; value=&quot;Slide 41 - &amp;quot;Classroom Connections: Crack the Case—The Reading Incentive Program&amp;quot;&quot;/&gt;&lt;property id=&quot;20307&quot; value=&quot;430&quot;/&gt;&lt;/object&gt;&lt;object type=&quot;3&quot; unique_id=&quot;11473&quot;&gt;&lt;property id=&quot;20148&quot; value=&quot;5&quot;/&gt;&lt;property id=&quot;20300&quot; value=&quot;Slide 42 - &amp;quot;Classroom Connections: Crack the Case—The Reading Incentive Program&amp;quot;&quot;/&gt;&lt;property id=&quot;20307&quot; value=&quot;432&quot;/&gt;&lt;/object&gt;&lt;object type=&quot;3&quot; unique_id=&quot;11474&quot;&gt;&lt;property id=&quot;20148&quot; value=&quot;5&quot;/&gt;&lt;property id=&quot;20300&quot; value=&quot;Slide 43 - &amp;quot;Reflection &amp;amp; Observation&amp;quot;&quot;/&gt;&lt;property id=&quot;20307&quot; value=&quot;434&quot;/&gt;&lt;/object&gt;&lt;/object&gt;&lt;/object&gt;&lt;/database&gt;"/>
  <p:tag name="SECTOMILLISECCONVERTED" val="1"/>
</p:tagLst>
</file>

<file path=ppt/theme/theme1.xml><?xml version="1.0" encoding="utf-8"?>
<a:theme xmlns:a="http://schemas.openxmlformats.org/drawingml/2006/main" name="1_Axis">
  <a:themeElements>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xis">
  <a:themeElements>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xis">
  <a:themeElements>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Times New Roman" pitchFamily="80"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3888AB-5C99-47C7-A317-D40EB1564F8C}">
  <ds:schemaRefs>
    <ds:schemaRef ds:uri="http://schemas.microsoft.com/sharepoint/v3/contenttype/forms"/>
  </ds:schemaRefs>
</ds:datastoreItem>
</file>

<file path=customXml/itemProps2.xml><?xml version="1.0" encoding="utf-8"?>
<ds:datastoreItem xmlns:ds="http://schemas.openxmlformats.org/officeDocument/2006/customXml" ds:itemID="{98DDE3EF-A7F1-4DC6-A498-DD470F72880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b891efd-a537-4e57-a9a6-7bde74ae8a20"/>
    <ds:schemaRef ds:uri="http://purl.org/dc/elements/1.1/"/>
    <ds:schemaRef ds:uri="http://schemas.microsoft.com/office/2006/metadata/properties"/>
    <ds:schemaRef ds:uri="aa4f5ada-9d1d-46d6-b705-f2cf90d05a91"/>
    <ds:schemaRef ds:uri="http://www.w3.org/XML/1998/namespace"/>
    <ds:schemaRef ds:uri="http://purl.org/dc/dcmitype/"/>
  </ds:schemaRefs>
</ds:datastoreItem>
</file>

<file path=customXml/itemProps3.xml><?xml version="1.0" encoding="utf-8"?>
<ds:datastoreItem xmlns:ds="http://schemas.openxmlformats.org/officeDocument/2006/customXml" ds:itemID="{09CDD8F1-F3FF-4F68-819C-2F12B83D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7329</TotalTime>
  <Words>2295</Words>
  <Application>Microsoft Office PowerPoint</Application>
  <PresentationFormat>On-screen Show (4:3)</PresentationFormat>
  <Paragraphs>334</Paragraphs>
  <Slides>42</Slides>
  <Notes>42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42</vt:i4>
      </vt:variant>
    </vt:vector>
  </HeadingPairs>
  <TitlesOfParts>
    <vt:vector size="48" baseType="lpstr">
      <vt:lpstr>Arial</vt:lpstr>
      <vt:lpstr>Times New Roman</vt:lpstr>
      <vt:lpstr>Wingdings</vt:lpstr>
      <vt:lpstr>1_Axis</vt:lpstr>
      <vt:lpstr>2_Axis</vt:lpstr>
      <vt:lpstr>3_Axis</vt:lpstr>
      <vt:lpstr>CHAPTER 13</vt:lpstr>
      <vt:lpstr>Learning Goals</vt:lpstr>
      <vt:lpstr>Motivation, Teaching, and Learning, 1</vt:lpstr>
      <vt:lpstr>Connecting with Teachers</vt:lpstr>
      <vt:lpstr>Motivation</vt:lpstr>
      <vt:lpstr>Perspectives on Motivation, 1</vt:lpstr>
      <vt:lpstr>Perspectives on Motivation, 2</vt:lpstr>
      <vt:lpstr>Perspectives on Motivation, 3</vt:lpstr>
      <vt:lpstr>Perspectives on Motivation, 4</vt:lpstr>
      <vt:lpstr>Motivation, Teaching, and Learning, 2</vt:lpstr>
      <vt:lpstr>Extrinsic versus Intrinsic Motivation</vt:lpstr>
      <vt:lpstr>Self-Determination and Personal Choice</vt:lpstr>
      <vt:lpstr>Best Practices for Student Self-Determination and Choice</vt:lpstr>
      <vt:lpstr>Optimal Experiences and Flow</vt:lpstr>
      <vt:lpstr>Best Practices for Helping Students Achieve Flow</vt:lpstr>
      <vt:lpstr>Cognitive Engagement and Self-Responsibility</vt:lpstr>
      <vt:lpstr>Extrinsic Rewards and Intrinsic Motivation</vt:lpstr>
      <vt:lpstr>Attribution Theory Bernard Weiner</vt:lpstr>
      <vt:lpstr>Attribution Theory</vt:lpstr>
      <vt:lpstr>Weiner’s Attribution Theory  Theory into Practice, 1</vt:lpstr>
      <vt:lpstr>Weiner’s Attribution Theory  Theory into Practice, 2</vt:lpstr>
      <vt:lpstr>Achievement Goal Orientation</vt:lpstr>
      <vt:lpstr>Goal Theory (Mastery Motivation)  Theory into Practice, 1 </vt:lpstr>
      <vt:lpstr>Goal Theory (Mastery Motivation)  Theory into Practice, 2</vt:lpstr>
      <vt:lpstr>Goal Theory (Mastery Motivation)  Theory into Practice, 3</vt:lpstr>
      <vt:lpstr>Goal Theory (Mastery Motivation)   Theory into Practice, 4</vt:lpstr>
      <vt:lpstr>Mindset</vt:lpstr>
      <vt:lpstr>Self-Efficacy</vt:lpstr>
      <vt:lpstr>Enter the Debate</vt:lpstr>
      <vt:lpstr>Motivation, Teaching, and Learning, 3</vt:lpstr>
      <vt:lpstr>Social Motives</vt:lpstr>
      <vt:lpstr>Social Relationships</vt:lpstr>
      <vt:lpstr>Sociocultural Contexts, 1</vt:lpstr>
      <vt:lpstr>Sociocultural Contexts, 2</vt:lpstr>
      <vt:lpstr>Motivation and Gender</vt:lpstr>
      <vt:lpstr>Motivation, Teaching, and Learning, 4</vt:lpstr>
      <vt:lpstr>Working with Students with Achievement Problems, 1</vt:lpstr>
      <vt:lpstr>Working with Students with Achievement Problems, 2</vt:lpstr>
      <vt:lpstr>Strategies to Reach Uninterested or Alienated Students</vt:lpstr>
      <vt:lpstr>Classroom Connections: Crack the Case—The Reading Incentive Program, 1</vt:lpstr>
      <vt:lpstr>Classroom Connections: Crack the Case—The Reading Incentive Program, 2</vt:lpstr>
      <vt:lpstr>Reflection and Observation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cr customer</dc:creator>
  <cp:lastModifiedBy>eunice</cp:lastModifiedBy>
  <cp:revision>497</cp:revision>
  <cp:lastPrinted>2017-05-23T11:25:12Z</cp:lastPrinted>
  <dcterms:created xsi:type="dcterms:W3CDTF">2002-06-09T17:00:30Z</dcterms:created>
  <dcterms:modified xsi:type="dcterms:W3CDTF">2019-04-27T07:04:11Z</dcterms:modified>
</cp:coreProperties>
</file>