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3" r:id="rId4"/>
    <p:sldMasterId id="2147483739" r:id="rId5"/>
  </p:sldMasterIdLst>
  <p:notesMasterIdLst>
    <p:notesMasterId r:id="rId26"/>
  </p:notesMasterIdLst>
  <p:handoutMasterIdLst>
    <p:handoutMasterId r:id="rId27"/>
  </p:handoutMasterIdLst>
  <p:sldIdLst>
    <p:sldId id="352" r:id="rId6"/>
    <p:sldId id="344" r:id="rId7"/>
    <p:sldId id="337" r:id="rId8"/>
    <p:sldId id="356" r:id="rId9"/>
    <p:sldId id="328" r:id="rId10"/>
    <p:sldId id="349" r:id="rId11"/>
    <p:sldId id="338" r:id="rId12"/>
    <p:sldId id="351" r:id="rId13"/>
    <p:sldId id="353" r:id="rId14"/>
    <p:sldId id="343" r:id="rId15"/>
    <p:sldId id="350" r:id="rId16"/>
    <p:sldId id="331" r:id="rId17"/>
    <p:sldId id="341" r:id="rId18"/>
    <p:sldId id="342" r:id="rId19"/>
    <p:sldId id="354" r:id="rId20"/>
    <p:sldId id="357" r:id="rId21"/>
    <p:sldId id="339" r:id="rId22"/>
    <p:sldId id="347" r:id="rId23"/>
    <p:sldId id="358" r:id="rId24"/>
    <p:sldId id="348" r:id="rId25"/>
  </p:sldIdLst>
  <p:sldSz cx="9144000" cy="6858000" type="screen4x3"/>
  <p:notesSz cx="6858000" cy="9144000"/>
  <p:custDataLst>
    <p:tags r:id="rId28"/>
  </p:custDataLst>
  <p:defaultTextStyle>
    <a:defPPr>
      <a:defRPr lang="en-US"/>
    </a:defPPr>
    <a:lvl1pPr algn="l" rtl="0" fontAlgn="base">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480">
          <p15:clr>
            <a:srgbClr val="A4A3A4"/>
          </p15:clr>
        </p15:guide>
        <p15:guide id="2" pos="30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vitha Melarcode Seetharaman" initials="KMS" lastIdx="8" clrIdx="0">
    <p:extLst>
      <p:ext uri="{19B8F6BF-5375-455C-9EA6-DF929625EA0E}">
        <p15:presenceInfo xmlns:p15="http://schemas.microsoft.com/office/powerpoint/2012/main" userId="S-1-5-21-3361151005-2080053223-3394076701-4901" providerId="AD"/>
      </p:ext>
    </p:extLst>
  </p:cmAuthor>
  <p:cmAuthor id="2" name="Ashtami Devi" initials="AD" lastIdx="8" clrIdx="1">
    <p:extLst>
      <p:ext uri="{19B8F6BF-5375-455C-9EA6-DF929625EA0E}">
        <p15:presenceInfo xmlns:p15="http://schemas.microsoft.com/office/powerpoint/2012/main" userId="S-1-5-21-3361151005-2080053223-3394076701-16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26220"/>
    <a:srgbClr val="040000"/>
    <a:srgbClr val="ABABFF"/>
    <a:srgbClr val="0033CC"/>
    <a:srgbClr val="FFFFFF"/>
    <a:srgbClr val="97DDBA"/>
    <a:srgbClr val="FFA589"/>
    <a:srgbClr val="000099"/>
    <a:srgbClr val="007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69" autoAdjust="0"/>
    <p:restoredTop sz="94280" autoAdjust="0"/>
  </p:normalViewPr>
  <p:slideViewPr>
    <p:cSldViewPr>
      <p:cViewPr varScale="1">
        <p:scale>
          <a:sx n="68" d="100"/>
          <a:sy n="68" d="100"/>
        </p:scale>
        <p:origin x="1644" y="72"/>
      </p:cViewPr>
      <p:guideLst>
        <p:guide orient="horz" pos="480"/>
        <p:guide pos="3024"/>
      </p:guideLst>
    </p:cSldViewPr>
  </p:slideViewPr>
  <p:outlineViewPr>
    <p:cViewPr>
      <p:scale>
        <a:sx n="33" d="100"/>
        <a:sy n="33" d="100"/>
      </p:scale>
      <p:origin x="0" y="-772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04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28" charset="0"/>
              </a:defRPr>
            </a:lvl1pPr>
          </a:lstStyle>
          <a:p>
            <a:pPr>
              <a:defRPr/>
            </a:pPr>
            <a:endParaRPr lang="en-US"/>
          </a:p>
        </p:txBody>
      </p:sp>
      <p:sp>
        <p:nvSpPr>
          <p:cNvPr id="849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28" charset="0"/>
              </a:defRPr>
            </a:lvl1pPr>
          </a:lstStyle>
          <a:p>
            <a:pPr>
              <a:defRPr/>
            </a:pPr>
            <a:endParaRPr lang="en-US"/>
          </a:p>
        </p:txBody>
      </p:sp>
      <p:sp>
        <p:nvSpPr>
          <p:cNvPr id="849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28" charset="0"/>
              </a:defRPr>
            </a:lvl1pPr>
          </a:lstStyle>
          <a:p>
            <a:pPr>
              <a:defRPr/>
            </a:pPr>
            <a:endParaRPr lang="en-US"/>
          </a:p>
        </p:txBody>
      </p:sp>
      <p:sp>
        <p:nvSpPr>
          <p:cNvPr id="849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vl1pPr>
          </a:lstStyle>
          <a:p>
            <a:fld id="{14662229-BD5B-43A2-BD9E-B2F522CF03D3}" type="slidenum">
              <a:rPr lang="en-US" altLang="en-US"/>
              <a:pPr/>
              <a:t>‹#›</a:t>
            </a:fld>
            <a:endParaRPr lang="en-US" altLang="en-US"/>
          </a:p>
        </p:txBody>
      </p:sp>
    </p:spTree>
    <p:extLst>
      <p:ext uri="{BB962C8B-B14F-4D97-AF65-F5344CB8AC3E}">
        <p14:creationId xmlns:p14="http://schemas.microsoft.com/office/powerpoint/2010/main" val="4242961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28" charset="0"/>
              </a:defRPr>
            </a:lvl1pPr>
          </a:lstStyle>
          <a:p>
            <a:pPr>
              <a:defRPr/>
            </a:pPr>
            <a:endParaRPr lang="en-US"/>
          </a:p>
        </p:txBody>
      </p:sp>
      <p:sp>
        <p:nvSpPr>
          <p:cNvPr id="235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28"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28" charset="0"/>
              </a:defRPr>
            </a:lvl1pPr>
          </a:lstStyle>
          <a:p>
            <a:pPr>
              <a:defRPr/>
            </a:pPr>
            <a:endParaRPr lang="en-US"/>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vl1pPr>
          </a:lstStyle>
          <a:p>
            <a:fld id="{56A657A9-AE22-44B6-B664-613408B792E9}" type="slidenum">
              <a:rPr lang="en-US" altLang="en-US"/>
              <a:pPr/>
              <a:t>‹#›</a:t>
            </a:fld>
            <a:endParaRPr lang="en-US" altLang="en-US"/>
          </a:p>
        </p:txBody>
      </p:sp>
    </p:spTree>
    <p:extLst>
      <p:ext uri="{BB962C8B-B14F-4D97-AF65-F5344CB8AC3E}">
        <p14:creationId xmlns:p14="http://schemas.microsoft.com/office/powerpoint/2010/main" val="3508956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2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2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2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2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2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3517E03E-8D76-4CE0-BC42-BF8C8068485D}" type="slidenum">
              <a:rPr lang="en-US" altLang="en-US" sz="1200" b="0"/>
              <a:pPr/>
              <a:t>1</a:t>
            </a:fld>
            <a:endParaRPr lang="en-US" altLang="en-US" sz="1200" b="0"/>
          </a:p>
        </p:txBody>
      </p:sp>
    </p:spTree>
    <p:extLst>
      <p:ext uri="{BB962C8B-B14F-4D97-AF65-F5344CB8AC3E}">
        <p14:creationId xmlns:p14="http://schemas.microsoft.com/office/powerpoint/2010/main" val="41072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D264204F-4934-4BBC-B580-7FFD2002F634}" type="slidenum">
              <a:rPr lang="en-US" altLang="en-US" sz="1200" b="0"/>
              <a:pPr/>
              <a:t>10</a:t>
            </a:fld>
            <a:endParaRPr lang="en-US" altLang="en-US" sz="1200" b="0"/>
          </a:p>
        </p:txBody>
      </p:sp>
      <p:sp>
        <p:nvSpPr>
          <p:cNvPr id="33795" name="Rectangle 1026"/>
          <p:cNvSpPr>
            <a:spLocks noGrp="1" noRot="1" noChangeAspect="1" noChangeArrowheads="1" noTextEdit="1"/>
          </p:cNvSpPr>
          <p:nvPr>
            <p:ph type="sldImg"/>
          </p:nvPr>
        </p:nvSpPr>
        <p:spPr>
          <a:ln/>
        </p:spPr>
      </p:sp>
      <p:sp>
        <p:nvSpPr>
          <p:cNvPr id="3379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During a slideshow, text may be written on the slides in the yes/no boxes, and then saved for later reference.</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05321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Cooperative learning</a:t>
            </a:r>
            <a:r>
              <a:rPr lang="en-US" altLang="en-US" baseline="0" dirty="0">
                <a:latin typeface="Times New Roman" panose="02020603050405020304" pitchFamily="18" charset="0"/>
              </a:rPr>
              <a:t> - </a:t>
            </a:r>
            <a:r>
              <a:rPr lang="en-US" altLang="en-US" dirty="0">
                <a:latin typeface="Times New Roman" panose="02020603050405020304" pitchFamily="18" charset="0"/>
              </a:rPr>
              <a:t>Students work in small groups to help each other learn.</a:t>
            </a:r>
          </a:p>
          <a:p>
            <a:r>
              <a:rPr lang="en-US" altLang="en-US" dirty="0">
                <a:latin typeface="Times New Roman" panose="02020603050405020304" pitchFamily="18" charset="0"/>
              </a:rPr>
              <a:t>Group size varies; four is typical. In some cases, cooperative learning can be done in dyads (2 students).</a:t>
            </a:r>
          </a:p>
          <a:p>
            <a:r>
              <a:rPr lang="en-US" altLang="en-US" dirty="0">
                <a:latin typeface="Times New Roman" panose="02020603050405020304" pitchFamily="18" charset="0"/>
              </a:rPr>
              <a:t>Cooperative learning contributes to increased motivation, interdependence, and connection with other students.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9AB97689-4E9A-4035-9FB9-74A2C2176B66}" type="slidenum">
              <a:rPr lang="en-US" altLang="en-US" sz="1200" b="0"/>
              <a:pPr/>
              <a:t>11</a:t>
            </a:fld>
            <a:endParaRPr lang="en-US" altLang="en-US" sz="1200" b="0"/>
          </a:p>
        </p:txBody>
      </p:sp>
    </p:spTree>
    <p:extLst>
      <p:ext uri="{BB962C8B-B14F-4D97-AF65-F5344CB8AC3E}">
        <p14:creationId xmlns:p14="http://schemas.microsoft.com/office/powerpoint/2010/main" val="341465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7821A58A-3DD5-47DD-992A-C07104AE9E17}" type="slidenum">
              <a:rPr lang="en-US" altLang="en-US" sz="1200" b="0"/>
              <a:pPr/>
              <a:t>12</a:t>
            </a:fld>
            <a:endParaRPr lang="en-US" altLang="en-US" sz="1200" b="0"/>
          </a:p>
        </p:txBody>
      </p:sp>
    </p:spTree>
    <p:extLst>
      <p:ext uri="{BB962C8B-B14F-4D97-AF65-F5344CB8AC3E}">
        <p14:creationId xmlns:p14="http://schemas.microsoft.com/office/powerpoint/2010/main" val="1237279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412F3C94-FE6F-4029-B6ED-E0879BF16598}" type="slidenum">
              <a:rPr lang="en-US" altLang="en-US" sz="1200" b="0"/>
              <a:pPr/>
              <a:t>13</a:t>
            </a:fld>
            <a:endParaRPr lang="en-US" altLang="en-US" sz="1200" b="0"/>
          </a:p>
        </p:txBody>
      </p:sp>
    </p:spTree>
    <p:extLst>
      <p:ext uri="{BB962C8B-B14F-4D97-AF65-F5344CB8AC3E}">
        <p14:creationId xmlns:p14="http://schemas.microsoft.com/office/powerpoint/2010/main" val="1494398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F4B2BC3F-4450-4CDC-863D-231E4CB7FA99}" type="slidenum">
              <a:rPr lang="en-US" altLang="en-US" sz="1200" b="0"/>
              <a:pPr/>
              <a:t>14</a:t>
            </a:fld>
            <a:endParaRPr lang="en-US" altLang="en-US" sz="1200" b="0"/>
          </a:p>
        </p:txBody>
      </p:sp>
    </p:spTree>
    <p:extLst>
      <p:ext uri="{BB962C8B-B14F-4D97-AF65-F5344CB8AC3E}">
        <p14:creationId xmlns:p14="http://schemas.microsoft.com/office/powerpoint/2010/main" val="152090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David and Roger Johnson (2002, pp. 144–146) - Cooperation and positive interdependence need to occur at a number of different levels.</a:t>
            </a:r>
          </a:p>
          <a:p>
            <a:pPr marL="171450" indent="-171450">
              <a:buFont typeface="Arial" panose="020B0604020202020204" pitchFamily="34" charset="0"/>
              <a:buChar char="•"/>
            </a:pPr>
            <a:r>
              <a:rPr lang="en-US" altLang="en-US" dirty="0">
                <a:latin typeface="Times New Roman" panose="02020603050405020304" pitchFamily="18" charset="0"/>
              </a:rPr>
              <a:t>Learning group of students within a classroom, the classroom, between classrooms, school, school-parent, and school-neighborhood</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ECBA78C9-7912-423C-A34A-4096F3E447E3}" type="slidenum">
              <a:rPr lang="en-US" altLang="en-US" sz="1200" b="0"/>
              <a:pPr/>
              <a:t>15</a:t>
            </a:fld>
            <a:endParaRPr lang="en-US" altLang="en-US" sz="1200" b="0"/>
          </a:p>
        </p:txBody>
      </p:sp>
    </p:spTree>
    <p:extLst>
      <p:ext uri="{BB962C8B-B14F-4D97-AF65-F5344CB8AC3E}">
        <p14:creationId xmlns:p14="http://schemas.microsoft.com/office/powerpoint/2010/main" val="321658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E0E5383B-3521-4D75-9104-395714640CAE}" type="slidenum">
              <a:rPr lang="en-US" altLang="en-US" sz="1200" b="0"/>
              <a:pPr/>
              <a:t>16</a:t>
            </a:fld>
            <a:endParaRPr lang="en-US" altLang="en-US" sz="1200" b="0"/>
          </a:p>
        </p:txBody>
      </p:sp>
    </p:spTree>
    <p:extLst>
      <p:ext uri="{BB962C8B-B14F-4D97-AF65-F5344CB8AC3E}">
        <p14:creationId xmlns:p14="http://schemas.microsoft.com/office/powerpoint/2010/main" val="2101876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FD8D20F6-DB5F-428D-9135-BCDC70506B60}" type="slidenum">
              <a:rPr lang="en-US" altLang="en-US" sz="1200" b="0"/>
              <a:pPr/>
              <a:t>17</a:t>
            </a:fld>
            <a:endParaRPr lang="en-US" altLang="en-US" sz="1200" b="0"/>
          </a:p>
        </p:txBody>
      </p:sp>
    </p:spTree>
    <p:extLst>
      <p:ext uri="{BB962C8B-B14F-4D97-AF65-F5344CB8AC3E}">
        <p14:creationId xmlns:p14="http://schemas.microsoft.com/office/powerpoint/2010/main" val="3895261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Roles students can assume in a cooperative learning group:</a:t>
            </a:r>
          </a:p>
          <a:p>
            <a:r>
              <a:rPr lang="en-US" altLang="en-US" dirty="0">
                <a:latin typeface="Times New Roman" panose="02020603050405020304" pitchFamily="18" charset="0"/>
              </a:rPr>
              <a:t>Encourager</a:t>
            </a:r>
          </a:p>
          <a:p>
            <a:r>
              <a:rPr lang="en-US" altLang="en-US" dirty="0">
                <a:latin typeface="Times New Roman" panose="02020603050405020304" pitchFamily="18" charset="0"/>
              </a:rPr>
              <a:t>Gatekeeper</a:t>
            </a:r>
          </a:p>
          <a:p>
            <a:r>
              <a:rPr lang="en-US" altLang="en-US" dirty="0">
                <a:latin typeface="Times New Roman" panose="02020603050405020304" pitchFamily="18" charset="0"/>
              </a:rPr>
              <a:t>Coach</a:t>
            </a:r>
          </a:p>
          <a:p>
            <a:r>
              <a:rPr lang="en-US" altLang="en-US" dirty="0">
                <a:latin typeface="Times New Roman" panose="02020603050405020304" pitchFamily="18" charset="0"/>
              </a:rPr>
              <a:t>Checker</a:t>
            </a:r>
          </a:p>
          <a:p>
            <a:r>
              <a:rPr lang="en-US" altLang="en-US" dirty="0">
                <a:latin typeface="Times New Roman" panose="02020603050405020304" pitchFamily="18" charset="0"/>
              </a:rPr>
              <a:t>Taskmaster</a:t>
            </a:r>
          </a:p>
          <a:p>
            <a:r>
              <a:rPr lang="en-US" altLang="en-US" dirty="0">
                <a:latin typeface="Times New Roman" panose="02020603050405020304" pitchFamily="18" charset="0"/>
              </a:rPr>
              <a:t>Recorder</a:t>
            </a:r>
          </a:p>
          <a:p>
            <a:r>
              <a:rPr lang="en-US" altLang="en-US" dirty="0">
                <a:latin typeface="Times New Roman" panose="02020603050405020304" pitchFamily="18" charset="0"/>
              </a:rPr>
              <a:t>Quiet captain</a:t>
            </a:r>
          </a:p>
          <a:p>
            <a:r>
              <a:rPr lang="en-US" altLang="en-US" dirty="0">
                <a:latin typeface="Times New Roman" panose="02020603050405020304" pitchFamily="18" charset="0"/>
              </a:rPr>
              <a:t>Materials monitor </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179C6D03-A9EF-4635-8A6E-7B2E42541E3B}" type="slidenum">
              <a:rPr lang="en-US" altLang="en-US" sz="1200" b="0"/>
              <a:pPr/>
              <a:t>18</a:t>
            </a:fld>
            <a:endParaRPr lang="en-US" altLang="en-US" sz="1200" b="0"/>
          </a:p>
        </p:txBody>
      </p:sp>
    </p:spTree>
    <p:extLst>
      <p:ext uri="{BB962C8B-B14F-4D97-AF65-F5344CB8AC3E}">
        <p14:creationId xmlns:p14="http://schemas.microsoft.com/office/powerpoint/2010/main" val="800968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45497BF8-7958-46C5-9214-C28D6404DDA3}" type="slidenum">
              <a:rPr lang="en-US" altLang="en-US" sz="1200" b="0"/>
              <a:pPr/>
              <a:t>19</a:t>
            </a:fld>
            <a:endParaRPr lang="en-US" altLang="en-US" sz="1200" b="0"/>
          </a:p>
        </p:txBody>
      </p:sp>
    </p:spTree>
    <p:extLst>
      <p:ext uri="{BB962C8B-B14F-4D97-AF65-F5344CB8AC3E}">
        <p14:creationId xmlns:p14="http://schemas.microsoft.com/office/powerpoint/2010/main" val="2317026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6622E665-1868-4EBA-A0E8-F727B821BCB1}" type="slidenum">
              <a:rPr lang="en-US" altLang="en-US" sz="1200" b="0"/>
              <a:pPr/>
              <a:t>2</a:t>
            </a:fld>
            <a:endParaRPr lang="en-US" altLang="en-US" sz="1200" b="0"/>
          </a:p>
        </p:txBody>
      </p:sp>
    </p:spTree>
    <p:extLst>
      <p:ext uri="{BB962C8B-B14F-4D97-AF65-F5344CB8AC3E}">
        <p14:creationId xmlns:p14="http://schemas.microsoft.com/office/powerpoint/2010/main" val="2206149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879F24ED-C003-4C45-9DCD-3D542EBC3398}" type="slidenum">
              <a:rPr lang="en-US" altLang="en-US" sz="1200" b="0"/>
              <a:pPr/>
              <a:t>20</a:t>
            </a:fld>
            <a:endParaRPr lang="en-US" altLang="en-US" sz="1200" b="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This slide accompanies the video segment, </a:t>
            </a:r>
            <a:r>
              <a:rPr lang="en-US" altLang="en-US" i="1" dirty="0">
                <a:latin typeface="Times New Roman" panose="02020603050405020304" pitchFamily="18" charset="0"/>
              </a:rPr>
              <a:t>Social Constructivist Practices</a:t>
            </a:r>
            <a:r>
              <a:rPr lang="en-US" altLang="en-US" dirty="0">
                <a:latin typeface="Times New Roman" panose="02020603050405020304" pitchFamily="18" charset="0"/>
              </a:rPr>
              <a:t>, on the McGraw-Hill DVD </a:t>
            </a:r>
            <a:r>
              <a:rPr lang="en-US" altLang="en-US" b="1" dirty="0">
                <a:latin typeface="Times New Roman" panose="02020603050405020304" pitchFamily="18" charset="0"/>
              </a:rPr>
              <a:t>Teaching Stories: A Video Collection for Educational Psychology</a:t>
            </a:r>
            <a:r>
              <a:rPr lang="en-US" altLang="en-US" dirty="0">
                <a:latin typeface="Times New Roman" panose="02020603050405020304" pitchFamily="18" charset="0"/>
              </a:rPr>
              <a:t>.</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86341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B327B028-3472-402D-A748-E67EA94DC505}" type="slidenum">
              <a:rPr lang="en-US" altLang="en-US" sz="1200" b="0"/>
              <a:pPr/>
              <a:t>3</a:t>
            </a:fld>
            <a:endParaRPr lang="en-US" altLang="en-US" sz="1200" b="0"/>
          </a:p>
        </p:txBody>
      </p:sp>
    </p:spTree>
    <p:extLst>
      <p:ext uri="{BB962C8B-B14F-4D97-AF65-F5344CB8AC3E}">
        <p14:creationId xmlns:p14="http://schemas.microsoft.com/office/powerpoint/2010/main" val="2288920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944BE3EF-EA47-49D7-B88B-16A24CCAB15D}" type="slidenum">
              <a:rPr lang="en-US" altLang="en-US" sz="1200" b="0"/>
              <a:pPr/>
              <a:t>4</a:t>
            </a:fld>
            <a:endParaRPr lang="en-US" altLang="en-US" sz="1200" b="0"/>
          </a:p>
        </p:txBody>
      </p:sp>
    </p:spTree>
    <p:extLst>
      <p:ext uri="{BB962C8B-B14F-4D97-AF65-F5344CB8AC3E}">
        <p14:creationId xmlns:p14="http://schemas.microsoft.com/office/powerpoint/2010/main" val="3317428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Vygotsky’s social constructivist model is of a social child embedded in a </a:t>
            </a:r>
            <a:r>
              <a:rPr lang="en-US" altLang="en-US" dirty="0" err="1">
                <a:latin typeface="Times New Roman" panose="02020603050405020304" pitchFamily="18" charset="0"/>
              </a:rPr>
              <a:t>sociohistorical</a:t>
            </a:r>
            <a:r>
              <a:rPr lang="en-US" altLang="en-US" dirty="0">
                <a:latin typeface="Times New Roman" panose="02020603050405020304" pitchFamily="18" charset="0"/>
              </a:rPr>
              <a:t> context.</a:t>
            </a:r>
          </a:p>
          <a:p>
            <a:r>
              <a:rPr lang="en-US" altLang="en-US" dirty="0">
                <a:latin typeface="Times New Roman" panose="02020603050405020304" pitchFamily="18" charset="0"/>
              </a:rPr>
              <a:t>Vygotsky’s social constructivist approach emphasizes that students construct knowledge through social interactions with others. </a:t>
            </a:r>
          </a:p>
          <a:p>
            <a:r>
              <a:rPr lang="en-US" altLang="en-US" dirty="0">
                <a:latin typeface="Times New Roman" panose="02020603050405020304" pitchFamily="18" charset="0"/>
              </a:rPr>
              <a:t>The content of knowledge is influenced by the culture in which the student lives and includes language, beliefs, and skills. </a:t>
            </a: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549DC7C3-DB27-492E-A475-A43B6356E28A}" type="slidenum">
              <a:rPr lang="en-US" altLang="en-US" sz="1200" b="0"/>
              <a:pPr/>
              <a:t>5</a:t>
            </a:fld>
            <a:endParaRPr lang="en-US" altLang="en-US" sz="1200" b="0"/>
          </a:p>
        </p:txBody>
      </p:sp>
    </p:spTree>
    <p:extLst>
      <p:ext uri="{BB962C8B-B14F-4D97-AF65-F5344CB8AC3E}">
        <p14:creationId xmlns:p14="http://schemas.microsoft.com/office/powerpoint/2010/main" val="2138894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Knowledge is embedded in, and connected to, the context in which the knowledge developed.</a:t>
            </a:r>
          </a:p>
          <a:p>
            <a:r>
              <a:rPr lang="en-US" altLang="en-US" dirty="0">
                <a:latin typeface="Times New Roman" panose="02020603050405020304" pitchFamily="18" charset="0"/>
              </a:rPr>
              <a:t>Learning situations that are close to real-world circumstances should be developed.</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0A5A06C7-66D4-4AE2-8C51-CB4BEAC72ABC}" type="slidenum">
              <a:rPr lang="en-US" altLang="en-US" sz="1200" b="0"/>
              <a:pPr/>
              <a:t>6</a:t>
            </a:fld>
            <a:endParaRPr lang="en-US" altLang="en-US" sz="1200" b="0"/>
          </a:p>
        </p:txBody>
      </p:sp>
    </p:spTree>
    <p:extLst>
      <p:ext uri="{BB962C8B-B14F-4D97-AF65-F5344CB8AC3E}">
        <p14:creationId xmlns:p14="http://schemas.microsoft.com/office/powerpoint/2010/main" val="3263554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482F2AA7-A37F-4D27-AF7F-B256DCBE84E6}" type="slidenum">
              <a:rPr lang="en-US" altLang="en-US" sz="1200" b="0"/>
              <a:pPr/>
              <a:t>7</a:t>
            </a:fld>
            <a:endParaRPr lang="en-US" altLang="en-US" sz="1200" b="0"/>
          </a:p>
        </p:txBody>
      </p:sp>
    </p:spTree>
    <p:extLst>
      <p:ext uri="{BB962C8B-B14F-4D97-AF65-F5344CB8AC3E}">
        <p14:creationId xmlns:p14="http://schemas.microsoft.com/office/powerpoint/2010/main" val="2716503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Classroom aides, volunteers, and mentors - Able to assist students in situations when the teacher must focus on the needs of the class as a whole</a:t>
            </a:r>
          </a:p>
          <a:p>
            <a:r>
              <a:rPr lang="en-US" altLang="en-US" dirty="0">
                <a:latin typeface="Times New Roman" panose="02020603050405020304" pitchFamily="18" charset="0"/>
              </a:rPr>
              <a:t>Tutoring programs include</a:t>
            </a:r>
            <a:r>
              <a:rPr lang="en-US" altLang="en-US" baseline="0" dirty="0">
                <a:latin typeface="Times New Roman" panose="02020603050405020304" pitchFamily="18" charset="0"/>
              </a:rPr>
              <a:t> </a:t>
            </a:r>
            <a:r>
              <a:rPr lang="en-US" altLang="en-US" dirty="0">
                <a:latin typeface="Times New Roman" panose="02020603050405020304" pitchFamily="18" charset="0"/>
              </a:rPr>
              <a:t>Reading Recovery and Success for All (SFA).</a:t>
            </a:r>
          </a:p>
          <a:p>
            <a:r>
              <a:rPr lang="en-US" altLang="en-US" dirty="0">
                <a:latin typeface="Times New Roman" panose="02020603050405020304" pitchFamily="18" charset="0"/>
              </a:rPr>
              <a:t>Peer tutoring programs include Peer-Assisted Learning Strategies (PALS), Reciprocal Peer Tutoring (RPT), </a:t>
            </a:r>
            <a:r>
              <a:rPr lang="en-US" altLang="en-US" dirty="0" err="1">
                <a:latin typeface="Times New Roman" panose="02020603050405020304" pitchFamily="18" charset="0"/>
              </a:rPr>
              <a:t>ClassWide</a:t>
            </a:r>
            <a:r>
              <a:rPr lang="en-US" altLang="en-US" dirty="0">
                <a:latin typeface="Times New Roman" panose="02020603050405020304" pitchFamily="18" charset="0"/>
              </a:rPr>
              <a:t> Peer Tutoring (CWPT), and Valued Youth program.</a:t>
            </a:r>
          </a:p>
          <a:p>
            <a:endParaRPr lang="en-US" altLang="en-US" dirty="0">
              <a:latin typeface="Times New Roman" panose="02020603050405020304" pitchFamily="18"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73958A6C-D3D1-4DE6-9B53-30C65FE003F1}" type="slidenum">
              <a:rPr lang="en-US" altLang="en-US" sz="1200" b="0"/>
              <a:pPr/>
              <a:t>8</a:t>
            </a:fld>
            <a:endParaRPr lang="en-US" altLang="en-US" sz="1200" b="0"/>
          </a:p>
        </p:txBody>
      </p:sp>
    </p:spTree>
    <p:extLst>
      <p:ext uri="{BB962C8B-B14F-4D97-AF65-F5344CB8AC3E}">
        <p14:creationId xmlns:p14="http://schemas.microsoft.com/office/powerpoint/2010/main" val="2314097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04408331-FA00-4429-9B91-A74A019F3253}" type="slidenum">
              <a:rPr lang="en-US" altLang="en-US" sz="1200" b="0"/>
              <a:pPr/>
              <a:t>9</a:t>
            </a:fld>
            <a:endParaRPr lang="en-US" altLang="en-US" sz="1200" b="0"/>
          </a:p>
        </p:txBody>
      </p:sp>
    </p:spTree>
    <p:extLst>
      <p:ext uri="{BB962C8B-B14F-4D97-AF65-F5344CB8AC3E}">
        <p14:creationId xmlns:p14="http://schemas.microsoft.com/office/powerpoint/2010/main" val="3656160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1030"/>
          <p:cNvGrpSpPr>
            <a:grpSpLocks/>
          </p:cNvGrpSpPr>
          <p:nvPr/>
        </p:nvGrpSpPr>
        <p:grpSpPr bwMode="auto">
          <a:xfrm>
            <a:off x="0" y="914400"/>
            <a:ext cx="8686800" cy="2514600"/>
            <a:chOff x="0" y="576"/>
            <a:chExt cx="5472" cy="1584"/>
          </a:xfrm>
        </p:grpSpPr>
        <p:sp>
          <p:nvSpPr>
            <p:cNvPr id="5" name="Oval 1031"/>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defRPr/>
              </a:pPr>
              <a:endParaRPr lang="en-US" sz="1800" b="0" dirty="0">
                <a:latin typeface="Arial" charset="0"/>
              </a:endParaRPr>
            </a:p>
          </p:txBody>
        </p:sp>
        <p:sp>
          <p:nvSpPr>
            <p:cNvPr id="6" name="Rectangle 1032"/>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defRPr/>
              </a:pPr>
              <a:endParaRPr lang="en-US" b="0" dirty="0">
                <a:latin typeface="Times New Roman" pitchFamily="28" charset="0"/>
              </a:endParaRPr>
            </a:p>
          </p:txBody>
        </p:sp>
        <p:sp>
          <p:nvSpPr>
            <p:cNvPr id="7" name="Rectangle 1033"/>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b="0" dirty="0">
                <a:latin typeface="Times New Roman" pitchFamily="28" charset="0"/>
              </a:endParaRPr>
            </a:p>
          </p:txBody>
        </p:sp>
        <p:sp>
          <p:nvSpPr>
            <p:cNvPr id="8" name="Freeform 1034"/>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dirty="0">
                <a:latin typeface="Times New Roman" pitchFamily="28" charset="0"/>
              </a:endParaRPr>
            </a:p>
          </p:txBody>
        </p:sp>
        <p:sp>
          <p:nvSpPr>
            <p:cNvPr id="9" name="Freeform 1035"/>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dirty="0">
                <a:latin typeface="Times New Roman" pitchFamily="28" charset="0"/>
              </a:endParaRPr>
            </a:p>
          </p:txBody>
        </p:sp>
      </p:grpSp>
      <p:sp>
        <p:nvSpPr>
          <p:cNvPr id="181250" name="Rectangle 1026"/>
          <p:cNvSpPr>
            <a:spLocks noGrp="1" noChangeArrowheads="1"/>
          </p:cNvSpPr>
          <p:nvPr>
            <p:ph type="subTitle" idx="1"/>
          </p:nvPr>
        </p:nvSpPr>
        <p:spPr>
          <a:xfrm>
            <a:off x="2286000" y="3581400"/>
            <a:ext cx="5638800" cy="1905000"/>
          </a:xfrm>
        </p:spPr>
        <p:txBody>
          <a:bodyPr/>
          <a:lstStyle>
            <a:lvl1pPr marL="0" indent="0">
              <a:buFont typeface="Wingdings" pitchFamily="28" charset="2"/>
              <a:buNone/>
              <a:defRPr b="1"/>
            </a:lvl1pPr>
          </a:lstStyle>
          <a:p>
            <a:r>
              <a:rPr lang="en-US"/>
              <a:t>Click to edit Master subtitle style</a:t>
            </a:r>
          </a:p>
        </p:txBody>
      </p:sp>
      <p:sp>
        <p:nvSpPr>
          <p:cNvPr id="181260" name="Rectangle 1036"/>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1027"/>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b="0" dirty="0">
                <a:latin typeface="+mn-lt"/>
              </a:defRPr>
            </a:lvl1pPr>
          </a:lstStyle>
          <a:p>
            <a:pPr>
              <a:defRPr/>
            </a:pPr>
            <a:endParaRPr lang="en-US"/>
          </a:p>
        </p:txBody>
      </p:sp>
      <p:sp>
        <p:nvSpPr>
          <p:cNvPr id="11" name="Rectangle 1028"/>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b="0" smtClean="0">
                <a:latin typeface="Arial" charset="0"/>
              </a:defRPr>
            </a:lvl1pPr>
          </a:lstStyle>
          <a:p>
            <a:pPr>
              <a:defRPr/>
            </a:pPr>
            <a:endParaRPr lang="en-US"/>
          </a:p>
        </p:txBody>
      </p:sp>
      <p:sp>
        <p:nvSpPr>
          <p:cNvPr id="12" name="Rectangle 5"/>
          <p:cNvSpPr>
            <a:spLocks noGrp="1" noChangeArrowheads="1"/>
          </p:cNvSpPr>
          <p:nvPr>
            <p:ph type="sldNum" sz="quarter" idx="12"/>
          </p:nvPr>
        </p:nvSpPr>
        <p:spPr>
          <a:xfrm>
            <a:off x="6934200" y="228600"/>
            <a:ext cx="1905000" cy="457200"/>
          </a:xfrm>
          <a:prstGeom prst="rect">
            <a:avLst/>
          </a:prstGeom>
        </p:spPr>
        <p:txBody>
          <a:bodyPr/>
          <a:lstStyle>
            <a:lvl1pPr>
              <a:defRPr/>
            </a:lvl1pPr>
          </a:lstStyle>
          <a:p>
            <a:fld id="{A2F223ED-5EDC-4E05-9BE4-8F76E7271945}" type="slidenum">
              <a:rPr lang="en-US" altLang="en-US"/>
              <a:pPr/>
              <a:t>‹#›</a:t>
            </a:fld>
            <a:endParaRPr lang="en-US" altLang="en-US"/>
          </a:p>
        </p:txBody>
      </p:sp>
      <p:sp>
        <p:nvSpPr>
          <p:cNvPr id="3" name="Content Placeholder 2"/>
          <p:cNvSpPr>
            <a:spLocks noGrp="1"/>
          </p:cNvSpPr>
          <p:nvPr>
            <p:ph sz="quarter" idx="13"/>
          </p:nvPr>
        </p:nvSpPr>
        <p:spPr>
          <a:xfrm>
            <a:off x="228600" y="4114800"/>
            <a:ext cx="6096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p:cNvSpPr>
            <a:spLocks noGrp="1"/>
          </p:cNvSpPr>
          <p:nvPr>
            <p:ph sz="quarter" idx="14"/>
          </p:nvPr>
        </p:nvSpPr>
        <p:spPr>
          <a:xfrm>
            <a:off x="8110538" y="5486400"/>
            <a:ext cx="728662" cy="121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p:cNvSpPr>
            <a:spLocks noGrp="1"/>
          </p:cNvSpPr>
          <p:nvPr>
            <p:ph sz="quarter" idx="15"/>
          </p:nvPr>
        </p:nvSpPr>
        <p:spPr>
          <a:xfrm>
            <a:off x="0" y="3276600"/>
            <a:ext cx="13716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Box 15">
            <a:extLst>
              <a:ext uri="{FF2B5EF4-FFF2-40B4-BE49-F238E27FC236}">
                <a16:creationId xmlns:a16="http://schemas.microsoft.com/office/drawing/2014/main" id="{123F3338-1935-4A7A-B0CA-ECDEF2522375}"/>
              </a:ext>
            </a:extLst>
          </p:cNvPr>
          <p:cNvSpPr txBox="1"/>
          <p:nvPr userDrawn="1"/>
        </p:nvSpPr>
        <p:spPr>
          <a:xfrm>
            <a:off x="8382000" y="227649"/>
            <a:ext cx="457200" cy="246221"/>
          </a:xfrm>
          <a:prstGeom prst="rect">
            <a:avLst/>
          </a:prstGeom>
          <a:noFill/>
        </p:spPr>
        <p:txBody>
          <a:bodyPr wrap="square" rtlCol="0">
            <a:spAutoFit/>
          </a:bodyPr>
          <a:lstStyle/>
          <a:p>
            <a:pPr algn="r"/>
            <a:fld id="{825845FD-0482-4AE8-99A2-FD5349440D08}" type="slidenum">
              <a:rPr lang="en-US" altLang="en-US" sz="1000" b="0" kern="1200" smtClean="0">
                <a:solidFill>
                  <a:schemeClr val="tx1"/>
                </a:solidFill>
                <a:latin typeface="Arial" panose="020B0604020202020204" pitchFamily="34" charset="0"/>
                <a:ea typeface="+mn-ea"/>
                <a:cs typeface="+mn-cs"/>
              </a:rPr>
              <a:pPr algn="r"/>
              <a:t>‹#›</a:t>
            </a:fld>
            <a:endParaRPr lang="en-GB" sz="1000" b="0" kern="1200" dirty="0">
              <a:solidFill>
                <a:schemeClr val="tx1"/>
              </a:solidFill>
              <a:latin typeface="Arial" panose="020B0604020202020204" pitchFamily="34" charset="0"/>
              <a:ea typeface="+mn-ea"/>
              <a:cs typeface="+mn-cs"/>
            </a:endParaRPr>
          </a:p>
        </p:txBody>
      </p:sp>
    </p:spTree>
    <p:extLst>
      <p:ext uri="{BB962C8B-B14F-4D97-AF65-F5344CB8AC3E}">
        <p14:creationId xmlns:p14="http://schemas.microsoft.com/office/powerpoint/2010/main" val="305936951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C5A27917-2936-46EE-9DAC-9C17DA370DED}" type="slidenum">
              <a:rPr lang="en-US" altLang="en-US"/>
              <a:pPr/>
              <a:t>‹#›</a:t>
            </a:fld>
            <a:endParaRPr lang="en-US" altLang="en-US"/>
          </a:p>
        </p:txBody>
      </p:sp>
    </p:spTree>
    <p:extLst>
      <p:ext uri="{BB962C8B-B14F-4D97-AF65-F5344CB8AC3E}">
        <p14:creationId xmlns:p14="http://schemas.microsoft.com/office/powerpoint/2010/main" val="164541265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76200"/>
            <a:ext cx="1914525"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49325" y="76200"/>
            <a:ext cx="559435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649F965-94F7-4FB4-AAE9-C211B072BE83}" type="slidenum">
              <a:rPr lang="en-US" altLang="en-US"/>
              <a:pPr/>
              <a:t>‹#›</a:t>
            </a:fld>
            <a:endParaRPr lang="en-US" altLang="en-US"/>
          </a:p>
        </p:txBody>
      </p:sp>
    </p:spTree>
    <p:extLst>
      <p:ext uri="{BB962C8B-B14F-4D97-AF65-F5344CB8AC3E}">
        <p14:creationId xmlns:p14="http://schemas.microsoft.com/office/powerpoint/2010/main" val="32962945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3100" cy="1412875"/>
          </a:xfrm>
        </p:spPr>
        <p:txBody>
          <a:bodyPr/>
          <a:lstStyle/>
          <a:p>
            <a:r>
              <a:rPr lang="en-US"/>
              <a:t>Click to edit Master title style</a:t>
            </a: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AD83F0E3-2037-478C-8973-6BE21035CCB2}" type="slidenum">
              <a:rPr lang="en-US" altLang="en-US"/>
              <a:pPr/>
              <a:t>‹#›</a:t>
            </a:fld>
            <a:endParaRPr lang="en-US" altLang="en-US"/>
          </a:p>
        </p:txBody>
      </p:sp>
      <p:sp>
        <p:nvSpPr>
          <p:cNvPr id="7" name="Content Placeholder 6"/>
          <p:cNvSpPr>
            <a:spLocks noGrp="1"/>
          </p:cNvSpPr>
          <p:nvPr>
            <p:ph sz="quarter" idx="11"/>
          </p:nvPr>
        </p:nvSpPr>
        <p:spPr>
          <a:xfrm>
            <a:off x="533400" y="4419600"/>
            <a:ext cx="1828800" cy="167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p:cNvSpPr>
            <a:spLocks noGrp="1"/>
          </p:cNvSpPr>
          <p:nvPr>
            <p:ph sz="quarter" idx="12"/>
          </p:nvPr>
        </p:nvSpPr>
        <p:spPr>
          <a:xfrm>
            <a:off x="2590800" y="4495800"/>
            <a:ext cx="1219200" cy="137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10"/>
          <p:cNvSpPr>
            <a:spLocks noGrp="1"/>
          </p:cNvSpPr>
          <p:nvPr>
            <p:ph sz="quarter" idx="13"/>
          </p:nvPr>
        </p:nvSpPr>
        <p:spPr>
          <a:xfrm>
            <a:off x="4038600" y="4572000"/>
            <a:ext cx="1600200" cy="167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p:cNvSpPr>
            <a:spLocks noGrp="1"/>
          </p:cNvSpPr>
          <p:nvPr>
            <p:ph sz="quarter" idx="14"/>
          </p:nvPr>
        </p:nvSpPr>
        <p:spPr>
          <a:xfrm>
            <a:off x="5943600" y="4648200"/>
            <a:ext cx="1371600"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Content Placeholder 14"/>
          <p:cNvSpPr>
            <a:spLocks noGrp="1"/>
          </p:cNvSpPr>
          <p:nvPr>
            <p:ph sz="quarter" idx="15"/>
          </p:nvPr>
        </p:nvSpPr>
        <p:spPr>
          <a:xfrm>
            <a:off x="7543800" y="4572000"/>
            <a:ext cx="10668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Content Placeholder 16"/>
          <p:cNvSpPr>
            <a:spLocks noGrp="1"/>
          </p:cNvSpPr>
          <p:nvPr>
            <p:ph sz="quarter" idx="16"/>
          </p:nvPr>
        </p:nvSpPr>
        <p:spPr>
          <a:xfrm>
            <a:off x="304800" y="3048000"/>
            <a:ext cx="16764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8442895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3100" cy="1412875"/>
          </a:xfrm>
        </p:spPr>
        <p:txBody>
          <a:bodyPr/>
          <a:lstStyle/>
          <a:p>
            <a:r>
              <a:rPr lang="en-US"/>
              <a:t>Click to edit Master title style</a:t>
            </a: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56163" y="1981200"/>
            <a:ext cx="375443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56163" y="4114800"/>
            <a:ext cx="375443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D6576EF6-963F-4AAB-990F-5A7AF0AE2F7C}" type="slidenum">
              <a:rPr lang="en-US" altLang="en-US"/>
              <a:pPr/>
              <a:t>‹#›</a:t>
            </a:fld>
            <a:endParaRPr lang="en-US" altLang="en-US"/>
          </a:p>
        </p:txBody>
      </p:sp>
      <p:sp>
        <p:nvSpPr>
          <p:cNvPr id="8" name="Content Placeholder 7"/>
          <p:cNvSpPr>
            <a:spLocks noGrp="1"/>
          </p:cNvSpPr>
          <p:nvPr>
            <p:ph sz="quarter" idx="11"/>
          </p:nvPr>
        </p:nvSpPr>
        <p:spPr>
          <a:xfrm>
            <a:off x="0" y="4267200"/>
            <a:ext cx="1524000" cy="152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9"/>
          <p:cNvSpPr>
            <a:spLocks noGrp="1"/>
          </p:cNvSpPr>
          <p:nvPr>
            <p:ph sz="quarter" idx="12"/>
          </p:nvPr>
        </p:nvSpPr>
        <p:spPr>
          <a:xfrm>
            <a:off x="1752600" y="4267200"/>
            <a:ext cx="1447800" cy="160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p:cNvSpPr>
            <a:spLocks noGrp="1"/>
          </p:cNvSpPr>
          <p:nvPr>
            <p:ph sz="quarter" idx="13"/>
          </p:nvPr>
        </p:nvSpPr>
        <p:spPr>
          <a:xfrm>
            <a:off x="3505200" y="4267200"/>
            <a:ext cx="1350963"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5359851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30"/>
          <p:cNvGrpSpPr>
            <a:grpSpLocks/>
          </p:cNvGrpSpPr>
          <p:nvPr/>
        </p:nvGrpSpPr>
        <p:grpSpPr bwMode="auto">
          <a:xfrm>
            <a:off x="0" y="914400"/>
            <a:ext cx="8686800" cy="2514600"/>
            <a:chOff x="0" y="576"/>
            <a:chExt cx="5472" cy="1584"/>
          </a:xfrm>
        </p:grpSpPr>
        <p:sp>
          <p:nvSpPr>
            <p:cNvPr id="5" name="Oval 1031"/>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defRPr/>
              </a:pPr>
              <a:endParaRPr lang="en-US" sz="1800" b="0" dirty="0">
                <a:latin typeface="Arial" charset="0"/>
              </a:endParaRPr>
            </a:p>
          </p:txBody>
        </p:sp>
        <p:sp>
          <p:nvSpPr>
            <p:cNvPr id="6" name="Rectangle 1032"/>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defRPr/>
              </a:pPr>
              <a:endParaRPr lang="en-US" b="0" dirty="0">
                <a:latin typeface="Times New Roman" pitchFamily="28" charset="0"/>
              </a:endParaRPr>
            </a:p>
          </p:txBody>
        </p:sp>
        <p:sp>
          <p:nvSpPr>
            <p:cNvPr id="7" name="Rectangle 1033"/>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b="0" dirty="0">
                <a:latin typeface="Times New Roman" pitchFamily="28" charset="0"/>
              </a:endParaRPr>
            </a:p>
          </p:txBody>
        </p:sp>
        <p:sp>
          <p:nvSpPr>
            <p:cNvPr id="8" name="Freeform 1034"/>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dirty="0">
                <a:latin typeface="Times New Roman" pitchFamily="28" charset="0"/>
              </a:endParaRPr>
            </a:p>
          </p:txBody>
        </p:sp>
        <p:sp>
          <p:nvSpPr>
            <p:cNvPr id="9" name="Freeform 1035"/>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dirty="0">
                <a:latin typeface="Times New Roman" pitchFamily="28" charset="0"/>
              </a:endParaRPr>
            </a:p>
          </p:txBody>
        </p:sp>
      </p:grpSp>
      <p:sp>
        <p:nvSpPr>
          <p:cNvPr id="181250" name="Rectangle 1026"/>
          <p:cNvSpPr>
            <a:spLocks noGrp="1" noChangeArrowheads="1"/>
          </p:cNvSpPr>
          <p:nvPr>
            <p:ph type="subTitle" idx="1"/>
          </p:nvPr>
        </p:nvSpPr>
        <p:spPr>
          <a:xfrm>
            <a:off x="2286000" y="3581400"/>
            <a:ext cx="5638800" cy="1905000"/>
          </a:xfrm>
        </p:spPr>
        <p:txBody>
          <a:bodyPr/>
          <a:lstStyle>
            <a:lvl1pPr marL="0" indent="0">
              <a:buFont typeface="Wingdings" pitchFamily="28" charset="2"/>
              <a:buNone/>
              <a:defRPr b="1"/>
            </a:lvl1pPr>
          </a:lstStyle>
          <a:p>
            <a:r>
              <a:rPr lang="en-US"/>
              <a:t>Click to edit Master subtitle style</a:t>
            </a:r>
          </a:p>
        </p:txBody>
      </p:sp>
      <p:sp>
        <p:nvSpPr>
          <p:cNvPr id="181260" name="Rectangle 1036"/>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1027"/>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b="0" dirty="0">
                <a:latin typeface="+mn-lt"/>
              </a:defRPr>
            </a:lvl1pPr>
          </a:lstStyle>
          <a:p>
            <a:pPr>
              <a:defRPr/>
            </a:pPr>
            <a:endParaRPr lang="en-US"/>
          </a:p>
        </p:txBody>
      </p:sp>
      <p:sp>
        <p:nvSpPr>
          <p:cNvPr id="11" name="Rectangle 1028"/>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b="0" smtClean="0">
                <a:latin typeface="Arial" charset="0"/>
              </a:defRPr>
            </a:lvl1pPr>
          </a:lstStyle>
          <a:p>
            <a:pPr>
              <a:defRPr/>
            </a:pPr>
            <a:endParaRPr lang="en-US"/>
          </a:p>
        </p:txBody>
      </p:sp>
      <p:sp>
        <p:nvSpPr>
          <p:cNvPr id="12" name="Rectangle 5"/>
          <p:cNvSpPr>
            <a:spLocks noGrp="1" noChangeArrowheads="1"/>
          </p:cNvSpPr>
          <p:nvPr>
            <p:ph type="sldNum" sz="quarter" idx="12"/>
          </p:nvPr>
        </p:nvSpPr>
        <p:spPr>
          <a:xfrm>
            <a:off x="6934200" y="228600"/>
            <a:ext cx="1905000" cy="457200"/>
          </a:xfrm>
          <a:prstGeom prst="rect">
            <a:avLst/>
          </a:prstGeom>
        </p:spPr>
        <p:txBody>
          <a:bodyPr/>
          <a:lstStyle>
            <a:lvl1pPr>
              <a:defRPr/>
            </a:lvl1pPr>
          </a:lstStyle>
          <a:p>
            <a:fld id="{A2F223ED-5EDC-4E05-9BE4-8F76E7271945}" type="slidenum">
              <a:rPr lang="en-US" altLang="en-US"/>
              <a:pPr/>
              <a:t>‹#›</a:t>
            </a:fld>
            <a:endParaRPr lang="en-US" altLang="en-US"/>
          </a:p>
        </p:txBody>
      </p:sp>
    </p:spTree>
    <p:extLst>
      <p:ext uri="{BB962C8B-B14F-4D97-AF65-F5344CB8AC3E}">
        <p14:creationId xmlns:p14="http://schemas.microsoft.com/office/powerpoint/2010/main" val="23709505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4810E1A2-53EE-459B-8182-6EC64C175C0D}" type="slidenum">
              <a:rPr lang="en-US" altLang="en-US"/>
              <a:pPr/>
              <a:t>‹#›</a:t>
            </a:fld>
            <a:endParaRPr lang="en-US" altLang="en-US"/>
          </a:p>
        </p:txBody>
      </p:sp>
    </p:spTree>
    <p:extLst>
      <p:ext uri="{BB962C8B-B14F-4D97-AF65-F5344CB8AC3E}">
        <p14:creationId xmlns:p14="http://schemas.microsoft.com/office/powerpoint/2010/main" val="33114338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B447BC12-E690-4DC3-B653-0450C8EB59A4}" type="slidenum">
              <a:rPr lang="en-US" altLang="en-US"/>
              <a:pPr/>
              <a:t>‹#›</a:t>
            </a:fld>
            <a:endParaRPr lang="en-US" altLang="en-US"/>
          </a:p>
        </p:txBody>
      </p:sp>
    </p:spTree>
    <p:extLst>
      <p:ext uri="{BB962C8B-B14F-4D97-AF65-F5344CB8AC3E}">
        <p14:creationId xmlns:p14="http://schemas.microsoft.com/office/powerpoint/2010/main" val="103567889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F61773B9-ABBB-4160-A2B1-BAED87BEB790}" type="slidenum">
              <a:rPr lang="en-US" altLang="en-US"/>
              <a:pPr/>
              <a:t>‹#›</a:t>
            </a:fld>
            <a:endParaRPr lang="en-US" altLang="en-US"/>
          </a:p>
        </p:txBody>
      </p:sp>
    </p:spTree>
    <p:extLst>
      <p:ext uri="{BB962C8B-B14F-4D97-AF65-F5344CB8AC3E}">
        <p14:creationId xmlns:p14="http://schemas.microsoft.com/office/powerpoint/2010/main" val="81825849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EF981C9-1437-46EF-B072-1B776B0C8EE7}" type="slidenum">
              <a:rPr lang="en-US" altLang="en-US"/>
              <a:pPr/>
              <a:t>‹#›</a:t>
            </a:fld>
            <a:endParaRPr lang="en-US" altLang="en-US"/>
          </a:p>
        </p:txBody>
      </p:sp>
    </p:spTree>
    <p:extLst>
      <p:ext uri="{BB962C8B-B14F-4D97-AF65-F5344CB8AC3E}">
        <p14:creationId xmlns:p14="http://schemas.microsoft.com/office/powerpoint/2010/main" val="96129148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053295EA-48E4-4639-A718-8650EAFF0458}" type="slidenum">
              <a:rPr lang="en-US" altLang="en-US"/>
              <a:pPr/>
              <a:t>‹#›</a:t>
            </a:fld>
            <a:endParaRPr lang="en-US" altLang="en-US"/>
          </a:p>
        </p:txBody>
      </p:sp>
    </p:spTree>
    <p:extLst>
      <p:ext uri="{BB962C8B-B14F-4D97-AF65-F5344CB8AC3E}">
        <p14:creationId xmlns:p14="http://schemas.microsoft.com/office/powerpoint/2010/main" val="241064919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4810E1A2-53EE-459B-8182-6EC64C175C0D}" type="slidenum">
              <a:rPr lang="en-US" altLang="en-US"/>
              <a:pPr/>
              <a:t>‹#›</a:t>
            </a:fld>
            <a:endParaRPr lang="en-US" altLang="en-US"/>
          </a:p>
        </p:txBody>
      </p:sp>
      <p:sp>
        <p:nvSpPr>
          <p:cNvPr id="6" name="Content Placeholder 5"/>
          <p:cNvSpPr>
            <a:spLocks noGrp="1"/>
          </p:cNvSpPr>
          <p:nvPr>
            <p:ph sz="quarter" idx="11"/>
          </p:nvPr>
        </p:nvSpPr>
        <p:spPr>
          <a:xfrm>
            <a:off x="533400" y="4191000"/>
            <a:ext cx="2133600" cy="190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7"/>
          <p:cNvSpPr>
            <a:spLocks noGrp="1"/>
          </p:cNvSpPr>
          <p:nvPr>
            <p:ph sz="quarter" idx="12"/>
          </p:nvPr>
        </p:nvSpPr>
        <p:spPr>
          <a:xfrm>
            <a:off x="3276600" y="4419600"/>
            <a:ext cx="1905000" cy="144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245118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2242534-197F-4D88-BBD3-119163C5506E}" type="slidenum">
              <a:rPr lang="en-US" altLang="en-US"/>
              <a:pPr/>
              <a:t>‹#›</a:t>
            </a:fld>
            <a:endParaRPr lang="en-US" altLang="en-US"/>
          </a:p>
        </p:txBody>
      </p:sp>
    </p:spTree>
    <p:extLst>
      <p:ext uri="{BB962C8B-B14F-4D97-AF65-F5344CB8AC3E}">
        <p14:creationId xmlns:p14="http://schemas.microsoft.com/office/powerpoint/2010/main" val="407591407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E36FADB-68ED-41CA-A60D-A3C9FFACE9D7}" type="slidenum">
              <a:rPr lang="en-US" altLang="en-US"/>
              <a:pPr/>
              <a:t>‹#›</a:t>
            </a:fld>
            <a:endParaRPr lang="en-US" altLang="en-US"/>
          </a:p>
        </p:txBody>
      </p:sp>
    </p:spTree>
    <p:extLst>
      <p:ext uri="{BB962C8B-B14F-4D97-AF65-F5344CB8AC3E}">
        <p14:creationId xmlns:p14="http://schemas.microsoft.com/office/powerpoint/2010/main" val="109199694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DFB20356-72D4-44FB-800C-BF0195846C5E}" type="slidenum">
              <a:rPr lang="en-US" altLang="en-US"/>
              <a:pPr/>
              <a:t>‹#›</a:t>
            </a:fld>
            <a:endParaRPr lang="en-US" altLang="en-US"/>
          </a:p>
        </p:txBody>
      </p:sp>
    </p:spTree>
    <p:extLst>
      <p:ext uri="{BB962C8B-B14F-4D97-AF65-F5344CB8AC3E}">
        <p14:creationId xmlns:p14="http://schemas.microsoft.com/office/powerpoint/2010/main" val="3108266816"/>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C5A27917-2936-46EE-9DAC-9C17DA370DED}" type="slidenum">
              <a:rPr lang="en-US" altLang="en-US"/>
              <a:pPr/>
              <a:t>‹#›</a:t>
            </a:fld>
            <a:endParaRPr lang="en-US" altLang="en-US"/>
          </a:p>
        </p:txBody>
      </p:sp>
    </p:spTree>
    <p:extLst>
      <p:ext uri="{BB962C8B-B14F-4D97-AF65-F5344CB8AC3E}">
        <p14:creationId xmlns:p14="http://schemas.microsoft.com/office/powerpoint/2010/main" val="373917243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76200"/>
            <a:ext cx="1914525"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49325" y="76200"/>
            <a:ext cx="559435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649F965-94F7-4FB4-AAE9-C211B072BE83}" type="slidenum">
              <a:rPr lang="en-US" altLang="en-US"/>
              <a:pPr/>
              <a:t>‹#›</a:t>
            </a:fld>
            <a:endParaRPr lang="en-US" altLang="en-US"/>
          </a:p>
        </p:txBody>
      </p:sp>
    </p:spTree>
    <p:extLst>
      <p:ext uri="{BB962C8B-B14F-4D97-AF65-F5344CB8AC3E}">
        <p14:creationId xmlns:p14="http://schemas.microsoft.com/office/powerpoint/2010/main" val="164775900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3100" cy="1412875"/>
          </a:xfrm>
        </p:spPr>
        <p:txBody>
          <a:bodyPr/>
          <a:lstStyle/>
          <a:p>
            <a:r>
              <a:rPr lang="en-US"/>
              <a:t>Click to edit Master title style</a:t>
            </a: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AD83F0E3-2037-478C-8973-6BE21035CCB2}" type="slidenum">
              <a:rPr lang="en-US" altLang="en-US"/>
              <a:pPr/>
              <a:t>‹#›</a:t>
            </a:fld>
            <a:endParaRPr lang="en-US" altLang="en-US"/>
          </a:p>
        </p:txBody>
      </p:sp>
    </p:spTree>
    <p:extLst>
      <p:ext uri="{BB962C8B-B14F-4D97-AF65-F5344CB8AC3E}">
        <p14:creationId xmlns:p14="http://schemas.microsoft.com/office/powerpoint/2010/main" val="42538571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3100" cy="1412875"/>
          </a:xfrm>
        </p:spPr>
        <p:txBody>
          <a:bodyPr/>
          <a:lstStyle/>
          <a:p>
            <a:r>
              <a:rPr lang="en-US"/>
              <a:t>Click to edit Master title style</a:t>
            </a: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56163" y="1981200"/>
            <a:ext cx="375443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56163" y="4114800"/>
            <a:ext cx="375443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D6576EF6-963F-4AAB-990F-5A7AF0AE2F7C}" type="slidenum">
              <a:rPr lang="en-US" altLang="en-US"/>
              <a:pPr/>
              <a:t>‹#›</a:t>
            </a:fld>
            <a:endParaRPr lang="en-US" altLang="en-US"/>
          </a:p>
        </p:txBody>
      </p:sp>
    </p:spTree>
    <p:extLst>
      <p:ext uri="{BB962C8B-B14F-4D97-AF65-F5344CB8AC3E}">
        <p14:creationId xmlns:p14="http://schemas.microsoft.com/office/powerpoint/2010/main" val="2723694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B447BC12-E690-4DC3-B653-0450C8EB59A4}" type="slidenum">
              <a:rPr lang="en-US" altLang="en-US"/>
              <a:pPr/>
              <a:t>‹#›</a:t>
            </a:fld>
            <a:endParaRPr lang="en-US" altLang="en-US"/>
          </a:p>
        </p:txBody>
      </p:sp>
    </p:spTree>
    <p:extLst>
      <p:ext uri="{BB962C8B-B14F-4D97-AF65-F5344CB8AC3E}">
        <p14:creationId xmlns:p14="http://schemas.microsoft.com/office/powerpoint/2010/main" val="36154851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F61773B9-ABBB-4160-A2B1-BAED87BEB790}" type="slidenum">
              <a:rPr lang="en-US" altLang="en-US"/>
              <a:pPr/>
              <a:t>‹#›</a:t>
            </a:fld>
            <a:endParaRPr lang="en-US" altLang="en-US"/>
          </a:p>
        </p:txBody>
      </p:sp>
    </p:spTree>
    <p:extLst>
      <p:ext uri="{BB962C8B-B14F-4D97-AF65-F5344CB8AC3E}">
        <p14:creationId xmlns:p14="http://schemas.microsoft.com/office/powerpoint/2010/main" val="78236363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EF981C9-1437-46EF-B072-1B776B0C8EE7}" type="slidenum">
              <a:rPr lang="en-US" altLang="en-US"/>
              <a:pPr/>
              <a:t>‹#›</a:t>
            </a:fld>
            <a:endParaRPr lang="en-US" altLang="en-US"/>
          </a:p>
        </p:txBody>
      </p:sp>
    </p:spTree>
    <p:extLst>
      <p:ext uri="{BB962C8B-B14F-4D97-AF65-F5344CB8AC3E}">
        <p14:creationId xmlns:p14="http://schemas.microsoft.com/office/powerpoint/2010/main" val="10135598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053295EA-48E4-4639-A718-8650EAFF0458}" type="slidenum">
              <a:rPr lang="en-US" altLang="en-US"/>
              <a:pPr/>
              <a:t>‹#›</a:t>
            </a:fld>
            <a:endParaRPr lang="en-US" altLang="en-US"/>
          </a:p>
        </p:txBody>
      </p:sp>
      <p:sp>
        <p:nvSpPr>
          <p:cNvPr id="5" name="Content Placeholder 4"/>
          <p:cNvSpPr>
            <a:spLocks noGrp="1"/>
          </p:cNvSpPr>
          <p:nvPr>
            <p:ph sz="quarter" idx="11"/>
          </p:nvPr>
        </p:nvSpPr>
        <p:spPr>
          <a:xfrm>
            <a:off x="457200" y="2438400"/>
            <a:ext cx="2895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6"/>
          <p:cNvSpPr>
            <a:spLocks noGrp="1"/>
          </p:cNvSpPr>
          <p:nvPr>
            <p:ph sz="quarter" idx="12"/>
          </p:nvPr>
        </p:nvSpPr>
        <p:spPr>
          <a:xfrm>
            <a:off x="3810000" y="2438400"/>
            <a:ext cx="17526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p:cNvSpPr>
            <a:spLocks noGrp="1"/>
          </p:cNvSpPr>
          <p:nvPr>
            <p:ph sz="quarter" idx="13"/>
          </p:nvPr>
        </p:nvSpPr>
        <p:spPr>
          <a:xfrm>
            <a:off x="6096000" y="2438400"/>
            <a:ext cx="2133600"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10"/>
          <p:cNvSpPr>
            <a:spLocks noGrp="1"/>
          </p:cNvSpPr>
          <p:nvPr>
            <p:ph sz="quarter" idx="14"/>
          </p:nvPr>
        </p:nvSpPr>
        <p:spPr>
          <a:xfrm>
            <a:off x="152400" y="5105400"/>
            <a:ext cx="1447800" cy="1219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12"/>
          <p:cNvSpPr>
            <a:spLocks noGrp="1"/>
          </p:cNvSpPr>
          <p:nvPr>
            <p:ph sz="quarter" idx="15"/>
          </p:nvPr>
        </p:nvSpPr>
        <p:spPr>
          <a:xfrm>
            <a:off x="1981200" y="5638800"/>
            <a:ext cx="1828800" cy="137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16"/>
          </p:nvPr>
        </p:nvSpPr>
        <p:spPr>
          <a:xfrm>
            <a:off x="152400" y="1752600"/>
            <a:ext cx="1143000" cy="60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471110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2242534-197F-4D88-BBD3-119163C5506E}" type="slidenum">
              <a:rPr lang="en-US" altLang="en-US"/>
              <a:pPr/>
              <a:t>‹#›</a:t>
            </a:fld>
            <a:endParaRPr lang="en-US" altLang="en-US"/>
          </a:p>
        </p:txBody>
      </p:sp>
    </p:spTree>
    <p:extLst>
      <p:ext uri="{BB962C8B-B14F-4D97-AF65-F5344CB8AC3E}">
        <p14:creationId xmlns:p14="http://schemas.microsoft.com/office/powerpoint/2010/main" val="407222302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2E36FADB-68ED-41CA-A60D-A3C9FFACE9D7}" type="slidenum">
              <a:rPr lang="en-US" altLang="en-US"/>
              <a:pPr/>
              <a:t>‹#›</a:t>
            </a:fld>
            <a:endParaRPr lang="en-US" altLang="en-US"/>
          </a:p>
        </p:txBody>
      </p:sp>
    </p:spTree>
    <p:extLst>
      <p:ext uri="{BB962C8B-B14F-4D97-AF65-F5344CB8AC3E}">
        <p14:creationId xmlns:p14="http://schemas.microsoft.com/office/powerpoint/2010/main" val="254362643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xfrm>
            <a:off x="6934200" y="228600"/>
            <a:ext cx="1905000" cy="457200"/>
          </a:xfrm>
          <a:prstGeom prst="rect">
            <a:avLst/>
          </a:prstGeom>
          <a:ln/>
        </p:spPr>
        <p:txBody>
          <a:bodyPr/>
          <a:lstStyle>
            <a:lvl1pPr>
              <a:defRPr/>
            </a:lvl1pPr>
          </a:lstStyle>
          <a:p>
            <a:fld id="{DFB20356-72D4-44FB-800C-BF0195846C5E}" type="slidenum">
              <a:rPr lang="en-US" altLang="en-US"/>
              <a:pPr/>
              <a:t>‹#›</a:t>
            </a:fld>
            <a:endParaRPr lang="en-US" altLang="en-US"/>
          </a:p>
        </p:txBody>
      </p:sp>
    </p:spTree>
    <p:extLst>
      <p:ext uri="{BB962C8B-B14F-4D97-AF65-F5344CB8AC3E}">
        <p14:creationId xmlns:p14="http://schemas.microsoft.com/office/powerpoint/2010/main" val="420591518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defRPr/>
            </a:pPr>
            <a:endParaRPr lang="en-US" b="0" dirty="0">
              <a:latin typeface="Arial" charset="0"/>
            </a:endParaRPr>
          </a:p>
        </p:txBody>
      </p:sp>
      <p:sp>
        <p:nvSpPr>
          <p:cNvPr id="18022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b="0" dirty="0">
              <a:latin typeface="Arial" charset="0"/>
            </a:endParaRPr>
          </a:p>
        </p:txBody>
      </p:sp>
      <p:sp>
        <p:nvSpPr>
          <p:cNvPr id="2052" name="Rectangle 4"/>
          <p:cNvSpPr>
            <a:spLocks noGrp="1" noChangeArrowheads="1"/>
          </p:cNvSpPr>
          <p:nvPr>
            <p:ph type="title"/>
          </p:nvPr>
        </p:nvSpPr>
        <p:spPr bwMode="auto">
          <a:xfrm>
            <a:off x="1066800" y="76200"/>
            <a:ext cx="70231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3" name="Rectangle 5"/>
          <p:cNvSpPr>
            <a:spLocks noGrp="1" noChangeArrowheads="1"/>
          </p:cNvSpPr>
          <p:nvPr>
            <p:ph type="body" idx="1"/>
          </p:nvPr>
        </p:nvSpPr>
        <p:spPr bwMode="auto">
          <a:xfrm>
            <a:off x="949325" y="1981200"/>
            <a:ext cx="76612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0230" name="Freeform 6"/>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dirty="0">
              <a:latin typeface="Times New Roman" pitchFamily="28" charset="0"/>
            </a:endParaRPr>
          </a:p>
        </p:txBody>
      </p:sp>
      <p:sp>
        <p:nvSpPr>
          <p:cNvPr id="180231" name="Freeform 7"/>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dirty="0">
              <a:latin typeface="Times New Roman" pitchFamily="28" charset="0"/>
            </a:endParaRPr>
          </a:p>
        </p:txBody>
      </p:sp>
      <p:sp>
        <p:nvSpPr>
          <p:cNvPr id="180233" name="Line 9"/>
          <p:cNvSpPr>
            <a:spLocks noChangeShapeType="1"/>
          </p:cNvSpPr>
          <p:nvPr userDrawn="1"/>
        </p:nvSpPr>
        <p:spPr bwMode="auto">
          <a:xfrm>
            <a:off x="9144000" y="0"/>
            <a:ext cx="0" cy="6858000"/>
          </a:xfrm>
          <a:prstGeom prst="line">
            <a:avLst/>
          </a:prstGeom>
          <a:noFill/>
          <a:ln w="19050">
            <a:solidFill>
              <a:srgbClr val="FFFF66"/>
            </a:solidFill>
            <a:round/>
            <a:headEnd/>
            <a:tailEnd/>
          </a:ln>
          <a:effectLst/>
        </p:spPr>
        <p:txBody>
          <a:bodyPr/>
          <a:lstStyle/>
          <a:p>
            <a:pPr>
              <a:defRPr/>
            </a:pPr>
            <a:endParaRPr lang="en-US" dirty="0">
              <a:latin typeface="Times New Roman" pitchFamily="28" charset="0"/>
            </a:endParaRPr>
          </a:p>
        </p:txBody>
      </p:sp>
      <p:sp>
        <p:nvSpPr>
          <p:cNvPr id="180236" name="Line 12"/>
          <p:cNvSpPr>
            <a:spLocks noChangeShapeType="1"/>
          </p:cNvSpPr>
          <p:nvPr userDrawn="1"/>
        </p:nvSpPr>
        <p:spPr bwMode="auto">
          <a:xfrm>
            <a:off x="9144000" y="0"/>
            <a:ext cx="0" cy="6858000"/>
          </a:xfrm>
          <a:prstGeom prst="line">
            <a:avLst/>
          </a:prstGeom>
          <a:noFill/>
          <a:ln w="19050">
            <a:solidFill>
              <a:srgbClr val="FFFF66"/>
            </a:solidFill>
            <a:round/>
            <a:headEnd/>
            <a:tailEnd/>
          </a:ln>
          <a:effectLst/>
        </p:spPr>
        <p:txBody>
          <a:bodyPr/>
          <a:lstStyle/>
          <a:p>
            <a:pPr>
              <a:defRPr/>
            </a:pPr>
            <a:endParaRPr lang="en-US" dirty="0">
              <a:latin typeface="Times New Roman" pitchFamily="28" charset="0"/>
            </a:endParaRPr>
          </a:p>
        </p:txBody>
      </p:sp>
      <p:sp>
        <p:nvSpPr>
          <p:cNvPr id="2" name="TextBox 1"/>
          <p:cNvSpPr txBox="1"/>
          <p:nvPr userDrawn="1"/>
        </p:nvSpPr>
        <p:spPr>
          <a:xfrm>
            <a:off x="4598670" y="6579039"/>
            <a:ext cx="4442460" cy="251817"/>
          </a:xfrm>
          <a:prstGeom prst="rect">
            <a:avLst/>
          </a:prstGeom>
          <a:noFill/>
        </p:spPr>
        <p:txBody>
          <a:bodyPr wrap="square" rtlCol="0">
            <a:spAutoFit/>
          </a:bodyPr>
          <a:lstStyle/>
          <a:p>
            <a:pPr algn="r"/>
            <a:r>
              <a:rPr lang="en-US" sz="1200" b="0" kern="1200" dirty="0">
                <a:solidFill>
                  <a:schemeClr val="tx1"/>
                </a:solidFill>
                <a:latin typeface="Arial" charset="0"/>
                <a:ea typeface="+mn-ea"/>
                <a:cs typeface="+mn-cs"/>
              </a:rPr>
              <a:t>© 2018 McGraw-Hill Higher Education. All rights reserved.</a:t>
            </a:r>
            <a:endParaRPr lang="en-GB" sz="1200" b="0" kern="1200" dirty="0">
              <a:solidFill>
                <a:schemeClr val="tx1"/>
              </a:solidFill>
              <a:latin typeface="Arial" charset="0"/>
              <a:ea typeface="+mn-ea"/>
              <a:cs typeface="+mn-cs"/>
            </a:endParaRPr>
          </a:p>
        </p:txBody>
      </p:sp>
      <p:sp>
        <p:nvSpPr>
          <p:cNvPr id="4" name="TextBox 3"/>
          <p:cNvSpPr txBox="1"/>
          <p:nvPr userDrawn="1"/>
        </p:nvSpPr>
        <p:spPr>
          <a:xfrm>
            <a:off x="8382000" y="227649"/>
            <a:ext cx="457200" cy="246221"/>
          </a:xfrm>
          <a:prstGeom prst="rect">
            <a:avLst/>
          </a:prstGeom>
          <a:noFill/>
        </p:spPr>
        <p:txBody>
          <a:bodyPr wrap="square" rtlCol="0">
            <a:spAutoFit/>
          </a:bodyPr>
          <a:lstStyle/>
          <a:p>
            <a:pPr algn="r"/>
            <a:fld id="{825845FD-0482-4AE8-99A2-FD5349440D08}" type="slidenum">
              <a:rPr lang="en-US" altLang="en-US" sz="1000" b="0" kern="1200" smtClean="0">
                <a:solidFill>
                  <a:schemeClr val="tx1"/>
                </a:solidFill>
                <a:latin typeface="Arial" panose="020B0604020202020204" pitchFamily="34" charset="0"/>
                <a:ea typeface="+mn-ea"/>
                <a:cs typeface="+mn-cs"/>
              </a:rPr>
              <a:pPr algn="r"/>
              <a:t>‹#›</a:t>
            </a:fld>
            <a:endParaRPr lang="en-GB" sz="1000" b="0" kern="1200" dirty="0">
              <a:solidFill>
                <a:schemeClr val="tx1"/>
              </a:solidFill>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738"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Lst>
  <p:transition/>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anose="05000000000000000000"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anose="05000000000000000000"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anose="05000000000000000000"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anose="05000000000000000000"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defRPr/>
            </a:pPr>
            <a:endParaRPr lang="en-US" b="0" dirty="0">
              <a:latin typeface="Arial" charset="0"/>
            </a:endParaRPr>
          </a:p>
        </p:txBody>
      </p:sp>
      <p:sp>
        <p:nvSpPr>
          <p:cNvPr id="18022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b="0" dirty="0">
              <a:latin typeface="Arial" charset="0"/>
            </a:endParaRPr>
          </a:p>
        </p:txBody>
      </p:sp>
      <p:sp>
        <p:nvSpPr>
          <p:cNvPr id="2052" name="Rectangle 4"/>
          <p:cNvSpPr>
            <a:spLocks noGrp="1" noChangeArrowheads="1"/>
          </p:cNvSpPr>
          <p:nvPr>
            <p:ph type="title"/>
          </p:nvPr>
        </p:nvSpPr>
        <p:spPr bwMode="auto">
          <a:xfrm>
            <a:off x="1066800" y="76200"/>
            <a:ext cx="70231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3" name="Rectangle 5"/>
          <p:cNvSpPr>
            <a:spLocks noGrp="1" noChangeArrowheads="1"/>
          </p:cNvSpPr>
          <p:nvPr>
            <p:ph type="body" idx="1"/>
          </p:nvPr>
        </p:nvSpPr>
        <p:spPr bwMode="auto">
          <a:xfrm>
            <a:off x="949325" y="1981200"/>
            <a:ext cx="76612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80230" name="Freeform 6"/>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dirty="0">
              <a:latin typeface="Times New Roman" pitchFamily="28" charset="0"/>
            </a:endParaRPr>
          </a:p>
        </p:txBody>
      </p:sp>
      <p:sp>
        <p:nvSpPr>
          <p:cNvPr id="180231" name="Freeform 7"/>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dirty="0">
              <a:latin typeface="Times New Roman" pitchFamily="28" charset="0"/>
            </a:endParaRPr>
          </a:p>
        </p:txBody>
      </p:sp>
      <p:sp>
        <p:nvSpPr>
          <p:cNvPr id="180233" name="Line 9"/>
          <p:cNvSpPr>
            <a:spLocks noChangeShapeType="1"/>
          </p:cNvSpPr>
          <p:nvPr userDrawn="1"/>
        </p:nvSpPr>
        <p:spPr bwMode="auto">
          <a:xfrm>
            <a:off x="9144000" y="0"/>
            <a:ext cx="0" cy="6858000"/>
          </a:xfrm>
          <a:prstGeom prst="line">
            <a:avLst/>
          </a:prstGeom>
          <a:noFill/>
          <a:ln w="19050">
            <a:solidFill>
              <a:srgbClr val="FFFF66"/>
            </a:solidFill>
            <a:round/>
            <a:headEnd/>
            <a:tailEnd/>
          </a:ln>
          <a:effectLst/>
        </p:spPr>
        <p:txBody>
          <a:bodyPr/>
          <a:lstStyle/>
          <a:p>
            <a:pPr>
              <a:defRPr/>
            </a:pPr>
            <a:endParaRPr lang="en-US" dirty="0">
              <a:latin typeface="Times New Roman" pitchFamily="28" charset="0"/>
            </a:endParaRPr>
          </a:p>
        </p:txBody>
      </p:sp>
      <p:sp>
        <p:nvSpPr>
          <p:cNvPr id="180236" name="Line 12"/>
          <p:cNvSpPr>
            <a:spLocks noChangeShapeType="1"/>
          </p:cNvSpPr>
          <p:nvPr userDrawn="1"/>
        </p:nvSpPr>
        <p:spPr bwMode="auto">
          <a:xfrm>
            <a:off x="9144000" y="0"/>
            <a:ext cx="0" cy="6858000"/>
          </a:xfrm>
          <a:prstGeom prst="line">
            <a:avLst/>
          </a:prstGeom>
          <a:noFill/>
          <a:ln w="19050">
            <a:solidFill>
              <a:srgbClr val="FFFF66"/>
            </a:solidFill>
            <a:round/>
            <a:headEnd/>
            <a:tailEnd/>
          </a:ln>
          <a:effectLst/>
        </p:spPr>
        <p:txBody>
          <a:bodyPr/>
          <a:lstStyle/>
          <a:p>
            <a:pPr>
              <a:defRPr/>
            </a:pPr>
            <a:endParaRPr lang="en-US" dirty="0">
              <a:latin typeface="Times New Roman" pitchFamily="28" charset="0"/>
            </a:endParaRPr>
          </a:p>
        </p:txBody>
      </p:sp>
      <p:sp>
        <p:nvSpPr>
          <p:cNvPr id="2" name="TextBox 1"/>
          <p:cNvSpPr txBox="1"/>
          <p:nvPr userDrawn="1"/>
        </p:nvSpPr>
        <p:spPr>
          <a:xfrm>
            <a:off x="7642150" y="228600"/>
            <a:ext cx="1197050" cy="246221"/>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fld id="{825845FD-0482-4AE8-99A2-FD5349440D08}" type="slidenum">
              <a:rPr lang="en-US" altLang="en-US" sz="1000" b="0" kern="1200" smtClean="0">
                <a:solidFill>
                  <a:schemeClr val="tx1"/>
                </a:solidFill>
                <a:latin typeface="Arial" panose="020B0604020202020204" pitchFamily="34" charset="0"/>
                <a:ea typeface="+mn-ea"/>
                <a:cs typeface="+mn-cs"/>
              </a:rPr>
              <a:pPr marL="0" marR="0" indent="0" algn="r" defTabSz="914400" rtl="0" eaLnBrk="1" fontAlgn="base" latinLnBrk="0" hangingPunct="1">
                <a:lnSpc>
                  <a:spcPct val="100000"/>
                </a:lnSpc>
                <a:spcBef>
                  <a:spcPct val="0"/>
                </a:spcBef>
                <a:spcAft>
                  <a:spcPct val="0"/>
                </a:spcAft>
                <a:buClrTx/>
                <a:buSzTx/>
                <a:buFontTx/>
                <a:buNone/>
                <a:tabLst/>
                <a:defRPr/>
              </a:pPr>
              <a:t>‹#›</a:t>
            </a:fld>
            <a:endParaRPr lang="en-US" altLang="en-US" sz="1000" b="0" kern="1200" dirty="0">
              <a:solidFill>
                <a:schemeClr val="tx1"/>
              </a:solidFill>
              <a:latin typeface="Arial" panose="020B0604020202020204" pitchFamily="34" charset="0"/>
              <a:ea typeface="+mn-ea"/>
              <a:cs typeface="+mn-cs"/>
            </a:endParaRPr>
          </a:p>
        </p:txBody>
      </p:sp>
      <p:sp>
        <p:nvSpPr>
          <p:cNvPr id="3" name="TextBox 2"/>
          <p:cNvSpPr txBox="1"/>
          <p:nvPr userDrawn="1"/>
        </p:nvSpPr>
        <p:spPr>
          <a:xfrm>
            <a:off x="4833255" y="6584914"/>
            <a:ext cx="4202683" cy="236906"/>
          </a:xfrm>
          <a:prstGeom prst="rect">
            <a:avLst/>
          </a:prstGeom>
          <a:noFill/>
        </p:spPr>
        <p:txBody>
          <a:bodyPr wrap="square" rtlCol="0">
            <a:spAutoFit/>
          </a:bodyPr>
          <a:lstStyle/>
          <a:p>
            <a:pPr algn="r"/>
            <a:r>
              <a:rPr lang="en-US" sz="1200" b="0" kern="1200" dirty="0">
                <a:solidFill>
                  <a:schemeClr val="tx1"/>
                </a:solidFill>
                <a:latin typeface="Arial" charset="0"/>
                <a:ea typeface="+mn-ea"/>
                <a:cs typeface="+mn-cs"/>
              </a:rPr>
              <a:t>© 2018 McGraw-Hill Higher Education. All rights reserved.</a:t>
            </a:r>
            <a:endParaRPr lang="en-GB" sz="1200" b="0" kern="1200" dirty="0">
              <a:solidFill>
                <a:schemeClr val="tx1"/>
              </a:solidFill>
              <a:latin typeface="Arial" charset="0"/>
              <a:ea typeface="+mn-ea"/>
              <a:cs typeface="+mn-cs"/>
            </a:endParaRPr>
          </a:p>
        </p:txBody>
      </p:sp>
    </p:spTree>
    <p:extLst>
      <p:ext uri="{BB962C8B-B14F-4D97-AF65-F5344CB8AC3E}">
        <p14:creationId xmlns:p14="http://schemas.microsoft.com/office/powerpoint/2010/main" val="93631592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Lst>
  <p:transition/>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anose="05000000000000000000"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anose="05000000000000000000"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anose="05000000000000000000"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anose="05000000000000000000"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8"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33286"/>
            <a:ext cx="7086600" cy="1600200"/>
          </a:xfrm>
        </p:spPr>
        <p:txBody>
          <a:bodyPr/>
          <a:lstStyle/>
          <a:p>
            <a:r>
              <a:rPr lang="en-US" altLang="en-US" dirty="0"/>
              <a:t>CHAPTER 10</a:t>
            </a:r>
            <a:endParaRPr lang="en-GB" dirty="0"/>
          </a:p>
        </p:txBody>
      </p:sp>
      <p:sp>
        <p:nvSpPr>
          <p:cNvPr id="6" name="Content Placeholder 2"/>
          <p:cNvSpPr>
            <a:spLocks noGrp="1"/>
          </p:cNvSpPr>
          <p:nvPr>
            <p:ph sz="quarter" idx="13"/>
          </p:nvPr>
        </p:nvSpPr>
        <p:spPr>
          <a:xfrm>
            <a:off x="2286000" y="3581400"/>
            <a:ext cx="4511201" cy="1106424"/>
          </a:xfrm>
        </p:spPr>
        <p:txBody>
          <a:bodyPr/>
          <a:lstStyle/>
          <a:p>
            <a:pPr marL="0" lvl="0" indent="0">
              <a:buNone/>
            </a:pPr>
            <a:r>
              <a:rPr lang="en-US" altLang="en-US" b="1" dirty="0"/>
              <a:t>Social Constructivist Approaches</a:t>
            </a:r>
            <a:endParaRPr lang="en-GB" b="1" dirty="0"/>
          </a:p>
        </p:txBody>
      </p:sp>
      <p:sp>
        <p:nvSpPr>
          <p:cNvPr id="9" name="Content Placeholder 13"/>
          <p:cNvSpPr>
            <a:spLocks noGrp="1"/>
          </p:cNvSpPr>
          <p:nvPr>
            <p:ph sz="quarter" idx="14"/>
          </p:nvPr>
        </p:nvSpPr>
        <p:spPr>
          <a:xfrm>
            <a:off x="4953000" y="6584155"/>
            <a:ext cx="4114800" cy="228600"/>
          </a:xfrm>
        </p:spPr>
        <p:txBody>
          <a:bodyPr/>
          <a:lstStyle/>
          <a:p>
            <a:pPr marL="0" indent="0">
              <a:buNone/>
            </a:pPr>
            <a:r>
              <a:rPr lang="en-US" altLang="en-US" sz="1200" kern="1200" dirty="0">
                <a:latin typeface="Arial" panose="020B0604020202020204" pitchFamily="34" charset="0"/>
              </a:rPr>
              <a:t>© 2018 McGraw-Hill Higher Education. All rights reserved.</a:t>
            </a:r>
            <a:endParaRPr lang="en-GB" sz="1200" kern="1200" dirty="0">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07418"/>
            <a:ext cx="4144963" cy="636587"/>
          </a:xfrm>
        </p:spPr>
        <p:txBody>
          <a:bodyPr/>
          <a:lstStyle/>
          <a:p>
            <a:r>
              <a:rPr lang="en-US" altLang="en-US" dirty="0"/>
              <a:t>Enter the Debate</a:t>
            </a:r>
            <a:endParaRPr lang="en-GB" dirty="0"/>
          </a:p>
        </p:txBody>
      </p:sp>
      <p:sp>
        <p:nvSpPr>
          <p:cNvPr id="3" name="Content Placeholder 2"/>
          <p:cNvSpPr>
            <a:spLocks noGrp="1"/>
          </p:cNvSpPr>
          <p:nvPr>
            <p:ph idx="1"/>
          </p:nvPr>
        </p:nvSpPr>
        <p:spPr>
          <a:xfrm>
            <a:off x="1123493" y="1515611"/>
            <a:ext cx="7661275" cy="1173163"/>
          </a:xfrm>
        </p:spPr>
        <p:txBody>
          <a:bodyPr/>
          <a:lstStyle/>
          <a:p>
            <a:pPr marL="237744" indent="-237744">
              <a:spcBef>
                <a:spcPts val="24"/>
              </a:spcBef>
              <a:buNone/>
            </a:pPr>
            <a:r>
              <a:rPr lang="en-US" altLang="en-US" i="1" dirty="0"/>
              <a:t>Should teachers use high-ability students to tutor their struggling students?</a:t>
            </a:r>
            <a:endParaRPr lang="en-GB" i="1" dirty="0"/>
          </a:p>
        </p:txBody>
      </p:sp>
      <p:sp>
        <p:nvSpPr>
          <p:cNvPr id="18" name="Content Placeholder 5"/>
          <p:cNvSpPr>
            <a:spLocks noGrp="1"/>
          </p:cNvSpPr>
          <p:nvPr>
            <p:ph sz="quarter" idx="11"/>
          </p:nvPr>
        </p:nvSpPr>
        <p:spPr>
          <a:xfrm>
            <a:off x="1276146" y="2699658"/>
            <a:ext cx="995340" cy="456041"/>
          </a:xfrm>
        </p:spPr>
        <p:txBody>
          <a:bodyPr/>
          <a:lstStyle/>
          <a:p>
            <a:pPr marL="0" lvl="0" indent="0">
              <a:buNone/>
            </a:pPr>
            <a:r>
              <a:rPr lang="en-US" altLang="en-US" sz="2400" b="1" kern="1200" dirty="0">
                <a:solidFill>
                  <a:srgbClr val="626220"/>
                </a:solidFill>
                <a:latin typeface="Arial" panose="020B0604020202020204" pitchFamily="34" charset="0"/>
              </a:rPr>
              <a:t>YES</a:t>
            </a:r>
            <a:endParaRPr lang="en-GB" sz="2400" b="1" kern="1200" dirty="0">
              <a:solidFill>
                <a:srgbClr val="626220"/>
              </a:solidFill>
              <a:latin typeface="Arial" panose="020B0604020202020204" pitchFamily="34" charset="0"/>
            </a:endParaRPr>
          </a:p>
        </p:txBody>
      </p:sp>
      <p:sp>
        <p:nvSpPr>
          <p:cNvPr id="19" name="Content Placeholder 7"/>
          <p:cNvSpPr>
            <a:spLocks noGrp="1"/>
          </p:cNvSpPr>
          <p:nvPr>
            <p:ph sz="quarter" idx="12"/>
          </p:nvPr>
        </p:nvSpPr>
        <p:spPr>
          <a:xfrm>
            <a:off x="5209141" y="2696028"/>
            <a:ext cx="734459" cy="419376"/>
          </a:xfrm>
        </p:spPr>
        <p:txBody>
          <a:bodyPr/>
          <a:lstStyle/>
          <a:p>
            <a:pPr marL="0" lvl="0" indent="0">
              <a:buNone/>
            </a:pPr>
            <a:r>
              <a:rPr lang="en-US" altLang="en-US" sz="2400" b="1" kern="1200" dirty="0">
                <a:solidFill>
                  <a:srgbClr val="626220"/>
                </a:solidFill>
                <a:latin typeface="Arial" panose="020B0604020202020204" pitchFamily="34" charset="0"/>
              </a:rPr>
              <a:t>NO</a:t>
            </a:r>
            <a:endParaRPr lang="en-GB" sz="2400" b="1" kern="1200" dirty="0">
              <a:solidFill>
                <a:srgbClr val="626220"/>
              </a:solidFill>
              <a:latin typeface="Arial" panose="020B060402020202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258"/>
            <a:ext cx="6705600" cy="803275"/>
          </a:xfrm>
        </p:spPr>
        <p:txBody>
          <a:bodyPr/>
          <a:lstStyle/>
          <a:p>
            <a:r>
              <a:rPr lang="en-US" altLang="en-US" sz="3600" dirty="0"/>
              <a:t>Cooperative Learning Research</a:t>
            </a:r>
            <a:br>
              <a:rPr lang="en-US" altLang="en-US" sz="3600" dirty="0"/>
            </a:br>
            <a:r>
              <a:rPr lang="en-US" altLang="en-US" sz="1800" dirty="0"/>
              <a:t>(</a:t>
            </a:r>
            <a:r>
              <a:rPr lang="en-US" altLang="en-US" sz="1800" dirty="0" err="1"/>
              <a:t>Slavin</a:t>
            </a:r>
            <a:r>
              <a:rPr lang="en-US" altLang="en-US" sz="1800" dirty="0"/>
              <a:t>, 1995)</a:t>
            </a:r>
            <a:endParaRPr lang="en-GB" sz="1800" dirty="0"/>
          </a:p>
        </p:txBody>
      </p:sp>
      <p:sp>
        <p:nvSpPr>
          <p:cNvPr id="3" name="Content Placeholder 2"/>
          <p:cNvSpPr>
            <a:spLocks noGrp="1"/>
          </p:cNvSpPr>
          <p:nvPr>
            <p:ph idx="1"/>
          </p:nvPr>
        </p:nvSpPr>
        <p:spPr>
          <a:xfrm>
            <a:off x="986979" y="1905000"/>
            <a:ext cx="4757049" cy="4114800"/>
          </a:xfrm>
        </p:spPr>
        <p:txBody>
          <a:bodyPr/>
          <a:lstStyle/>
          <a:p>
            <a:pPr eaLnBrk="1" hangingPunct="1">
              <a:buFont typeface="Wingdings" panose="05000000000000000000" pitchFamily="2" charset="2"/>
              <a:buNone/>
            </a:pPr>
            <a:r>
              <a:rPr lang="en-US" altLang="en-US" dirty="0"/>
              <a:t>Cooperative learning can improve student achievement when:</a:t>
            </a:r>
          </a:p>
          <a:p>
            <a:pPr marL="779463" lvl="1" indent="-330200" eaLnBrk="1" hangingPunct="1">
              <a:buClr>
                <a:srgbClr val="626220"/>
              </a:buClr>
              <a:buSzPct val="100000"/>
              <a:buFont typeface="Arial" panose="020B0604020202020204" pitchFamily="34" charset="0"/>
              <a:buChar char="•"/>
            </a:pPr>
            <a:r>
              <a:rPr lang="en-US" altLang="en-US" dirty="0">
                <a:ea typeface="+mn-ea"/>
                <a:cs typeface="+mn-cs"/>
              </a:rPr>
              <a:t>Group rewards are generated</a:t>
            </a:r>
          </a:p>
          <a:p>
            <a:pPr marL="779463" lvl="1" indent="-330200" eaLnBrk="1" hangingPunct="1">
              <a:buClr>
                <a:srgbClr val="626220"/>
              </a:buClr>
              <a:buSzPct val="100000"/>
              <a:buFont typeface="Arial" panose="020B0604020202020204" pitchFamily="34" charset="0"/>
              <a:buChar char="•"/>
            </a:pPr>
            <a:r>
              <a:rPr lang="en-US" altLang="en-US" dirty="0">
                <a:ea typeface="+mn-ea"/>
                <a:cs typeface="+mn-cs"/>
              </a:rPr>
              <a:t>Individuals are held accountable</a:t>
            </a:r>
            <a:endParaRPr lang="en-GB" dirty="0">
              <a:ea typeface="+mn-ea"/>
              <a:cs typeface="+mn-cs"/>
            </a:endParaRPr>
          </a:p>
        </p:txBody>
      </p:sp>
      <p:pic>
        <p:nvPicPr>
          <p:cNvPr id="13317"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26670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5562600" cy="1260475"/>
          </a:xfrm>
        </p:spPr>
        <p:txBody>
          <a:bodyPr/>
          <a:lstStyle/>
          <a:p>
            <a:r>
              <a:rPr lang="en-US" altLang="en-US" sz="3600" dirty="0"/>
              <a:t>Figure 10.1 - Cooperative Learning Approaches, 1</a:t>
            </a:r>
            <a:endParaRPr lang="en-GB" sz="3600" dirty="0"/>
          </a:p>
        </p:txBody>
      </p:sp>
      <p:sp>
        <p:nvSpPr>
          <p:cNvPr id="8" name="Content Placeholder 12"/>
          <p:cNvSpPr>
            <a:spLocks noGrp="1"/>
          </p:cNvSpPr>
          <p:nvPr>
            <p:ph sz="quarter" idx="4294967295"/>
          </p:nvPr>
        </p:nvSpPr>
        <p:spPr>
          <a:xfrm>
            <a:off x="2286000" y="2108200"/>
            <a:ext cx="4845050" cy="330200"/>
          </a:xfrm>
          <a:prstGeom prst="rect">
            <a:avLst/>
          </a:prstGeom>
        </p:spPr>
        <p:txBody>
          <a:bodyPr/>
          <a:lstStyle/>
          <a:p>
            <a:pPr marL="0" lvl="0" indent="0" algn="ctr">
              <a:buNone/>
            </a:pPr>
            <a:r>
              <a:rPr lang="en-GB" sz="1400" b="1" dirty="0"/>
              <a:t>STAD (STUDENT-TEAMS-ACHIEVEMENT DIVISIONS)</a:t>
            </a:r>
          </a:p>
        </p:txBody>
      </p:sp>
      <p:sp>
        <p:nvSpPr>
          <p:cNvPr id="7" name="Content Placeholder 10"/>
          <p:cNvSpPr>
            <a:spLocks noGrp="1"/>
          </p:cNvSpPr>
          <p:nvPr>
            <p:ph sz="quarter" idx="4294967295"/>
          </p:nvPr>
        </p:nvSpPr>
        <p:spPr>
          <a:xfrm>
            <a:off x="838200" y="2688067"/>
            <a:ext cx="3886200" cy="3560333"/>
          </a:xfrm>
          <a:prstGeom prst="rect">
            <a:avLst/>
          </a:prstGeom>
        </p:spPr>
        <p:txBody>
          <a:bodyPr/>
          <a:lstStyle/>
          <a:p>
            <a:pPr marL="0" lvl="0" indent="182880">
              <a:lnSpc>
                <a:spcPct val="106000"/>
              </a:lnSpc>
              <a:spcBef>
                <a:spcPts val="0"/>
              </a:spcBef>
              <a:buNone/>
            </a:pPr>
            <a:r>
              <a:rPr lang="en-GB" sz="1200" dirty="0"/>
              <a:t>STAD involves team recognition and group responsibility for learning in mixed-ability groups (Slavin, 1994). Rewards are given to teams whose members improve the most over their past performances. Students are assigned to teams of four to five members. The teacher presents a lesson, usually over one or two class periods. Next, students study worksheets based on material presented by the teacher. Students monitor their team members' performance to ensure that all members have mastered their material. Teams practice working on problems together and study together, but the members take quizzes individually. The resulting individual scores contribute to the team's overall score. An individual's contribution to the team score is based</a:t>
            </a:r>
          </a:p>
        </p:txBody>
      </p:sp>
      <p:sp>
        <p:nvSpPr>
          <p:cNvPr id="6" name="Content Placeholder 8"/>
          <p:cNvSpPr>
            <a:spLocks noGrp="1"/>
          </p:cNvSpPr>
          <p:nvPr>
            <p:ph sz="quarter" idx="4294967295"/>
          </p:nvPr>
        </p:nvSpPr>
        <p:spPr>
          <a:xfrm>
            <a:off x="4895850" y="2667000"/>
            <a:ext cx="3867150" cy="2667000"/>
          </a:xfrm>
          <a:prstGeom prst="rect">
            <a:avLst/>
          </a:prstGeom>
        </p:spPr>
        <p:txBody>
          <a:bodyPr/>
          <a:lstStyle/>
          <a:p>
            <a:pPr marL="0" lvl="0" indent="0">
              <a:buNone/>
            </a:pPr>
            <a:r>
              <a:rPr lang="en-GB" sz="1200" dirty="0"/>
              <a:t>on that individual's improvement, not on an absolute score, which motivates students to work hard because each contribution counts. In some STAD classrooms, a weekly class newsletter is published that recognizes both team and individual performances.</a:t>
            </a:r>
          </a:p>
          <a:p>
            <a:pPr marL="0" lvl="0" indent="182880">
              <a:lnSpc>
                <a:spcPct val="105000"/>
              </a:lnSpc>
              <a:buNone/>
            </a:pPr>
            <a:r>
              <a:rPr lang="en-GB" sz="1200" dirty="0"/>
              <a:t>The STAD approach has been used in a variety of subjects (including math, reading, and social studies) and with students at different grade levels. It is most effective for learning situations that involve well-defined objectives or problems with specific answers or solutions. These include math computation, language use, geography skills, and science facts.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22944"/>
            <a:ext cx="7023100" cy="1122589"/>
          </a:xfrm>
        </p:spPr>
        <p:txBody>
          <a:bodyPr/>
          <a:lstStyle/>
          <a:p>
            <a:r>
              <a:rPr lang="en-US" altLang="en-US" sz="3600" dirty="0"/>
              <a:t>Figure 10.1 - Cooperative Learning Approaches, 2</a:t>
            </a:r>
            <a:endParaRPr lang="en-GB" sz="2000" dirty="0"/>
          </a:p>
        </p:txBody>
      </p:sp>
      <p:sp>
        <p:nvSpPr>
          <p:cNvPr id="11" name="Content Placeholder 16"/>
          <p:cNvSpPr>
            <a:spLocks noGrp="1"/>
          </p:cNvSpPr>
          <p:nvPr>
            <p:ph sz="quarter" idx="4294967295"/>
          </p:nvPr>
        </p:nvSpPr>
        <p:spPr>
          <a:xfrm>
            <a:off x="2995088" y="1926666"/>
            <a:ext cx="2719912" cy="319732"/>
          </a:xfrm>
          <a:prstGeom prst="rect">
            <a:avLst/>
          </a:prstGeom>
        </p:spPr>
        <p:txBody>
          <a:bodyPr/>
          <a:lstStyle/>
          <a:p>
            <a:pPr marL="0" lvl="0" indent="0" algn="ctr">
              <a:buNone/>
            </a:pPr>
            <a:r>
              <a:rPr lang="en-GB" sz="1400" b="1" dirty="0"/>
              <a:t>THE JIGSAW CLASSROOM</a:t>
            </a:r>
          </a:p>
        </p:txBody>
      </p:sp>
      <p:sp>
        <p:nvSpPr>
          <p:cNvPr id="6" name="Content Placeholder 6"/>
          <p:cNvSpPr>
            <a:spLocks noGrp="1"/>
          </p:cNvSpPr>
          <p:nvPr>
            <p:ph sz="quarter" idx="4294967295"/>
          </p:nvPr>
        </p:nvSpPr>
        <p:spPr>
          <a:xfrm>
            <a:off x="543048" y="2371726"/>
            <a:ext cx="3952752" cy="904874"/>
          </a:xfrm>
          <a:prstGeom prst="rect">
            <a:avLst/>
          </a:prstGeom>
        </p:spPr>
        <p:txBody>
          <a:bodyPr/>
          <a:lstStyle/>
          <a:p>
            <a:pPr marL="0" lvl="0" indent="182563">
              <a:lnSpc>
                <a:spcPct val="80000"/>
              </a:lnSpc>
              <a:spcBef>
                <a:spcPts val="0"/>
              </a:spcBef>
              <a:spcAft>
                <a:spcPts val="0"/>
              </a:spcAft>
              <a:buNone/>
            </a:pPr>
            <a:r>
              <a:rPr lang="en-GB" sz="1200" dirty="0"/>
              <a:t>In chapter 5. “Sociocultural Diversity,” we described the jigsaw classroom, which involves having students from different cultural backgrounds cooperate by doing different parts of a project to reach a common goal. Here we elaborate on the concept.</a:t>
            </a:r>
          </a:p>
        </p:txBody>
      </p:sp>
      <p:sp>
        <p:nvSpPr>
          <p:cNvPr id="7" name="Content Placeholder 8"/>
          <p:cNvSpPr>
            <a:spLocks noGrp="1"/>
          </p:cNvSpPr>
          <p:nvPr>
            <p:ph sz="quarter" idx="4294967295"/>
          </p:nvPr>
        </p:nvSpPr>
        <p:spPr>
          <a:xfrm>
            <a:off x="533400" y="3203905"/>
            <a:ext cx="3918268" cy="1444295"/>
          </a:xfrm>
          <a:prstGeom prst="rect">
            <a:avLst/>
          </a:prstGeom>
        </p:spPr>
        <p:txBody>
          <a:bodyPr/>
          <a:lstStyle/>
          <a:p>
            <a:pPr marL="0" indent="182880">
              <a:lnSpc>
                <a:spcPct val="85000"/>
              </a:lnSpc>
              <a:buNone/>
            </a:pPr>
            <a:r>
              <a:rPr lang="en-GB" sz="1200" dirty="0"/>
              <a:t>Developed by Eliot Aronson and his colleagues (1978), </a:t>
            </a:r>
            <a:r>
              <a:rPr lang="en-GB" sz="1200" i="1" dirty="0"/>
              <a:t>Jigsaw I</a:t>
            </a:r>
            <a:r>
              <a:rPr lang="en-GB" sz="1200" dirty="0"/>
              <a:t> is a cooperative learning approach in which six- member teams work on material that has been broken down into parts. Each team member is responsible for a part. Members of different teams who have studied the same part convene, discuss their part, and then return to their teams, where they take turns teaching their part to other team members.</a:t>
            </a:r>
          </a:p>
        </p:txBody>
      </p:sp>
      <p:sp>
        <p:nvSpPr>
          <p:cNvPr id="8" name="Content Placeholder 10"/>
          <p:cNvSpPr>
            <a:spLocks noGrp="1"/>
          </p:cNvSpPr>
          <p:nvPr>
            <p:ph sz="quarter" idx="4294967295"/>
          </p:nvPr>
        </p:nvSpPr>
        <p:spPr>
          <a:xfrm>
            <a:off x="4558664" y="2374901"/>
            <a:ext cx="3969386" cy="1816100"/>
          </a:xfrm>
          <a:prstGeom prst="rect">
            <a:avLst/>
          </a:prstGeom>
        </p:spPr>
        <p:txBody>
          <a:bodyPr/>
          <a:lstStyle/>
          <a:p>
            <a:pPr marL="0" lvl="0" indent="182563">
              <a:lnSpc>
                <a:spcPct val="83000"/>
              </a:lnSpc>
              <a:buNone/>
            </a:pPr>
            <a:r>
              <a:rPr lang="en-GB" sz="1200" dirty="0"/>
              <a:t>Robert Slavin (1994) created </a:t>
            </a:r>
            <a:r>
              <a:rPr lang="en-GB" sz="1200" i="1" dirty="0"/>
              <a:t>Jigsaw II,</a:t>
            </a:r>
            <a:r>
              <a:rPr lang="en-GB" sz="1200" dirty="0"/>
              <a:t> a modified version of </a:t>
            </a:r>
            <a:r>
              <a:rPr lang="en-GB" sz="1200" i="1" dirty="0"/>
              <a:t>Jigsaw I</a:t>
            </a:r>
            <a:r>
              <a:rPr lang="en-GB" sz="1200" dirty="0"/>
              <a:t>. Whereas </a:t>
            </a:r>
            <a:r>
              <a:rPr lang="en-GB" sz="1200" i="1" dirty="0"/>
              <a:t>Jigsaw I</a:t>
            </a:r>
            <a:r>
              <a:rPr lang="en-GB" sz="1200" dirty="0"/>
              <a:t> consists of teams of six, </a:t>
            </a:r>
            <a:r>
              <a:rPr lang="en-GB" sz="1200" i="1" dirty="0"/>
              <a:t>Jigsaw II</a:t>
            </a:r>
            <a:r>
              <a:rPr lang="en-GB" sz="1200" dirty="0"/>
              <a:t> usually has teams of four or five. All team members study the entire lesson rather than one part, and individual scores are combined to form an overall team score, as in STAD. After they have studied the entire lesson, students become expert on one aspect of the lesson, then students with the same topics meet in expert groups to discuss them. Subsequently, they return to their teams and help other members of the team learn the material.</a:t>
            </a:r>
          </a:p>
        </p:txBody>
      </p:sp>
      <p:sp>
        <p:nvSpPr>
          <p:cNvPr id="9" name="Content Placeholder 12"/>
          <p:cNvSpPr>
            <a:spLocks noGrp="1"/>
          </p:cNvSpPr>
          <p:nvPr>
            <p:ph sz="quarter" idx="4294967295"/>
          </p:nvPr>
        </p:nvSpPr>
        <p:spPr>
          <a:xfrm>
            <a:off x="3352800" y="4730176"/>
            <a:ext cx="2286000" cy="293004"/>
          </a:xfrm>
          <a:prstGeom prst="rect">
            <a:avLst/>
          </a:prstGeom>
        </p:spPr>
        <p:txBody>
          <a:bodyPr/>
          <a:lstStyle/>
          <a:p>
            <a:pPr marL="0" lvl="0" indent="0" algn="ctr">
              <a:buNone/>
            </a:pPr>
            <a:r>
              <a:rPr lang="en-GB" sz="1400" b="1" dirty="0"/>
              <a:t>LEARNING TOGETHER</a:t>
            </a:r>
          </a:p>
        </p:txBody>
      </p:sp>
      <p:sp>
        <p:nvSpPr>
          <p:cNvPr id="10" name="Content Placeholder 14"/>
          <p:cNvSpPr>
            <a:spLocks noGrp="1"/>
          </p:cNvSpPr>
          <p:nvPr>
            <p:ph sz="quarter" idx="4294967295"/>
          </p:nvPr>
        </p:nvSpPr>
        <p:spPr>
          <a:xfrm>
            <a:off x="534036" y="5122778"/>
            <a:ext cx="3809364" cy="900527"/>
          </a:xfrm>
          <a:prstGeom prst="rect">
            <a:avLst/>
          </a:prstGeom>
        </p:spPr>
        <p:txBody>
          <a:bodyPr/>
          <a:lstStyle/>
          <a:p>
            <a:pPr marL="0" lvl="0" indent="182880">
              <a:lnSpc>
                <a:spcPct val="85000"/>
              </a:lnSpc>
              <a:buNone/>
            </a:pPr>
            <a:r>
              <a:rPr lang="en-GB" sz="1200" dirty="0"/>
              <a:t>Created by David and Roger Johnson (1994), this approach has four components: (1) face-to-face interaction, (2) positive interdependence, (3) individual accountability, and (4) development of interpersonal group skills. Thus, in addition to </a:t>
            </a:r>
            <a:r>
              <a:rPr lang="en-GB" sz="1200" dirty="0" err="1"/>
              <a:t>Slavin’s</a:t>
            </a:r>
            <a:r>
              <a:rPr lang="en-GB" sz="1200" dirty="0"/>
              <a:t> interest in achievement, the Johnsons'</a:t>
            </a:r>
          </a:p>
        </p:txBody>
      </p:sp>
      <p:sp>
        <p:nvSpPr>
          <p:cNvPr id="13" name="Content Placeholder 6"/>
          <p:cNvSpPr>
            <a:spLocks noGrp="1"/>
          </p:cNvSpPr>
          <p:nvPr>
            <p:ph sz="quarter" idx="4294967295"/>
          </p:nvPr>
        </p:nvSpPr>
        <p:spPr>
          <a:xfrm>
            <a:off x="4568804" y="5118100"/>
            <a:ext cx="3914796" cy="899361"/>
          </a:xfrm>
        </p:spPr>
        <p:txBody>
          <a:bodyPr/>
          <a:lstStyle/>
          <a:p>
            <a:pPr marL="0" lvl="0" indent="0">
              <a:lnSpc>
                <a:spcPct val="85000"/>
              </a:lnSpc>
              <a:buNone/>
            </a:pPr>
            <a:r>
              <a:rPr lang="en-GB" sz="1200" dirty="0"/>
              <a:t>cooperative learning approach also focuses on socio-emotional development and group interaction. In learning together, students work in four- or five-member heterogeneous groups on tasks with an emphasis on discussion and team building (Johnson &amp; Johnson, 2003).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t>Figure 10.1 - Cooperative Learning Approaches, 3</a:t>
            </a:r>
            <a:endParaRPr lang="en-GB" sz="2000" dirty="0"/>
          </a:p>
        </p:txBody>
      </p:sp>
      <p:sp>
        <p:nvSpPr>
          <p:cNvPr id="14" name="Content Placeholder 5"/>
          <p:cNvSpPr>
            <a:spLocks noGrp="1"/>
          </p:cNvSpPr>
          <p:nvPr>
            <p:ph sz="quarter" idx="16"/>
          </p:nvPr>
        </p:nvSpPr>
        <p:spPr>
          <a:xfrm>
            <a:off x="2819400" y="1985962"/>
            <a:ext cx="3688553" cy="284052"/>
          </a:xfrm>
        </p:spPr>
        <p:txBody>
          <a:bodyPr/>
          <a:lstStyle/>
          <a:p>
            <a:pPr marL="0" lvl="0" indent="0" algn="ctr">
              <a:buNone/>
            </a:pPr>
            <a:r>
              <a:rPr lang="en-GB" sz="1400" b="1" kern="1200" dirty="0"/>
              <a:t>GROUP INVESTIGATION</a:t>
            </a:r>
          </a:p>
        </p:txBody>
      </p:sp>
      <p:sp>
        <p:nvSpPr>
          <p:cNvPr id="5" name="Content Placeholder 6"/>
          <p:cNvSpPr>
            <a:spLocks noGrp="1"/>
          </p:cNvSpPr>
          <p:nvPr>
            <p:ph sz="quarter" idx="11"/>
          </p:nvPr>
        </p:nvSpPr>
        <p:spPr>
          <a:xfrm>
            <a:off x="685800" y="2387599"/>
            <a:ext cx="3929062" cy="1879601"/>
          </a:xfrm>
        </p:spPr>
        <p:txBody>
          <a:bodyPr/>
          <a:lstStyle/>
          <a:p>
            <a:pPr marL="0" lvl="0" indent="182563">
              <a:lnSpc>
                <a:spcPct val="78000"/>
              </a:lnSpc>
              <a:buNone/>
            </a:pPr>
            <a:r>
              <a:rPr lang="en-GB" sz="1400" dirty="0">
                <a:solidFill>
                  <a:schemeClr val="tx2"/>
                </a:solidFill>
                <a:ea typeface="+mj-ea"/>
                <a:cs typeface="+mj-cs"/>
              </a:rPr>
              <a:t>Developed by </a:t>
            </a:r>
            <a:r>
              <a:rPr lang="en-GB" sz="1400" dirty="0" err="1">
                <a:solidFill>
                  <a:schemeClr val="tx2"/>
                </a:solidFill>
                <a:ea typeface="+mj-ea"/>
                <a:cs typeface="+mj-cs"/>
              </a:rPr>
              <a:t>Shlomo</a:t>
            </a:r>
            <a:r>
              <a:rPr lang="en-GB" sz="1400" dirty="0">
                <a:solidFill>
                  <a:schemeClr val="tx2"/>
                </a:solidFill>
                <a:ea typeface="+mj-ea"/>
                <a:cs typeface="+mj-cs"/>
              </a:rPr>
              <a:t> Sharan (1990; Sharan &amp; Sharan, 1992), this approach involves a combination of independent learning and group work in two- to six-member groups), as well as a group reward for individual achievement. The teacher chooses a problem for the class to study, but students decide what they want to study in exploring the problem. The work is divided among the group’s members,</a:t>
            </a:r>
          </a:p>
        </p:txBody>
      </p:sp>
      <p:sp>
        <p:nvSpPr>
          <p:cNvPr id="6" name="Content Placeholder 8"/>
          <p:cNvSpPr>
            <a:spLocks noGrp="1"/>
          </p:cNvSpPr>
          <p:nvPr>
            <p:ph sz="quarter" idx="12"/>
          </p:nvPr>
        </p:nvSpPr>
        <p:spPr>
          <a:xfrm>
            <a:off x="4769630" y="2400300"/>
            <a:ext cx="4142098" cy="1216507"/>
          </a:xfrm>
        </p:spPr>
        <p:txBody>
          <a:bodyPr/>
          <a:lstStyle/>
          <a:p>
            <a:pPr marL="0" lvl="0" indent="0">
              <a:lnSpc>
                <a:spcPct val="78000"/>
              </a:lnSpc>
              <a:buNone/>
            </a:pPr>
            <a:r>
              <a:rPr lang="en-GB" sz="1400" dirty="0">
                <a:solidFill>
                  <a:schemeClr val="tx2"/>
                </a:solidFill>
                <a:ea typeface="+mj-ea"/>
                <a:cs typeface="+mj-cs"/>
              </a:rPr>
              <a:t>who work individually. Then the group gets together, integrating, summarizing, and presenting the findings as a group project. The teacher's role is to facilitate investigation and maintain cooperative effort. Students collaborate with the teacher to evaluate their effort. In </a:t>
            </a:r>
            <a:r>
              <a:rPr lang="en-GB" sz="1400" dirty="0" err="1">
                <a:solidFill>
                  <a:schemeClr val="tx2"/>
                </a:solidFill>
                <a:ea typeface="+mj-ea"/>
                <a:cs typeface="+mj-cs"/>
              </a:rPr>
              <a:t>Sharan's</a:t>
            </a:r>
            <a:r>
              <a:rPr lang="en-GB" sz="1400" dirty="0">
                <a:solidFill>
                  <a:schemeClr val="tx2"/>
                </a:solidFill>
                <a:ea typeface="+mj-ea"/>
                <a:cs typeface="+mj-cs"/>
              </a:rPr>
              <a:t> view, this is the way many real-world problems are solved in communities around the world.</a:t>
            </a:r>
          </a:p>
        </p:txBody>
      </p:sp>
      <p:sp>
        <p:nvSpPr>
          <p:cNvPr id="7" name="Content Placeholder 10"/>
          <p:cNvSpPr>
            <a:spLocks noGrp="1"/>
          </p:cNvSpPr>
          <p:nvPr>
            <p:ph sz="quarter" idx="13"/>
          </p:nvPr>
        </p:nvSpPr>
        <p:spPr>
          <a:xfrm>
            <a:off x="3276600" y="4114800"/>
            <a:ext cx="2895600" cy="228600"/>
          </a:xfrm>
        </p:spPr>
        <p:txBody>
          <a:bodyPr/>
          <a:lstStyle/>
          <a:p>
            <a:pPr marL="0" lvl="0" indent="0" algn="ctr">
              <a:buNone/>
            </a:pPr>
            <a:r>
              <a:rPr lang="en-GB" sz="1400" b="1" kern="1200" dirty="0"/>
              <a:t>COOPERATIVE SCRIPTING</a:t>
            </a:r>
          </a:p>
        </p:txBody>
      </p:sp>
      <p:sp>
        <p:nvSpPr>
          <p:cNvPr id="8" name="Content Placeholder 12"/>
          <p:cNvSpPr>
            <a:spLocks noGrp="1"/>
          </p:cNvSpPr>
          <p:nvPr>
            <p:ph sz="quarter" idx="14"/>
          </p:nvPr>
        </p:nvSpPr>
        <p:spPr>
          <a:xfrm>
            <a:off x="677082" y="4495800"/>
            <a:ext cx="3894918" cy="1041401"/>
          </a:xfrm>
        </p:spPr>
        <p:txBody>
          <a:bodyPr/>
          <a:lstStyle/>
          <a:p>
            <a:pPr marL="0" lvl="0" indent="182880">
              <a:lnSpc>
                <a:spcPct val="80000"/>
              </a:lnSpc>
              <a:buNone/>
            </a:pPr>
            <a:r>
              <a:rPr lang="en-GB" sz="1400" dirty="0">
                <a:solidFill>
                  <a:schemeClr val="tx2"/>
                </a:solidFill>
                <a:ea typeface="+mj-ea"/>
                <a:cs typeface="+mj-cs"/>
              </a:rPr>
              <a:t>Students work in reciprocal pairs, taking turns summarizing information and orally presenting it to each other (Dansereau, 1988; McDonald &amp; others, 1985). One member of the pair presents the material. The other member</a:t>
            </a:r>
          </a:p>
        </p:txBody>
      </p:sp>
      <p:sp>
        <p:nvSpPr>
          <p:cNvPr id="9" name="Content Placeholder 14"/>
          <p:cNvSpPr>
            <a:spLocks noGrp="1"/>
          </p:cNvSpPr>
          <p:nvPr>
            <p:ph sz="quarter" idx="15"/>
          </p:nvPr>
        </p:nvSpPr>
        <p:spPr>
          <a:xfrm>
            <a:off x="4777976" y="4528032"/>
            <a:ext cx="3886330" cy="1034568"/>
          </a:xfrm>
        </p:spPr>
        <p:txBody>
          <a:bodyPr/>
          <a:lstStyle/>
          <a:p>
            <a:pPr marL="0" lvl="0" indent="0">
              <a:lnSpc>
                <a:spcPct val="80000"/>
              </a:lnSpc>
              <a:buNone/>
            </a:pPr>
            <a:r>
              <a:rPr lang="en-GB" sz="1400" dirty="0">
                <a:solidFill>
                  <a:schemeClr val="tx2"/>
                </a:solidFill>
                <a:ea typeface="+mj-ea"/>
                <a:cs typeface="+mj-cs"/>
              </a:rPr>
              <a:t>listens, monitors the presentation for any mistakes, and gives feedback. Then the partner becomes the teacher and presents the next set of material while the first member listens and evaluates it.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14917"/>
            <a:ext cx="5464632" cy="1167665"/>
          </a:xfrm>
        </p:spPr>
        <p:txBody>
          <a:bodyPr/>
          <a:lstStyle/>
          <a:p>
            <a:r>
              <a:rPr lang="en-US" altLang="en-US" dirty="0"/>
              <a:t>Creating a Cooperative Community</a:t>
            </a:r>
            <a:endParaRPr lang="en-GB" dirty="0"/>
          </a:p>
        </p:txBody>
      </p:sp>
      <p:sp>
        <p:nvSpPr>
          <p:cNvPr id="3" name="Content Placeholder 2"/>
          <p:cNvSpPr>
            <a:spLocks noGrp="1"/>
          </p:cNvSpPr>
          <p:nvPr>
            <p:ph idx="1"/>
          </p:nvPr>
        </p:nvSpPr>
        <p:spPr>
          <a:xfrm>
            <a:off x="1070430" y="2133600"/>
            <a:ext cx="4102542" cy="3505200"/>
          </a:xfrm>
        </p:spPr>
        <p:txBody>
          <a:bodyPr/>
          <a:lstStyle/>
          <a:p>
            <a:pPr eaLnBrk="1" hangingPunct="1">
              <a:lnSpc>
                <a:spcPct val="80000"/>
              </a:lnSpc>
              <a:buClr>
                <a:srgbClr val="826200"/>
              </a:buClr>
              <a:buSzPct val="100000"/>
              <a:buFont typeface="Arial" panose="020B0604020202020204" pitchFamily="34" charset="0"/>
              <a:buChar char="•"/>
            </a:pPr>
            <a:r>
              <a:rPr lang="en-US" altLang="en-US" sz="2800" dirty="0"/>
              <a:t>Class cooperation</a:t>
            </a:r>
          </a:p>
          <a:p>
            <a:pPr eaLnBrk="1" hangingPunct="1">
              <a:lnSpc>
                <a:spcPct val="80000"/>
              </a:lnSpc>
              <a:buClr>
                <a:srgbClr val="826200"/>
              </a:buClr>
              <a:buSzPct val="100000"/>
              <a:buFont typeface="Arial" panose="020B0604020202020204" pitchFamily="34" charset="0"/>
              <a:buChar char="•"/>
            </a:pPr>
            <a:r>
              <a:rPr lang="en-US" altLang="en-US" sz="2800" dirty="0"/>
              <a:t>Interclass cooperation</a:t>
            </a:r>
          </a:p>
          <a:p>
            <a:pPr eaLnBrk="1" hangingPunct="1">
              <a:lnSpc>
                <a:spcPct val="80000"/>
              </a:lnSpc>
              <a:buClr>
                <a:srgbClr val="826200"/>
              </a:buClr>
              <a:buSzPct val="100000"/>
              <a:buFont typeface="Arial" panose="020B0604020202020204" pitchFamily="34" charset="0"/>
              <a:buChar char="•"/>
            </a:pPr>
            <a:r>
              <a:rPr lang="en-US" altLang="en-US" sz="2800" dirty="0"/>
              <a:t>School-wide cooperation</a:t>
            </a:r>
          </a:p>
          <a:p>
            <a:pPr eaLnBrk="1" hangingPunct="1">
              <a:lnSpc>
                <a:spcPct val="80000"/>
              </a:lnSpc>
              <a:buClr>
                <a:srgbClr val="826200"/>
              </a:buClr>
              <a:buSzPct val="100000"/>
              <a:buFont typeface="Arial" panose="020B0604020202020204" pitchFamily="34" charset="0"/>
              <a:buChar char="•"/>
            </a:pPr>
            <a:r>
              <a:rPr lang="en-US" altLang="en-US" sz="2800" dirty="0"/>
              <a:t>School-parent cooperation</a:t>
            </a:r>
          </a:p>
          <a:p>
            <a:pPr eaLnBrk="1" hangingPunct="1">
              <a:lnSpc>
                <a:spcPct val="80000"/>
              </a:lnSpc>
              <a:buClr>
                <a:srgbClr val="826200"/>
              </a:buClr>
              <a:buSzPct val="100000"/>
              <a:buFont typeface="Arial" panose="020B0604020202020204" pitchFamily="34" charset="0"/>
              <a:buChar char="•"/>
            </a:pPr>
            <a:r>
              <a:rPr lang="en-US" altLang="en-US" sz="2800" dirty="0"/>
              <a:t>School-neighborhood cooperation</a:t>
            </a:r>
            <a:endParaRPr lang="en-GB" sz="2800" dirty="0"/>
          </a:p>
        </p:txBody>
      </p:sp>
      <p:sp>
        <p:nvSpPr>
          <p:cNvPr id="10" name="AutoShape 17"/>
          <p:cNvSpPr>
            <a:spLocks noChangeArrowheads="1"/>
          </p:cNvSpPr>
          <p:nvPr/>
        </p:nvSpPr>
        <p:spPr bwMode="auto">
          <a:xfrm rot="5400000">
            <a:off x="5867400" y="3581400"/>
            <a:ext cx="1295400" cy="685800"/>
          </a:xfrm>
          <a:custGeom>
            <a:avLst/>
            <a:gdLst>
              <a:gd name="T0" fmla="*/ 2147483647 w 21600"/>
              <a:gd name="T1" fmla="*/ 0 h 21600"/>
              <a:gd name="T2" fmla="*/ 0 w 21600"/>
              <a:gd name="T3" fmla="*/ 493820398 h 21600"/>
              <a:gd name="T4" fmla="*/ 2147483647 w 21600"/>
              <a:gd name="T5" fmla="*/ 592559180 h 21600"/>
              <a:gd name="T6" fmla="*/ 2147483647 w 21600"/>
              <a:gd name="T7" fmla="*/ 493820398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folHlink"/>
          </a:solidFill>
          <a:ln w="9525">
            <a:solidFill>
              <a:schemeClr val="tx1"/>
            </a:solidFill>
            <a:miter lim="800000"/>
            <a:headEnd/>
            <a:tailEnd/>
          </a:ln>
        </p:spPr>
        <p:txBody>
          <a:bodyPr wrap="none"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endParaRPr lang="en-US" altLang="en-US"/>
          </a:p>
        </p:txBody>
      </p:sp>
      <p:pic>
        <p:nvPicPr>
          <p:cNvPr id="11"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2133600"/>
            <a:ext cx="243840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3276600"/>
            <a:ext cx="13716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0" y="4724400"/>
            <a:ext cx="1841500"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5486400" cy="1260475"/>
          </a:xfrm>
        </p:spPr>
        <p:txBody>
          <a:bodyPr/>
          <a:lstStyle/>
          <a:p>
            <a:r>
              <a:rPr lang="en-US" altLang="en-US" dirty="0"/>
              <a:t>Evaluating Cooperative Learning</a:t>
            </a:r>
            <a:endParaRPr lang="en-GB" dirty="0"/>
          </a:p>
        </p:txBody>
      </p:sp>
      <p:sp>
        <p:nvSpPr>
          <p:cNvPr id="18436" name="Content Placeholder 2"/>
          <p:cNvSpPr>
            <a:spLocks noGrp="1"/>
          </p:cNvSpPr>
          <p:nvPr>
            <p:ph idx="1"/>
          </p:nvPr>
        </p:nvSpPr>
        <p:spPr>
          <a:xfrm>
            <a:off x="339725" y="1571172"/>
            <a:ext cx="8194675" cy="2368691"/>
          </a:xfrm>
        </p:spPr>
        <p:txBody>
          <a:bodyPr/>
          <a:lstStyle/>
          <a:p>
            <a:pPr marL="0" indent="0" eaLnBrk="1" hangingPunct="1">
              <a:spcAft>
                <a:spcPts val="500"/>
              </a:spcAft>
              <a:buNone/>
            </a:pPr>
            <a:r>
              <a:rPr lang="en-US" altLang="en-US" dirty="0"/>
              <a:t>Positive aspects of cooperative learning</a:t>
            </a:r>
          </a:p>
          <a:p>
            <a:pPr marL="295275" lvl="1" indent="-257175" eaLnBrk="1" hangingPunct="1">
              <a:buClr>
                <a:srgbClr val="626220"/>
              </a:buClr>
              <a:buSzPct val="100000"/>
              <a:buFont typeface="Arial" panose="020B0604020202020204" pitchFamily="34" charset="0"/>
              <a:buChar char="•"/>
            </a:pPr>
            <a:r>
              <a:rPr lang="en-US" altLang="en-US" sz="2400" dirty="0"/>
              <a:t>Increased interdependence and interactions with other students</a:t>
            </a:r>
          </a:p>
          <a:p>
            <a:pPr marL="295275" lvl="1" indent="-257175" eaLnBrk="1" hangingPunct="1">
              <a:buClr>
                <a:srgbClr val="626220"/>
              </a:buClr>
              <a:buSzPct val="100000"/>
              <a:buFont typeface="Arial" panose="020B0604020202020204" pitchFamily="34" charset="0"/>
              <a:buChar char="•"/>
            </a:pPr>
            <a:r>
              <a:rPr lang="en-US" altLang="en-US" sz="2400" dirty="0"/>
              <a:t>Enhanced motivation to learn</a:t>
            </a:r>
          </a:p>
          <a:p>
            <a:pPr marL="295275" lvl="1" indent="-257175" eaLnBrk="1" hangingPunct="1">
              <a:buClr>
                <a:srgbClr val="626220"/>
              </a:buClr>
              <a:buSzPct val="100000"/>
              <a:buFont typeface="Arial" panose="020B0604020202020204" pitchFamily="34" charset="0"/>
              <a:buChar char="•"/>
            </a:pPr>
            <a:r>
              <a:rPr lang="en-US" altLang="en-US" sz="2400" dirty="0"/>
              <a:t>Improved learning by teaching material to others</a:t>
            </a:r>
          </a:p>
        </p:txBody>
      </p:sp>
      <p:sp>
        <p:nvSpPr>
          <p:cNvPr id="4" name="Content Placeholder 5"/>
          <p:cNvSpPr>
            <a:spLocks noGrp="1"/>
          </p:cNvSpPr>
          <p:nvPr>
            <p:ph sz="quarter" idx="11"/>
          </p:nvPr>
        </p:nvSpPr>
        <p:spPr>
          <a:xfrm>
            <a:off x="341177" y="3939863"/>
            <a:ext cx="8102342" cy="2789111"/>
          </a:xfrm>
        </p:spPr>
        <p:txBody>
          <a:bodyPr/>
          <a:lstStyle/>
          <a:p>
            <a:pPr marL="0" indent="0" eaLnBrk="1" hangingPunct="1">
              <a:spcAft>
                <a:spcPts val="500"/>
              </a:spcAft>
              <a:buNone/>
            </a:pPr>
            <a:r>
              <a:rPr lang="en-US" altLang="en-US" dirty="0"/>
              <a:t>Possible drawbacks</a:t>
            </a:r>
          </a:p>
          <a:p>
            <a:pPr marL="304800" lvl="1" indent="-266700" eaLnBrk="1" hangingPunct="1">
              <a:buClr>
                <a:srgbClr val="626220"/>
              </a:buClr>
              <a:buSzPct val="100000"/>
              <a:buFont typeface="Arial" panose="020B0604020202020204" pitchFamily="34" charset="0"/>
              <a:buChar char="•"/>
            </a:pPr>
            <a:r>
              <a:rPr lang="en-US" altLang="en-US" sz="2400" dirty="0"/>
              <a:t>Some students prefer to work alone</a:t>
            </a:r>
          </a:p>
          <a:p>
            <a:pPr marL="304800" lvl="1" indent="-266700" eaLnBrk="1" hangingPunct="1">
              <a:buClr>
                <a:srgbClr val="626220"/>
              </a:buClr>
              <a:buSzPct val="100000"/>
              <a:buFont typeface="Arial" panose="020B0604020202020204" pitchFamily="34" charset="0"/>
              <a:buChar char="•"/>
            </a:pPr>
            <a:r>
              <a:rPr lang="en-US" altLang="en-US" sz="2400" dirty="0"/>
              <a:t>Low-achieving students may slow down the progress of high-achieving students</a:t>
            </a:r>
          </a:p>
          <a:p>
            <a:pPr marL="304800" lvl="1" indent="-266700" eaLnBrk="1" hangingPunct="1">
              <a:buClr>
                <a:srgbClr val="626220"/>
              </a:buClr>
              <a:buSzPct val="100000"/>
              <a:buFont typeface="Arial" panose="020B0604020202020204" pitchFamily="34" charset="0"/>
              <a:buChar char="•"/>
            </a:pPr>
            <a:r>
              <a:rPr lang="en-US" altLang="en-US" sz="2400" dirty="0"/>
              <a:t>Some students may do all the cognitive work while others do little (social loafing)</a:t>
            </a:r>
            <a:endParaRPr lang="en-GB"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208" y="257628"/>
            <a:ext cx="6406078" cy="1184275"/>
          </a:xfrm>
        </p:spPr>
        <p:txBody>
          <a:bodyPr/>
          <a:lstStyle/>
          <a:p>
            <a:r>
              <a:rPr lang="en-US" altLang="en-US" sz="3600" dirty="0"/>
              <a:t>STRUCTURING SMALL-GROUP WORK, 1</a:t>
            </a:r>
            <a:endParaRPr lang="en-GB" sz="3600" dirty="0"/>
          </a:p>
        </p:txBody>
      </p:sp>
      <p:pic>
        <p:nvPicPr>
          <p:cNvPr id="5" name="Picture 4" descr="There are 4 rectangular boxes. The large rectangular box is labeled structuring small- group work. The other three boxes are connected to this large box. Starting from the left, the boxes are labeled composing the group, team-building skills, and structuring small-group interac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264" y="1799772"/>
            <a:ext cx="7632192" cy="4285488"/>
          </a:xfrm>
          <a:prstGeom prst="rect">
            <a:avLst/>
          </a:prstGeom>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34521"/>
            <a:ext cx="7023100" cy="718013"/>
          </a:xfrm>
        </p:spPr>
        <p:txBody>
          <a:bodyPr/>
          <a:lstStyle/>
          <a:p>
            <a:r>
              <a:rPr lang="en-US" altLang="en-US" sz="3600" dirty="0"/>
              <a:t>Structuring Small-Group </a:t>
            </a:r>
            <a:r>
              <a:rPr lang="en-US" altLang="en-US" sz="3600"/>
              <a:t>Work, 2</a:t>
            </a:r>
            <a:endParaRPr lang="en-GB" sz="2000" dirty="0"/>
          </a:p>
        </p:txBody>
      </p:sp>
      <p:sp>
        <p:nvSpPr>
          <p:cNvPr id="3" name="Content Placeholder 2"/>
          <p:cNvSpPr>
            <a:spLocks noGrp="1"/>
          </p:cNvSpPr>
          <p:nvPr>
            <p:ph idx="1"/>
          </p:nvPr>
        </p:nvSpPr>
        <p:spPr>
          <a:xfrm>
            <a:off x="762001" y="1752599"/>
            <a:ext cx="7162799" cy="1764505"/>
          </a:xfrm>
        </p:spPr>
        <p:txBody>
          <a:bodyPr/>
          <a:lstStyle/>
          <a:p>
            <a:pPr marL="0" indent="0" eaLnBrk="1" hangingPunct="1">
              <a:lnSpc>
                <a:spcPct val="90000"/>
              </a:lnSpc>
              <a:spcBef>
                <a:spcPct val="0"/>
              </a:spcBef>
              <a:spcAft>
                <a:spcPts val="1500"/>
              </a:spcAft>
              <a:buSzPct val="65000"/>
              <a:buNone/>
            </a:pPr>
            <a:r>
              <a:rPr lang="en-US" altLang="en-US" sz="2400" dirty="0"/>
              <a:t>Composing the Group: Heterogeneous groups work</a:t>
            </a:r>
          </a:p>
          <a:p>
            <a:pPr marL="209550" lvl="1" indent="-190500" eaLnBrk="1" hangingPunct="1">
              <a:lnSpc>
                <a:spcPct val="90000"/>
              </a:lnSpc>
              <a:spcBef>
                <a:spcPct val="0"/>
              </a:spcBef>
              <a:spcAft>
                <a:spcPct val="30000"/>
              </a:spcAft>
              <a:buClr>
                <a:srgbClr val="626220"/>
              </a:buClr>
              <a:buSzPct val="100000"/>
              <a:buFont typeface="Arial" panose="020B0604020202020204" pitchFamily="34" charset="0"/>
              <a:buChar char="•"/>
            </a:pPr>
            <a:r>
              <a:rPr lang="en-US" altLang="en-US" sz="2000" dirty="0">
                <a:ea typeface="+mn-ea"/>
                <a:cs typeface="+mn-cs"/>
              </a:rPr>
              <a:t>Caution should be used so that average-ability students don’t get lost as high- and low-ability students form relationships like those between student and teacher</a:t>
            </a:r>
            <a:endParaRPr lang="en-GB" sz="2400" dirty="0"/>
          </a:p>
        </p:txBody>
      </p:sp>
      <p:sp>
        <p:nvSpPr>
          <p:cNvPr id="4" name="Content Placeholder 5"/>
          <p:cNvSpPr>
            <a:spLocks noGrp="1"/>
          </p:cNvSpPr>
          <p:nvPr>
            <p:ph sz="quarter" idx="11"/>
          </p:nvPr>
        </p:nvSpPr>
        <p:spPr>
          <a:xfrm>
            <a:off x="759855" y="3669505"/>
            <a:ext cx="6860146" cy="1588295"/>
          </a:xfrm>
        </p:spPr>
        <p:txBody>
          <a:bodyPr/>
          <a:lstStyle/>
          <a:p>
            <a:pPr marL="0" indent="0" eaLnBrk="1" hangingPunct="1">
              <a:lnSpc>
                <a:spcPct val="90000"/>
              </a:lnSpc>
              <a:spcBef>
                <a:spcPct val="0"/>
              </a:spcBef>
              <a:spcAft>
                <a:spcPts val="1500"/>
              </a:spcAft>
              <a:buSzPct val="65000"/>
              <a:buNone/>
            </a:pPr>
            <a:r>
              <a:rPr lang="en-US" altLang="en-US" sz="2400" b="1" dirty="0"/>
              <a:t>Team-building skills:</a:t>
            </a:r>
            <a:r>
              <a:rPr lang="en-US" altLang="en-US" sz="2400" dirty="0"/>
              <a:t> Help students become better listeners</a:t>
            </a:r>
          </a:p>
          <a:p>
            <a:pPr marL="215900" lvl="1" indent="-188913" eaLnBrk="1" hangingPunct="1">
              <a:lnSpc>
                <a:spcPct val="90000"/>
              </a:lnSpc>
              <a:spcBef>
                <a:spcPct val="0"/>
              </a:spcBef>
              <a:spcAft>
                <a:spcPct val="30000"/>
              </a:spcAft>
              <a:buClr>
                <a:srgbClr val="626220"/>
              </a:buClr>
              <a:buSzPct val="100000"/>
              <a:buFont typeface="Arial" panose="020B0604020202020204" pitchFamily="34" charset="0"/>
              <a:buChar char="•"/>
            </a:pPr>
            <a:r>
              <a:rPr lang="en-US" altLang="en-US" sz="2000" dirty="0"/>
              <a:t>Give students practice contributing to a team product</a:t>
            </a:r>
          </a:p>
          <a:p>
            <a:pPr marL="215900" lvl="1" indent="-188913" eaLnBrk="1" hangingPunct="1">
              <a:lnSpc>
                <a:spcPct val="90000"/>
              </a:lnSpc>
              <a:spcBef>
                <a:spcPct val="0"/>
              </a:spcBef>
              <a:spcAft>
                <a:spcPct val="30000"/>
              </a:spcAft>
              <a:buClr>
                <a:srgbClr val="626220"/>
              </a:buClr>
              <a:buSzPct val="100000"/>
              <a:buFont typeface="Arial" panose="020B0604020202020204" pitchFamily="34" charset="0"/>
              <a:buChar char="•"/>
            </a:pPr>
            <a:r>
              <a:rPr lang="en-US" altLang="en-US" sz="2000" dirty="0"/>
              <a:t>Discuss the value of team leaders</a:t>
            </a:r>
            <a:endParaRPr lang="en-GB" dirty="0"/>
          </a:p>
        </p:txBody>
      </p:sp>
      <p:sp>
        <p:nvSpPr>
          <p:cNvPr id="5" name="Content Placeholder 7"/>
          <p:cNvSpPr>
            <a:spLocks noGrp="1"/>
          </p:cNvSpPr>
          <p:nvPr>
            <p:ph sz="quarter" idx="12"/>
          </p:nvPr>
        </p:nvSpPr>
        <p:spPr>
          <a:xfrm>
            <a:off x="761368" y="5400676"/>
            <a:ext cx="6858633" cy="1228724"/>
          </a:xfrm>
        </p:spPr>
        <p:txBody>
          <a:bodyPr/>
          <a:lstStyle/>
          <a:p>
            <a:pPr marL="0" lvl="0" indent="0">
              <a:lnSpc>
                <a:spcPct val="90000"/>
              </a:lnSpc>
              <a:buNone/>
            </a:pPr>
            <a:r>
              <a:rPr lang="en-US" altLang="en-US" sz="2400" b="1" dirty="0"/>
              <a:t>Structuring group interaction: </a:t>
            </a:r>
            <a:r>
              <a:rPr lang="en-US" altLang="en-US" sz="2400" dirty="0"/>
              <a:t>Assigning students to specific roles within the group gives all members a sense of importance</a:t>
            </a:r>
            <a:endParaRPr lang="en-GB" sz="24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pPr eaLnBrk="1" hangingPunct="1"/>
            <a:r>
              <a:rPr lang="en-US" altLang="en-US" sz="3600" dirty="0"/>
              <a:t>Strategies for Developing Students’ Team-Building Skills</a:t>
            </a:r>
          </a:p>
        </p:txBody>
      </p:sp>
      <p:sp>
        <p:nvSpPr>
          <p:cNvPr id="21508" name="Content Placeholder 2"/>
          <p:cNvSpPr>
            <a:spLocks noGrp="1"/>
          </p:cNvSpPr>
          <p:nvPr>
            <p:ph idx="1"/>
          </p:nvPr>
        </p:nvSpPr>
        <p:spPr>
          <a:xfrm>
            <a:off x="457200" y="1752600"/>
            <a:ext cx="8118475" cy="4191000"/>
          </a:xfrm>
        </p:spPr>
        <p:txBody>
          <a:bodyPr/>
          <a:lstStyle/>
          <a:p>
            <a:pPr eaLnBrk="1" hangingPunct="1">
              <a:buClr>
                <a:srgbClr val="826200"/>
              </a:buClr>
              <a:buSzPct val="100000"/>
              <a:buFont typeface="Arial" panose="020B0604020202020204" pitchFamily="34" charset="0"/>
              <a:buChar char="•"/>
            </a:pPr>
            <a:r>
              <a:rPr lang="en-US" altLang="en-US" sz="2400" dirty="0"/>
              <a:t>Don’t begin the year on a difficult task</a:t>
            </a:r>
          </a:p>
          <a:p>
            <a:pPr eaLnBrk="1" hangingPunct="1">
              <a:buClr>
                <a:srgbClr val="826200"/>
              </a:buClr>
              <a:buSzPct val="100000"/>
              <a:buFont typeface="Arial" panose="020B0604020202020204" pitchFamily="34" charset="0"/>
              <a:buChar char="•"/>
            </a:pPr>
            <a:r>
              <a:rPr lang="en-US" altLang="en-US" sz="2400" dirty="0"/>
              <a:t>Do team building at the level of the cooperative group (2 to 6 students) rather than the level of the entire class</a:t>
            </a:r>
          </a:p>
          <a:p>
            <a:pPr eaLnBrk="1" hangingPunct="1">
              <a:buClr>
                <a:srgbClr val="826200"/>
              </a:buClr>
              <a:buSzPct val="100000"/>
              <a:buFont typeface="Arial" panose="020B0604020202020204" pitchFamily="34" charset="0"/>
              <a:buChar char="•"/>
            </a:pPr>
            <a:r>
              <a:rPr lang="en-US" altLang="en-US" sz="2400" dirty="0"/>
              <a:t>Work with students to help them become better listeners</a:t>
            </a:r>
          </a:p>
          <a:p>
            <a:pPr eaLnBrk="1" hangingPunct="1">
              <a:buClr>
                <a:srgbClr val="826200"/>
              </a:buClr>
              <a:buSzPct val="100000"/>
              <a:buFont typeface="Arial" panose="020B0604020202020204" pitchFamily="34" charset="0"/>
              <a:buChar char="•"/>
            </a:pPr>
            <a:r>
              <a:rPr lang="en-US" altLang="en-US" sz="2400" dirty="0"/>
              <a:t>Give students practice contributing to a common product</a:t>
            </a:r>
          </a:p>
          <a:p>
            <a:pPr eaLnBrk="1" hangingPunct="1">
              <a:buClr>
                <a:srgbClr val="826200"/>
              </a:buClr>
              <a:buSzPct val="100000"/>
              <a:buFont typeface="Arial" panose="020B0604020202020204" pitchFamily="34" charset="0"/>
              <a:buChar char="•"/>
            </a:pPr>
            <a:r>
              <a:rPr lang="en-US" altLang="en-US" sz="2400" dirty="0"/>
              <a:t>Discuss the value of group leadership </a:t>
            </a:r>
          </a:p>
          <a:p>
            <a:pPr eaLnBrk="1" hangingPunct="1">
              <a:buClr>
                <a:srgbClr val="826200"/>
              </a:buClr>
              <a:buSzPct val="100000"/>
              <a:buFont typeface="Arial" panose="020B0604020202020204" pitchFamily="34" charset="0"/>
              <a:buChar char="•"/>
            </a:pPr>
            <a:r>
              <a:rPr lang="en-US" altLang="en-US" sz="2400" dirty="0"/>
              <a:t>Work with team leaders as they deal with problems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0730"/>
            <a:ext cx="3810000" cy="803275"/>
          </a:xfrm>
        </p:spPr>
        <p:txBody>
          <a:bodyPr/>
          <a:lstStyle/>
          <a:p>
            <a:r>
              <a:rPr lang="en-US" dirty="0"/>
              <a:t>Learning Goals</a:t>
            </a:r>
            <a:endParaRPr lang="en-GB" dirty="0"/>
          </a:p>
        </p:txBody>
      </p:sp>
      <p:sp>
        <p:nvSpPr>
          <p:cNvPr id="3" name="Content Placeholder 2"/>
          <p:cNvSpPr>
            <a:spLocks noGrp="1"/>
          </p:cNvSpPr>
          <p:nvPr>
            <p:ph idx="1"/>
          </p:nvPr>
        </p:nvSpPr>
        <p:spPr>
          <a:xfrm>
            <a:off x="1072697" y="1828800"/>
            <a:ext cx="7661275" cy="3124200"/>
          </a:xfrm>
        </p:spPr>
        <p:txBody>
          <a:bodyPr/>
          <a:lstStyle/>
          <a:p>
            <a:pPr eaLnBrk="1" hangingPunct="1">
              <a:spcBef>
                <a:spcPct val="50000"/>
              </a:spcBef>
              <a:buClr>
                <a:srgbClr val="826200"/>
              </a:buClr>
              <a:buSzPct val="100000"/>
              <a:buFont typeface="Arial" panose="020B0604020202020204" pitchFamily="34" charset="0"/>
              <a:buChar char="•"/>
              <a:tabLst>
                <a:tab pos="349250" algn="l"/>
              </a:tabLst>
            </a:pPr>
            <a:r>
              <a:rPr lang="en-US" altLang="en-US" sz="2800" dirty="0"/>
              <a:t>Compare the social constructivist approach with other constructivist approaches</a:t>
            </a:r>
          </a:p>
          <a:p>
            <a:pPr eaLnBrk="1" hangingPunct="1">
              <a:spcBef>
                <a:spcPct val="50000"/>
              </a:spcBef>
              <a:buClr>
                <a:srgbClr val="826200"/>
              </a:buClr>
              <a:buSzPct val="100000"/>
              <a:buFont typeface="Arial" panose="020B0604020202020204" pitchFamily="34" charset="0"/>
              <a:buChar char="•"/>
              <a:tabLst>
                <a:tab pos="349250" algn="l"/>
              </a:tabLst>
            </a:pPr>
            <a:r>
              <a:rPr lang="en-US" altLang="en-US" sz="2800" dirty="0"/>
              <a:t>Explain how teachers and peers can jointly contribute to children’s learning</a:t>
            </a:r>
          </a:p>
          <a:p>
            <a:pPr eaLnBrk="1" hangingPunct="1">
              <a:spcBef>
                <a:spcPct val="50000"/>
              </a:spcBef>
              <a:buClr>
                <a:srgbClr val="826200"/>
              </a:buClr>
              <a:buSzPct val="100000"/>
              <a:buFont typeface="Arial" panose="020B0604020202020204" pitchFamily="34" charset="0"/>
              <a:buChar char="•"/>
              <a:tabLst>
                <a:tab pos="349250" algn="l"/>
              </a:tabLst>
            </a:pPr>
            <a:r>
              <a:rPr lang="en-US" altLang="en-US" sz="2800" dirty="0"/>
              <a:t>Discuss effective decisions in structuring small-group work</a:t>
            </a:r>
            <a:endParaRPr lang="en-GB" sz="28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Reflection &amp; Observation</a:t>
            </a:r>
            <a:endParaRPr lang="en-GB" dirty="0"/>
          </a:p>
        </p:txBody>
      </p:sp>
      <p:sp>
        <p:nvSpPr>
          <p:cNvPr id="3" name="Text Placeholder 2"/>
          <p:cNvSpPr>
            <a:spLocks noGrp="1"/>
          </p:cNvSpPr>
          <p:nvPr>
            <p:ph type="body" sz="half" idx="1"/>
          </p:nvPr>
        </p:nvSpPr>
        <p:spPr>
          <a:xfrm>
            <a:off x="3349170" y="1752600"/>
            <a:ext cx="5337630" cy="1828800"/>
          </a:xfrm>
        </p:spPr>
        <p:txBody>
          <a:bodyPr/>
          <a:lstStyle/>
          <a:p>
            <a:pPr marL="457200" indent="-457200" eaLnBrk="1" hangingPunct="1">
              <a:lnSpc>
                <a:spcPct val="90000"/>
              </a:lnSpc>
              <a:buFont typeface="Wingdings" panose="05000000000000000000" pitchFamily="2" charset="2"/>
              <a:buNone/>
            </a:pPr>
            <a:r>
              <a:rPr lang="en-US" altLang="en-US" sz="2800" b="1" dirty="0"/>
              <a:t>Reflection:</a:t>
            </a:r>
          </a:p>
          <a:p>
            <a:pPr marL="231775" indent="-231775" eaLnBrk="1" hangingPunct="1">
              <a:lnSpc>
                <a:spcPct val="90000"/>
              </a:lnSpc>
              <a:buClr>
                <a:srgbClr val="826200"/>
              </a:buClr>
              <a:buSzPct val="100000"/>
              <a:buFont typeface="Arial" panose="020B0604020202020204" pitchFamily="34" charset="0"/>
              <a:buChar char="•"/>
            </a:pPr>
            <a:r>
              <a:rPr lang="en-US" altLang="en-US" sz="2200" i="1" dirty="0"/>
              <a:t>Think about your educational experiences with group work. What worked well? What did not work well? Why or why not?</a:t>
            </a:r>
            <a:endParaRPr lang="en-GB" sz="2200" i="1" dirty="0"/>
          </a:p>
        </p:txBody>
      </p:sp>
      <p:pic>
        <p:nvPicPr>
          <p:cNvPr id="22531" name="Picture 2"/>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990600" y="2209800"/>
            <a:ext cx="1784350" cy="2700338"/>
          </a:xfrm>
          <a:noFill/>
          <a:ln>
            <a:solidFill>
              <a:schemeClr val="folHlink"/>
            </a:solid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72180"/>
            <a:ext cx="7023100" cy="673353"/>
          </a:xfrm>
        </p:spPr>
        <p:txBody>
          <a:bodyPr/>
          <a:lstStyle/>
          <a:p>
            <a:r>
              <a:rPr lang="en-US" altLang="en-US" sz="3600" dirty="0"/>
              <a:t>Social Constructivist Approaches</a:t>
            </a:r>
            <a:endParaRPr lang="en-GB" sz="3600" dirty="0"/>
          </a:p>
        </p:txBody>
      </p:sp>
      <p:pic>
        <p:nvPicPr>
          <p:cNvPr id="3" name="Picture 2" descr="This figure shows the two social constructivist approaches to teaching. There are 3 rectangular boxes. There is a box on top that is labeled social constuctivist approaches to teaching. This box is connected to the two boxes below it. The box on the left is labeled social constructivism in the broader constructivist context, and the box on the right is labeled situated cogni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6193" y="1763869"/>
            <a:ext cx="7680960" cy="393192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3100" cy="803275"/>
          </a:xfrm>
        </p:spPr>
        <p:txBody>
          <a:bodyPr/>
          <a:lstStyle/>
          <a:p>
            <a:r>
              <a:rPr lang="en-US" altLang="en-US" dirty="0"/>
              <a:t>Connecting with Teachers</a:t>
            </a:r>
            <a:endParaRPr lang="en-GB" dirty="0"/>
          </a:p>
        </p:txBody>
      </p:sp>
      <p:sp>
        <p:nvSpPr>
          <p:cNvPr id="9" name="Content Placeholder 8"/>
          <p:cNvSpPr>
            <a:spLocks noGrp="1"/>
          </p:cNvSpPr>
          <p:nvPr>
            <p:ph sz="quarter" idx="4294967295"/>
          </p:nvPr>
        </p:nvSpPr>
        <p:spPr>
          <a:xfrm>
            <a:off x="426203" y="1583832"/>
            <a:ext cx="7931734" cy="5274168"/>
          </a:xfrm>
          <a:prstGeom prst="rect">
            <a:avLst/>
          </a:prstGeom>
        </p:spPr>
        <p:txBody>
          <a:bodyPr/>
          <a:lstStyle/>
          <a:p>
            <a:pPr marL="0" indent="0" eaLnBrk="1" hangingPunct="1">
              <a:spcAft>
                <a:spcPts val="1000"/>
              </a:spcAft>
              <a:buNone/>
            </a:pPr>
            <a:r>
              <a:rPr lang="en-US" altLang="en-US" sz="2800" dirty="0"/>
              <a:t>Chuck Rawls, a teacher at Appling Middle School in Macon, Georgia, discussed peer tutoring, a social constructivist approach to instruction</a:t>
            </a:r>
          </a:p>
          <a:p>
            <a:pPr marL="0" indent="0" eaLnBrk="1" hangingPunct="1">
              <a:spcAft>
                <a:spcPts val="1000"/>
              </a:spcAft>
              <a:buNone/>
            </a:pPr>
            <a:r>
              <a:rPr lang="en-US" altLang="en-US" sz="2400" dirty="0"/>
              <a:t>Chris, a student at the school, switched places with Rawls and taught his class using many of Rawls’s intentional and unintentional phrases and mannerisms</a:t>
            </a:r>
          </a:p>
          <a:p>
            <a:pPr marL="247650" lvl="1" indent="-247650" eaLnBrk="1" hangingPunct="1">
              <a:buClr>
                <a:srgbClr val="626220"/>
              </a:buClr>
              <a:buSzPct val="100000"/>
              <a:buFont typeface="Arial" panose="020B0604020202020204" pitchFamily="34" charset="0"/>
              <a:buChar char="•"/>
            </a:pPr>
            <a:r>
              <a:rPr lang="en-US" altLang="en-US" sz="2400" dirty="0">
                <a:ea typeface="+mn-ea"/>
                <a:cs typeface="+mn-cs"/>
              </a:rPr>
              <a:t>Chris became Rawls’s resident expert of subject-verb agreement</a:t>
            </a:r>
          </a:p>
          <a:p>
            <a:pPr marL="247650" lvl="1" indent="-247650" eaLnBrk="1" hangingPunct="1">
              <a:spcAft>
                <a:spcPts val="0"/>
              </a:spcAft>
              <a:buClr>
                <a:srgbClr val="626220"/>
              </a:buClr>
              <a:buSzPct val="100000"/>
              <a:buFont typeface="Arial" panose="020B0604020202020204" pitchFamily="34" charset="0"/>
              <a:buChar char="•"/>
            </a:pPr>
            <a:r>
              <a:rPr lang="en-US" altLang="en-US" sz="2400" dirty="0">
                <a:ea typeface="+mn-ea"/>
                <a:cs typeface="+mn-cs"/>
              </a:rPr>
              <a:t>Rawls learned two lessons</a:t>
            </a:r>
          </a:p>
          <a:p>
            <a:pPr marL="512763" lvl="2" indent="-260350" eaLnBrk="1" hangingPunct="1">
              <a:buClr>
                <a:srgbClr val="826200"/>
              </a:buClr>
              <a:buSzPct val="100000"/>
              <a:buFont typeface="Arial" panose="020B0604020202020204" pitchFamily="34" charset="0"/>
              <a:buChar char="•"/>
            </a:pPr>
            <a:r>
              <a:rPr lang="en-US" altLang="en-US" sz="2000" dirty="0">
                <a:ea typeface="+mn-ea"/>
                <a:cs typeface="+mn-cs"/>
              </a:rPr>
              <a:t>Don’t be afraid to try something different, and peer tutoring works</a:t>
            </a:r>
            <a:endParaRPr lang="en-GB" sz="2000" dirty="0">
              <a:ea typeface="+mn-ea"/>
              <a:cs typeface="+mn-cs"/>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3100" cy="1031875"/>
          </a:xfrm>
        </p:spPr>
        <p:txBody>
          <a:bodyPr/>
          <a:lstStyle/>
          <a:p>
            <a:r>
              <a:rPr lang="en-US" altLang="en-US" sz="3000" dirty="0"/>
              <a:t>Constructivist vs. Social Constructivist Approaches to Teaching</a:t>
            </a:r>
            <a:endParaRPr lang="en-GB" sz="3000" dirty="0"/>
          </a:p>
        </p:txBody>
      </p:sp>
      <p:sp>
        <p:nvSpPr>
          <p:cNvPr id="4" name="Content Placeholder 3"/>
          <p:cNvSpPr>
            <a:spLocks noGrp="1"/>
          </p:cNvSpPr>
          <p:nvPr>
            <p:ph sz="half" idx="1"/>
          </p:nvPr>
        </p:nvSpPr>
        <p:spPr>
          <a:xfrm>
            <a:off x="921612" y="2133600"/>
            <a:ext cx="6651216" cy="1311103"/>
          </a:xfrm>
        </p:spPr>
        <p:txBody>
          <a:bodyPr/>
          <a:lstStyle/>
          <a:p>
            <a:pPr marL="457200" indent="-457200">
              <a:buNone/>
            </a:pPr>
            <a:r>
              <a:rPr lang="en-US" altLang="en-US" sz="2400" dirty="0"/>
              <a:t>Constructivism emphasizes how individuals actively construct knowledge and understanding</a:t>
            </a:r>
            <a:endParaRPr lang="en-GB" sz="2400" dirty="0"/>
          </a:p>
        </p:txBody>
      </p:sp>
      <p:sp>
        <p:nvSpPr>
          <p:cNvPr id="5" name="Content Placeholder 4"/>
          <p:cNvSpPr>
            <a:spLocks noGrp="1"/>
          </p:cNvSpPr>
          <p:nvPr>
            <p:ph sz="half" idx="2"/>
          </p:nvPr>
        </p:nvSpPr>
        <p:spPr>
          <a:xfrm>
            <a:off x="1058932" y="3810000"/>
            <a:ext cx="4997156" cy="1745077"/>
          </a:xfrm>
        </p:spPr>
        <p:txBody>
          <a:bodyPr/>
          <a:lstStyle/>
          <a:p>
            <a:pPr marL="0" indent="0">
              <a:spcBef>
                <a:spcPts val="0"/>
              </a:spcBef>
              <a:buNone/>
            </a:pPr>
            <a:r>
              <a:rPr lang="en-US" altLang="en-US" sz="2400" b="1" dirty="0"/>
              <a:t>Social constructivist approach </a:t>
            </a:r>
            <a:r>
              <a:rPr lang="en-US" altLang="en-US" sz="2400" dirty="0"/>
              <a:t>emphasizes the social contexts of learning and that knowledge is mutually built and constructed</a:t>
            </a:r>
            <a:endParaRPr lang="en-GB" sz="2400" dirty="0"/>
          </a:p>
        </p:txBody>
      </p:sp>
      <p:pic>
        <p:nvPicPr>
          <p:cNvPr id="819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3657600"/>
            <a:ext cx="25908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66274"/>
            <a:ext cx="7023100" cy="574675"/>
          </a:xfrm>
        </p:spPr>
        <p:txBody>
          <a:bodyPr/>
          <a:lstStyle/>
          <a:p>
            <a:r>
              <a:rPr lang="en-US" altLang="en-US" dirty="0"/>
              <a:t>Situated Cognition</a:t>
            </a:r>
            <a:endParaRPr lang="en-GB" dirty="0"/>
          </a:p>
        </p:txBody>
      </p:sp>
      <p:sp>
        <p:nvSpPr>
          <p:cNvPr id="3" name="Content Placeholder 2"/>
          <p:cNvSpPr>
            <a:spLocks noGrp="1"/>
          </p:cNvSpPr>
          <p:nvPr>
            <p:ph idx="1"/>
          </p:nvPr>
        </p:nvSpPr>
        <p:spPr>
          <a:xfrm>
            <a:off x="978354" y="1981200"/>
            <a:ext cx="4918074" cy="2286000"/>
          </a:xfrm>
        </p:spPr>
        <p:txBody>
          <a:bodyPr/>
          <a:lstStyle/>
          <a:p>
            <a:pPr marL="0" indent="0">
              <a:buNone/>
            </a:pPr>
            <a:r>
              <a:rPr lang="en-US" altLang="en-US" dirty="0"/>
              <a:t>Idea that thinking is “situated” in social and physical contexts, not within an individual’s mind</a:t>
            </a:r>
            <a:endParaRPr lang="en-GB" dirty="0"/>
          </a:p>
        </p:txBody>
      </p:sp>
      <p:pic>
        <p:nvPicPr>
          <p:cNvPr id="9221" name="Picture 103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810000"/>
            <a:ext cx="350520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337458"/>
            <a:ext cx="6019800" cy="1108075"/>
          </a:xfrm>
        </p:spPr>
        <p:txBody>
          <a:bodyPr/>
          <a:lstStyle/>
          <a:p>
            <a:r>
              <a:rPr lang="en-US" altLang="en-US" sz="3600" dirty="0"/>
              <a:t>Teachers and Peers as Joint Contributors</a:t>
            </a:r>
            <a:endParaRPr lang="en-GB" sz="3600" dirty="0"/>
          </a:p>
        </p:txBody>
      </p:sp>
      <p:pic>
        <p:nvPicPr>
          <p:cNvPr id="2" name="Picture 1" descr="There are 5 rectangular boxes. The large box is labeled teachers and peers as joint contributors to students’ learning. The other four boxes are connected to the large box. Starting from the left, the boxes are labeled scaffolding, cognitive apprenticeship, tutoring, and cooperative learn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655208"/>
            <a:ext cx="8595360" cy="4956048"/>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381000"/>
            <a:ext cx="6400800" cy="1108075"/>
          </a:xfrm>
        </p:spPr>
        <p:txBody>
          <a:bodyPr/>
          <a:lstStyle/>
          <a:p>
            <a:r>
              <a:rPr lang="en-US" altLang="en-US" sz="3200" dirty="0"/>
              <a:t>Teachers and Peers as Joint Contributors to Students’ Learning</a:t>
            </a:r>
            <a:endParaRPr lang="en-GB" sz="3200" dirty="0"/>
          </a:p>
        </p:txBody>
      </p:sp>
      <p:sp>
        <p:nvSpPr>
          <p:cNvPr id="9" name="Content Placeholder 6"/>
          <p:cNvSpPr>
            <a:spLocks noGrp="1"/>
          </p:cNvSpPr>
          <p:nvPr>
            <p:ph sz="quarter" idx="12"/>
          </p:nvPr>
        </p:nvSpPr>
        <p:spPr>
          <a:xfrm>
            <a:off x="228600" y="2743200"/>
            <a:ext cx="2438399" cy="2954655"/>
          </a:xfrm>
          <a:solidFill>
            <a:schemeClr val="folHlink">
              <a:alpha val="65097"/>
            </a:schemeClr>
          </a:solidFill>
          <a:ln w="12700" cap="sq">
            <a:solidFill>
              <a:schemeClr val="tx1"/>
            </a:solidFill>
            <a:miter lim="800000"/>
            <a:headEnd type="none" w="sm" len="sm"/>
            <a:tailEnd type="none" w="sm" len="sm"/>
          </a:ln>
        </p:spPr>
        <p:txBody>
          <a:bodyPr wrap="square" tIns="91440" bIns="91440" anchor="ctr">
            <a:spAutoFit/>
          </a:bodyPr>
          <a:lstStyle/>
          <a:p>
            <a:pPr marL="0" indent="0" algn="ctr">
              <a:spcBef>
                <a:spcPct val="0"/>
              </a:spcBef>
              <a:buNone/>
            </a:pPr>
            <a:r>
              <a:rPr lang="en-US" altLang="en-US" sz="2000" b="1" kern="1200" dirty="0">
                <a:latin typeface="Arial" panose="020B0604020202020204" pitchFamily="34" charset="0"/>
              </a:rPr>
              <a:t>Cognitive Apprenticeship: </a:t>
            </a:r>
          </a:p>
          <a:p>
            <a:pPr marL="0" indent="0" algn="ctr">
              <a:spcBef>
                <a:spcPct val="0"/>
              </a:spcBef>
              <a:buNone/>
            </a:pPr>
            <a:r>
              <a:rPr lang="en-US" altLang="en-US" sz="2000" kern="1200" dirty="0">
                <a:latin typeface="Arial" panose="020B0604020202020204" pitchFamily="34" charset="0"/>
              </a:rPr>
              <a:t>An expert</a:t>
            </a:r>
          </a:p>
          <a:p>
            <a:pPr marL="0" indent="0" algn="ctr">
              <a:spcBef>
                <a:spcPct val="0"/>
              </a:spcBef>
              <a:buNone/>
            </a:pPr>
            <a:r>
              <a:rPr lang="en-US" altLang="en-US" sz="2000" kern="1200" dirty="0">
                <a:latin typeface="Arial" panose="020B0604020202020204" pitchFamily="34" charset="0"/>
              </a:rPr>
              <a:t>stretches and </a:t>
            </a:r>
          </a:p>
          <a:p>
            <a:pPr marL="0" indent="0" algn="ctr">
              <a:spcBef>
                <a:spcPct val="0"/>
              </a:spcBef>
              <a:buNone/>
            </a:pPr>
            <a:r>
              <a:rPr lang="en-US" altLang="en-US" sz="2000" kern="1200" dirty="0">
                <a:latin typeface="Arial" panose="020B0604020202020204" pitchFamily="34" charset="0"/>
              </a:rPr>
              <a:t>supports the </a:t>
            </a:r>
          </a:p>
          <a:p>
            <a:pPr marL="0" indent="0" algn="ctr">
              <a:spcBef>
                <a:spcPct val="0"/>
              </a:spcBef>
              <a:buNone/>
            </a:pPr>
            <a:r>
              <a:rPr lang="en-US" altLang="en-US" sz="2000" kern="1200" dirty="0">
                <a:latin typeface="Arial" panose="020B0604020202020204" pitchFamily="34" charset="0"/>
              </a:rPr>
              <a:t>novice’s </a:t>
            </a:r>
          </a:p>
          <a:p>
            <a:pPr marL="0" indent="0" algn="ctr">
              <a:spcBef>
                <a:spcPct val="0"/>
              </a:spcBef>
              <a:buNone/>
            </a:pPr>
            <a:r>
              <a:rPr lang="en-US" altLang="en-US" sz="2000" kern="1200" dirty="0">
                <a:latin typeface="Arial" panose="020B0604020202020204" pitchFamily="34" charset="0"/>
              </a:rPr>
              <a:t>understanding </a:t>
            </a:r>
          </a:p>
          <a:p>
            <a:pPr marL="0" indent="0" algn="ctr">
              <a:spcBef>
                <a:spcPct val="0"/>
              </a:spcBef>
              <a:buNone/>
            </a:pPr>
            <a:r>
              <a:rPr lang="en-US" altLang="en-US" sz="2000" kern="1200" dirty="0">
                <a:latin typeface="Arial" panose="020B0604020202020204" pitchFamily="34" charset="0"/>
              </a:rPr>
              <a:t>and use of </a:t>
            </a:r>
          </a:p>
          <a:p>
            <a:pPr marL="0" indent="0" algn="ctr">
              <a:spcBef>
                <a:spcPct val="0"/>
              </a:spcBef>
              <a:buNone/>
            </a:pPr>
            <a:r>
              <a:rPr lang="en-US" altLang="en-US" sz="2000" kern="1200" dirty="0">
                <a:latin typeface="Arial" panose="020B0604020202020204" pitchFamily="34" charset="0"/>
              </a:rPr>
              <a:t>a culture’s skills</a:t>
            </a:r>
            <a:endParaRPr lang="en-GB" sz="2000" kern="1200" dirty="0">
              <a:latin typeface="Arial" panose="020B0604020202020204" pitchFamily="34" charset="0"/>
            </a:endParaRPr>
          </a:p>
        </p:txBody>
      </p:sp>
      <p:sp>
        <p:nvSpPr>
          <p:cNvPr id="10" name="Content Placeholder 8"/>
          <p:cNvSpPr>
            <a:spLocks noGrp="1"/>
          </p:cNvSpPr>
          <p:nvPr>
            <p:ph sz="quarter" idx="13"/>
          </p:nvPr>
        </p:nvSpPr>
        <p:spPr>
          <a:xfrm>
            <a:off x="2667000" y="2277348"/>
            <a:ext cx="2133600" cy="2339102"/>
          </a:xfrm>
          <a:solidFill>
            <a:schemeClr val="hlink">
              <a:alpha val="65097"/>
            </a:schemeClr>
          </a:solidFill>
          <a:ln w="12700" cap="sq">
            <a:solidFill>
              <a:schemeClr val="tx1"/>
            </a:solidFill>
            <a:miter lim="800000"/>
            <a:headEnd type="none" w="sm" len="sm"/>
            <a:tailEnd type="none" w="sm" len="sm"/>
          </a:ln>
        </p:spPr>
        <p:txBody>
          <a:bodyPr tIns="91440" bIns="91440" anchor="ctr">
            <a:spAutoFit/>
          </a:bodyPr>
          <a:lstStyle/>
          <a:p>
            <a:pPr marL="0" indent="0" algn="ctr">
              <a:spcBef>
                <a:spcPct val="0"/>
              </a:spcBef>
              <a:buNone/>
            </a:pPr>
            <a:r>
              <a:rPr lang="en-US" altLang="en-US" sz="2000" kern="1200" dirty="0">
                <a:latin typeface="Arial" panose="020B0604020202020204" pitchFamily="34" charset="0"/>
              </a:rPr>
              <a:t>Scaffolding:</a:t>
            </a:r>
          </a:p>
          <a:p>
            <a:pPr marL="0" indent="0" algn="ctr">
              <a:spcBef>
                <a:spcPct val="0"/>
              </a:spcBef>
              <a:buNone/>
            </a:pPr>
            <a:r>
              <a:rPr lang="en-US" altLang="en-US" sz="2000" kern="1200" dirty="0">
                <a:latin typeface="Arial" panose="020B0604020202020204" pitchFamily="34" charset="0"/>
              </a:rPr>
              <a:t> Changing the</a:t>
            </a:r>
          </a:p>
          <a:p>
            <a:pPr marL="0" indent="0" algn="ctr">
              <a:spcBef>
                <a:spcPct val="0"/>
              </a:spcBef>
              <a:buNone/>
            </a:pPr>
            <a:r>
              <a:rPr lang="en-US" altLang="en-US" sz="2000" kern="1200" dirty="0">
                <a:latin typeface="Arial" panose="020B0604020202020204" pitchFamily="34" charset="0"/>
              </a:rPr>
              <a:t> level of </a:t>
            </a:r>
          </a:p>
          <a:p>
            <a:pPr marL="0" indent="0" algn="ctr">
              <a:spcBef>
                <a:spcPct val="0"/>
              </a:spcBef>
              <a:buNone/>
            </a:pPr>
            <a:r>
              <a:rPr lang="en-US" altLang="en-US" sz="2000" kern="1200" dirty="0">
                <a:latin typeface="Arial" panose="020B0604020202020204" pitchFamily="34" charset="0"/>
              </a:rPr>
              <a:t>support over </a:t>
            </a:r>
          </a:p>
          <a:p>
            <a:pPr marL="0" indent="0" algn="ctr">
              <a:spcBef>
                <a:spcPct val="0"/>
              </a:spcBef>
              <a:buNone/>
            </a:pPr>
            <a:r>
              <a:rPr lang="en-US" altLang="en-US" sz="2000" kern="1200" dirty="0">
                <a:latin typeface="Arial" panose="020B0604020202020204" pitchFamily="34" charset="0"/>
              </a:rPr>
              <a:t>the course </a:t>
            </a:r>
          </a:p>
          <a:p>
            <a:pPr marL="0" indent="0" algn="ctr">
              <a:spcBef>
                <a:spcPct val="0"/>
              </a:spcBef>
              <a:buNone/>
            </a:pPr>
            <a:r>
              <a:rPr lang="en-US" altLang="en-US" sz="2000" kern="1200" dirty="0">
                <a:latin typeface="Arial" panose="020B0604020202020204" pitchFamily="34" charset="0"/>
              </a:rPr>
              <a:t>of a teaching </a:t>
            </a:r>
          </a:p>
          <a:p>
            <a:pPr marL="0" indent="0" algn="ctr">
              <a:spcBef>
                <a:spcPct val="0"/>
              </a:spcBef>
              <a:buNone/>
            </a:pPr>
            <a:r>
              <a:rPr lang="en-US" altLang="en-US" sz="2000" kern="1200" dirty="0">
                <a:latin typeface="Arial" panose="020B0604020202020204" pitchFamily="34" charset="0"/>
              </a:rPr>
              <a:t>session</a:t>
            </a:r>
            <a:endParaRPr lang="en-GB" sz="2000" kern="1200" dirty="0">
              <a:latin typeface="Arial" panose="020B0604020202020204" pitchFamily="34" charset="0"/>
            </a:endParaRPr>
          </a:p>
        </p:txBody>
      </p:sp>
      <p:sp>
        <p:nvSpPr>
          <p:cNvPr id="11" name="Content Placeholder 10"/>
          <p:cNvSpPr>
            <a:spLocks noGrp="1"/>
          </p:cNvSpPr>
          <p:nvPr>
            <p:ph sz="quarter" idx="14"/>
          </p:nvPr>
        </p:nvSpPr>
        <p:spPr>
          <a:xfrm>
            <a:off x="4800600" y="3732661"/>
            <a:ext cx="2057400" cy="2031325"/>
          </a:xfrm>
          <a:solidFill>
            <a:schemeClr val="accent2">
              <a:alpha val="65097"/>
            </a:schemeClr>
          </a:solidFill>
          <a:ln w="12700" cap="sq">
            <a:solidFill>
              <a:schemeClr val="tx1"/>
            </a:solidFill>
            <a:miter lim="800000"/>
            <a:headEnd type="none" w="sm" len="sm"/>
            <a:tailEnd type="none" w="sm" len="sm"/>
          </a:ln>
        </p:spPr>
        <p:txBody>
          <a:bodyPr wrap="square" tIns="91440" bIns="91440" anchor="ctr">
            <a:spAutoFit/>
          </a:bodyPr>
          <a:lstStyle/>
          <a:p>
            <a:pPr marL="0" indent="0" algn="ctr" eaLnBrk="1" hangingPunct="1">
              <a:spcBef>
                <a:spcPct val="0"/>
              </a:spcBef>
              <a:buNone/>
            </a:pPr>
            <a:r>
              <a:rPr lang="en-US" altLang="en-US" sz="2000" b="1" kern="1200" dirty="0">
                <a:latin typeface="Arial" panose="020B0604020202020204" pitchFamily="34" charset="0"/>
              </a:rPr>
              <a:t>Tutoring:</a:t>
            </a:r>
          </a:p>
          <a:p>
            <a:pPr marL="0" indent="0" algn="ctr" eaLnBrk="1" hangingPunct="1">
              <a:spcBef>
                <a:spcPct val="0"/>
              </a:spcBef>
              <a:buNone/>
            </a:pPr>
            <a:r>
              <a:rPr lang="en-US" altLang="en-US" sz="2000" kern="1200" dirty="0">
                <a:latin typeface="Arial" panose="020B0604020202020204" pitchFamily="34" charset="0"/>
              </a:rPr>
              <a:t>Cognitive apprenticeship between an expert and a novice</a:t>
            </a:r>
            <a:endParaRPr lang="en-GB" sz="2000" kern="1200" dirty="0">
              <a:latin typeface="Arial" panose="020B0604020202020204" pitchFamily="34" charset="0"/>
            </a:endParaRPr>
          </a:p>
        </p:txBody>
      </p:sp>
      <p:sp>
        <p:nvSpPr>
          <p:cNvPr id="12" name="Content Placeholder 12"/>
          <p:cNvSpPr>
            <a:spLocks noGrp="1"/>
          </p:cNvSpPr>
          <p:nvPr>
            <p:ph sz="quarter" idx="15"/>
          </p:nvPr>
        </p:nvSpPr>
        <p:spPr>
          <a:xfrm>
            <a:off x="6858000" y="2514600"/>
            <a:ext cx="1981200" cy="2590800"/>
          </a:xfrm>
          <a:solidFill>
            <a:schemeClr val="accent1">
              <a:alpha val="65097"/>
            </a:schemeClr>
          </a:solidFill>
          <a:ln w="12700" cap="sq">
            <a:solidFill>
              <a:schemeClr val="tx1"/>
            </a:solidFill>
            <a:miter lim="800000"/>
            <a:headEnd type="none" w="sm" len="sm"/>
            <a:tailEnd type="none" w="sm" len="sm"/>
          </a:ln>
        </p:spPr>
        <p:txBody>
          <a:bodyPr tIns="91440" bIns="91440" anchor="ctr"/>
          <a:lstStyle/>
          <a:p>
            <a:pPr marL="0" indent="0" algn="ctr">
              <a:spcBef>
                <a:spcPct val="0"/>
              </a:spcBef>
              <a:buNone/>
            </a:pPr>
            <a:r>
              <a:rPr lang="en-US" sz="2000" b="1" kern="1200" dirty="0"/>
              <a:t>Cooperative Learning: </a:t>
            </a:r>
            <a:r>
              <a:rPr lang="en-US" sz="2000" kern="1200" dirty="0"/>
              <a:t>Students work </a:t>
            </a:r>
          </a:p>
          <a:p>
            <a:pPr marL="0" indent="0" algn="ctr">
              <a:spcBef>
                <a:spcPct val="0"/>
              </a:spcBef>
              <a:buNone/>
            </a:pPr>
            <a:r>
              <a:rPr lang="en-US" sz="2000" kern="1200" dirty="0"/>
              <a:t>in small groups</a:t>
            </a:r>
          </a:p>
          <a:p>
            <a:pPr marL="0" indent="0" algn="ctr">
              <a:spcBef>
                <a:spcPct val="0"/>
              </a:spcBef>
              <a:buNone/>
            </a:pPr>
            <a:r>
              <a:rPr lang="en-US" sz="2000" kern="1200" dirty="0"/>
              <a:t>to help each other</a:t>
            </a:r>
            <a:endParaRPr lang="en-GB" sz="2000" kern="12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304800"/>
            <a:ext cx="4876800" cy="1184275"/>
          </a:xfrm>
        </p:spPr>
        <p:txBody>
          <a:bodyPr/>
          <a:lstStyle/>
          <a:p>
            <a:r>
              <a:rPr lang="en-US" altLang="en-US" sz="3600" dirty="0"/>
              <a:t>Strategies for Using </a:t>
            </a:r>
            <a:br>
              <a:rPr lang="en-US" altLang="en-US" sz="3600" dirty="0"/>
            </a:br>
            <a:r>
              <a:rPr lang="en-US" altLang="en-US" sz="3600" dirty="0"/>
              <a:t>Peer Tutoring</a:t>
            </a:r>
            <a:endParaRPr lang="en-GB" sz="3600" dirty="0"/>
          </a:p>
        </p:txBody>
      </p:sp>
      <p:sp>
        <p:nvSpPr>
          <p:cNvPr id="2" name="Content Placeholder 1"/>
          <p:cNvSpPr>
            <a:spLocks noGrp="1"/>
          </p:cNvSpPr>
          <p:nvPr>
            <p:ph idx="1"/>
          </p:nvPr>
        </p:nvSpPr>
        <p:spPr>
          <a:xfrm>
            <a:off x="458748" y="1751388"/>
            <a:ext cx="7661275" cy="4114800"/>
          </a:xfrm>
        </p:spPr>
        <p:txBody>
          <a:bodyPr/>
          <a:lstStyle/>
          <a:p>
            <a:pPr indent="-307975" eaLnBrk="1" hangingPunct="1">
              <a:buClr>
                <a:srgbClr val="826200"/>
              </a:buClr>
              <a:buSzPct val="100000"/>
              <a:buFont typeface="Arial" panose="020B0604020202020204" pitchFamily="34" charset="0"/>
              <a:buChar char="•"/>
            </a:pPr>
            <a:r>
              <a:rPr lang="en-US" altLang="en-US" sz="3000" dirty="0"/>
              <a:t>Spend time training tutors</a:t>
            </a:r>
          </a:p>
          <a:p>
            <a:pPr indent="-307975" eaLnBrk="1" hangingPunct="1">
              <a:buClr>
                <a:srgbClr val="826200"/>
              </a:buClr>
              <a:buSzPct val="100000"/>
              <a:buFont typeface="Arial" panose="020B0604020202020204" pitchFamily="34" charset="0"/>
              <a:buChar char="•"/>
            </a:pPr>
            <a:r>
              <a:rPr lang="en-US" altLang="en-US" sz="3000" dirty="0"/>
              <a:t>Use cross-age rather than same-age tutoring when possible</a:t>
            </a:r>
          </a:p>
          <a:p>
            <a:pPr indent="-307975" eaLnBrk="1" hangingPunct="1">
              <a:buClr>
                <a:srgbClr val="826200"/>
              </a:buClr>
              <a:buSzPct val="100000"/>
              <a:buFont typeface="Arial" panose="020B0604020202020204" pitchFamily="34" charset="0"/>
              <a:buChar char="•"/>
            </a:pPr>
            <a:r>
              <a:rPr lang="en-US" altLang="en-US" sz="3000" dirty="0"/>
              <a:t>Let students participate as tutor and tutee</a:t>
            </a:r>
          </a:p>
          <a:p>
            <a:pPr indent="-307975" eaLnBrk="1" hangingPunct="1">
              <a:buClr>
                <a:srgbClr val="826200"/>
              </a:buClr>
              <a:buSzPct val="100000"/>
              <a:buFont typeface="Arial" panose="020B0604020202020204" pitchFamily="34" charset="0"/>
              <a:buChar char="•"/>
            </a:pPr>
            <a:r>
              <a:rPr lang="en-US" altLang="en-US" sz="3000" dirty="0"/>
              <a:t>Don’t let tutors give tests to tutees</a:t>
            </a:r>
          </a:p>
          <a:p>
            <a:pPr indent="-307975" eaLnBrk="1" hangingPunct="1">
              <a:buClr>
                <a:srgbClr val="826200"/>
              </a:buClr>
              <a:buSzPct val="100000"/>
              <a:buFont typeface="Arial" panose="020B0604020202020204" pitchFamily="34" charset="0"/>
              <a:buChar char="•"/>
            </a:pPr>
            <a:r>
              <a:rPr lang="en-US" altLang="en-US" sz="3000" dirty="0"/>
              <a:t>Don’t overuse peer tutoring</a:t>
            </a:r>
          </a:p>
          <a:p>
            <a:pPr indent="-307975" eaLnBrk="1" hangingPunct="1">
              <a:buClr>
                <a:srgbClr val="826200"/>
              </a:buClr>
              <a:buSzPct val="100000"/>
              <a:buFont typeface="Arial" panose="020B0604020202020204" pitchFamily="34" charset="0"/>
              <a:buChar char="•"/>
            </a:pPr>
            <a:r>
              <a:rPr lang="en-US" altLang="en-US" sz="3000" dirty="0"/>
              <a:t>Let parents know that their child will be involved in peer tutoring</a:t>
            </a:r>
            <a:endParaRPr lang="en-GB" sz="3000"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8"/>
  <p:tag name="MMPROD_UIDATA" val="&lt;database version=&quot;7.0&quot;&gt;&lt;object type=&quot;1&quot; unique_id=&quot;10001&quot;&gt;&lt;object type=&quot;8&quot; unique_id=&quot;11124&quot;&gt;&lt;/object&gt;&lt;object type=&quot;2&quot; unique_id=&quot;11125&quot;&gt;&lt;object type=&quot;3&quot; unique_id=&quot;11126&quot;&gt;&lt;property id=&quot;20148&quot; value=&quot;5&quot;/&gt;&lt;property id=&quot;20300&quot; value=&quot;Slide 1 - &amp;quot;CHAPTER 10&amp;quot;&quot;/&gt;&lt;property id=&quot;20307&quot; value=&quot;352&quot;/&gt;&lt;/object&gt;&lt;object type=&quot;3&quot; unique_id=&quot;11127&quot;&gt;&lt;property id=&quot;20148&quot; value=&quot;5&quot;/&gt;&lt;property id=&quot;20300&quot; value=&quot;Slide 2 - &amp;quot;Learning Goals&amp;quot;&quot;/&gt;&lt;property id=&quot;20307&quot; value=&quot;344&quot;/&gt;&lt;/object&gt;&lt;object type=&quot;3&quot; unique_id=&quot;11128&quot;&gt;&lt;property id=&quot;20148&quot; value=&quot;5&quot;/&gt;&lt;property id=&quot;20300&quot; value=&quot;Slide 3 - &amp;quot;Social Constructivist Approaches&amp;quot;&quot;/&gt;&lt;property id=&quot;20307&quot; value=&quot;337&quot;/&gt;&lt;/object&gt;&lt;object type=&quot;3&quot; unique_id=&quot;11129&quot;&gt;&lt;property id=&quot;20148&quot; value=&quot;5&quot;/&gt;&lt;property id=&quot;20300&quot; value=&quot;Slide 4 - &amp;quot;Connecting with Teachers&amp;quot;&quot;/&gt;&lt;property id=&quot;20307&quot; value=&quot;356&quot;/&gt;&lt;/object&gt;&lt;object type=&quot;3&quot; unique_id=&quot;11130&quot;&gt;&lt;property id=&quot;20148&quot; value=&quot;5&quot;/&gt;&lt;property id=&quot;20300&quot; value=&quot;Slide 5 - &amp;quot;Constructivist vs. Social Constructivist Approaches to Teaching&amp;quot;&quot;/&gt;&lt;property id=&quot;20307&quot; value=&quot;328&quot;/&gt;&lt;/object&gt;&lt;object type=&quot;3&quot; unique_id=&quot;11131&quot;&gt;&lt;property id=&quot;20148&quot; value=&quot;5&quot;/&gt;&lt;property id=&quot;20300&quot; value=&quot;Slide 6 - &amp;quot;Situated Cognition&amp;quot;&quot;/&gt;&lt;property id=&quot;20307&quot; value=&quot;349&quot;/&gt;&lt;/object&gt;&lt;object type=&quot;3&quot; unique_id=&quot;11132&quot;&gt;&lt;property id=&quot;20148&quot; value=&quot;5&quot;/&gt;&lt;property id=&quot;20300&quot; value=&quot;Slide 7 - &amp;quot;Social Constructivist Approaches&amp;quot;&quot;/&gt;&lt;property id=&quot;20307&quot; value=&quot;338&quot;/&gt;&lt;/object&gt;&lt;object type=&quot;3&quot; unique_id=&quot;11133&quot;&gt;&lt;property id=&quot;20148&quot; value=&quot;5&quot;/&gt;&lt;property id=&quot;20300&quot; value=&quot;Slide 8 - &amp;quot;Teachers and Peers as Joint Contributors to Students’ Learning&amp;quot;&quot;/&gt;&lt;property id=&quot;20307&quot; value=&quot;351&quot;/&gt;&lt;/object&gt;&lt;object type=&quot;3&quot; unique_id=&quot;11134&quot;&gt;&lt;property id=&quot;20148&quot; value=&quot;5&quot;/&gt;&lt;property id=&quot;20300&quot; value=&quot;Slide 9 - &amp;quot;Strategies for Using &amp;#x0D;&amp;#x0A;Peer Tutoring&amp;quot;&quot;/&gt;&lt;property id=&quot;20307&quot; value=&quot;353&quot;/&gt;&lt;/object&gt;&lt;object type=&quot;3&quot; unique_id=&quot;11135&quot;&gt;&lt;property id=&quot;20148&quot; value=&quot;5&quot;/&gt;&lt;property id=&quot;20300&quot; value=&quot;Slide 10 - &amp;quot;Enter the Debate&amp;quot;&quot;/&gt;&lt;property id=&quot;20307&quot; value=&quot;343&quot;/&gt;&lt;/object&gt;&lt;object type=&quot;3&quot; unique_id=&quot;11136&quot;&gt;&lt;property id=&quot;20148&quot; value=&quot;5&quot;/&gt;&lt;property id=&quot;20300&quot; value=&quot;Slide 11 - &amp;quot;Cooperative Learning Research&amp;#x0D;&amp;#x0A;(Slavin, 1995)&amp;quot;&quot;/&gt;&lt;property id=&quot;20307&quot; value=&quot;350&quot;/&gt;&lt;/object&gt;&lt;object type=&quot;3&quot; unique_id=&quot;11137&quot;&gt;&lt;property id=&quot;20148&quot; value=&quot;5&quot;/&gt;&lt;property id=&quot;20300&quot; value=&quot;Slide 12 - &amp;quot;Cooperative Learning Approaches&amp;quot;&quot;/&gt;&lt;property id=&quot;20307&quot; value=&quot;331&quot;/&gt;&lt;/object&gt;&lt;object type=&quot;3&quot; unique_id=&quot;11138&quot;&gt;&lt;property id=&quot;20148&quot; value=&quot;5&quot;/&gt;&lt;property id=&quot;20300&quot; value=&quot;Slide 13 - &amp;quot;Cooperative Learning Approaches&amp;quot;&quot;/&gt;&lt;property id=&quot;20307&quot; value=&quot;341&quot;/&gt;&lt;/object&gt;&lt;object type=&quot;3&quot; unique_id=&quot;11139&quot;&gt;&lt;property id=&quot;20148&quot; value=&quot;5&quot;/&gt;&lt;property id=&quot;20300&quot; value=&quot;Slide 14 - &amp;quot;Cooperative Learning Approaches&amp;quot;&quot;/&gt;&lt;property id=&quot;20307&quot; value=&quot;342&quot;/&gt;&lt;/object&gt;&lt;object type=&quot;3&quot; unique_id=&quot;11140&quot;&gt;&lt;property id=&quot;20148&quot; value=&quot;5&quot;/&gt;&lt;property id=&quot;20300&quot; value=&quot;Slide 15 - &amp;quot;Creating a Cooperative Community&amp;quot;&quot;/&gt;&lt;property id=&quot;20307&quot; value=&quot;354&quot;/&gt;&lt;/object&gt;&lt;object type=&quot;3&quot; unique_id=&quot;11141&quot;&gt;&lt;property id=&quot;20148&quot; value=&quot;5&quot;/&gt;&lt;property id=&quot;20300&quot; value=&quot;Slide 16 - &amp;quot;Evaluating Cooperative Learning&amp;quot;&quot;/&gt;&lt;property id=&quot;20307&quot; value=&quot;357&quot;/&gt;&lt;/object&gt;&lt;object type=&quot;3&quot; unique_id=&quot;11142&quot;&gt;&lt;property id=&quot;20148&quot; value=&quot;5&quot;/&gt;&lt;property id=&quot;20300&quot; value=&quot;Slide 17 - &amp;quot;Social Constructivist Approaches&amp;quot;&quot;/&gt;&lt;property id=&quot;20307&quot; value=&quot;339&quot;/&gt;&lt;/object&gt;&lt;object type=&quot;3&quot; unique_id=&quot;11143&quot;&gt;&lt;property id=&quot;20148&quot; value=&quot;5&quot;/&gt;&lt;property id=&quot;20300&quot; value=&quot;Slide 18 - &amp;quot;Structuring Small-Group Work&amp;quot;&quot;/&gt;&lt;property id=&quot;20307&quot; value=&quot;347&quot;/&gt;&lt;/object&gt;&lt;object type=&quot;3&quot; unique_id=&quot;11144&quot;&gt;&lt;property id=&quot;20148&quot; value=&quot;5&quot;/&gt;&lt;property id=&quot;20300&quot; value=&quot;Slide 19 - &amp;quot;Strategies for Developing Students’ Team-Building Skills&amp;quot;&quot;/&gt;&lt;property id=&quot;20307&quot; value=&quot;358&quot;/&gt;&lt;/object&gt;&lt;object type=&quot;3&quot; unique_id=&quot;11145&quot;&gt;&lt;property id=&quot;20148&quot; value=&quot;5&quot;/&gt;&lt;property id=&quot;20300&quot; value=&quot;Slide 20 - &amp;quot;Social Constructivist Programs&amp;quot;&quot;/&gt;&lt;property id=&quot;20307&quot; value=&quot;340&quot;/&gt;&lt;/object&gt;&lt;object type=&quot;3&quot; unique_id=&quot;11146&quot;&gt;&lt;property id=&quot;20148&quot; value=&quot;5&quot;/&gt;&lt;property id=&quot;20300&quot; value=&quot;Slide 21 - &amp;quot;Fostering a Community of Learners &amp;#x0D;&amp;#x0A;(Browne, 1997; Campione, 2001)&amp;quot;&quot;/&gt;&lt;property id=&quot;20307&quot; value=&quot;332&quot;/&gt;&lt;/object&gt;&lt;object type=&quot;3&quot; unique_id=&quot;11147&quot;&gt;&lt;property id=&quot;20148&quot; value=&quot;5&quot;/&gt;&lt;property id=&quot;20300&quot; value=&quot;Slide 22 - &amp;quot;Schools for Thought &amp;#x0D;&amp;#x0A;(Lamon et al., 1996)&amp;quot;&quot;/&gt;&lt;property id=&quot;20307&quot; value=&quot;355&quot;/&gt;&lt;/object&gt;&lt;object type=&quot;3&quot; unique_id=&quot;11148&quot;&gt;&lt;property id=&quot;20148&quot; value=&quot;5&quot;/&gt;&lt;property id=&quot;20300&quot; value=&quot;Slide 23 - &amp;quot;Classroom Connections: Crack the Case —The Social Constructivist Classroom&amp;quot;&quot;/&gt;&lt;property id=&quot;20307&quot; value=&quot;345&quot;/&gt;&lt;/object&gt;&lt;object type=&quot;3&quot; unique_id=&quot;11149&quot;&gt;&lt;property id=&quot;20148&quot; value=&quot;5&quot;/&gt;&lt;property id=&quot;20300&quot; value=&quot;Slide 24 - &amp;quot;Reflection &amp;amp; Observation&amp;quot;&quot;/&gt;&lt;property id=&quot;20307&quot; value=&quot;348&quot;/&gt;&lt;/object&gt;&lt;/object&gt;&lt;/object&gt;&lt;/database&gt;"/>
  <p:tag name="SECTOMILLISECCONVERTED" val="1"/>
</p:tagLst>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28"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28"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1ABAF118341F49B3F97BCD1E57DDE2" ma:contentTypeVersion="3" ma:contentTypeDescription="Create a new document." ma:contentTypeScope="" ma:versionID="8a827f09f0fb2cd00d2e2a78512a51fa">
  <xsd:schema xmlns:xsd="http://www.w3.org/2001/XMLSchema" xmlns:xs="http://www.w3.org/2001/XMLSchema" xmlns:p="http://schemas.microsoft.com/office/2006/metadata/properties" xmlns:ns2="3b891efd-a537-4e57-a9a6-7bde74ae8a20" xmlns:ns3="aa4f5ada-9d1d-46d6-b705-f2cf90d05a91" targetNamespace="http://schemas.microsoft.com/office/2006/metadata/properties" ma:root="true" ma:fieldsID="4714e10bff8317b959a0f442da74e446" ns2:_="" ns3:_="">
    <xsd:import namespace="3b891efd-a537-4e57-a9a6-7bde74ae8a20"/>
    <xsd:import namespace="aa4f5ada-9d1d-46d6-b705-f2cf90d05a91"/>
    <xsd:element name="properties">
      <xsd:complexType>
        <xsd:sequence>
          <xsd:element name="documentManagement">
            <xsd:complexType>
              <xsd:all>
                <xsd:element ref="ns2:SharedWithUsers" minOccurs="0"/>
                <xsd:element ref="ns2:SharedWithDetails"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891efd-a537-4e57-a9a6-7bde74ae8a2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4f5ada-9d1d-46d6-b705-f2cf90d05a91" elementFormDefault="qualified">
    <xsd:import namespace="http://schemas.microsoft.com/office/2006/documentManagement/types"/>
    <xsd:import namespace="http://schemas.microsoft.com/office/infopath/2007/PartnerControls"/>
    <xsd:element name="Date" ma:index="10" nillable="true" ma:displayName="Date"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aa4f5ada-9d1d-46d6-b705-f2cf90d05a91" xsi:nil="true"/>
  </documentManagement>
</p:properties>
</file>

<file path=customXml/itemProps1.xml><?xml version="1.0" encoding="utf-8"?>
<ds:datastoreItem xmlns:ds="http://schemas.openxmlformats.org/officeDocument/2006/customXml" ds:itemID="{BDEDE32C-510D-4919-AC66-AFCAB42CA6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891efd-a537-4e57-a9a6-7bde74ae8a20"/>
    <ds:schemaRef ds:uri="aa4f5ada-9d1d-46d6-b705-f2cf90d05a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13A291-5182-47A1-8461-6A2C6D898487}">
  <ds:schemaRefs>
    <ds:schemaRef ds:uri="http://schemas.microsoft.com/sharepoint/v3/contenttype/forms"/>
  </ds:schemaRefs>
</ds:datastoreItem>
</file>

<file path=customXml/itemProps3.xml><?xml version="1.0" encoding="utf-8"?>
<ds:datastoreItem xmlns:ds="http://schemas.openxmlformats.org/officeDocument/2006/customXml" ds:itemID="{A76756FE-492D-43AD-ACA0-F5B9EAC83F73}">
  <ds:schemaRefs>
    <ds:schemaRef ds:uri="3b891efd-a537-4e57-a9a6-7bde74ae8a20"/>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aa4f5ada-9d1d-46d6-b705-f2cf90d05a9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7649</TotalTime>
  <Words>1188</Words>
  <Application>Microsoft Office PowerPoint</Application>
  <PresentationFormat>On-screen Show (4:3)</PresentationFormat>
  <Paragraphs>153</Paragraphs>
  <Slides>20</Slides>
  <Notes>20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Times New Roman</vt:lpstr>
      <vt:lpstr>Wingdings</vt:lpstr>
      <vt:lpstr>Axis</vt:lpstr>
      <vt:lpstr>1_Axis</vt:lpstr>
      <vt:lpstr>CHAPTER 10</vt:lpstr>
      <vt:lpstr>Learning Goals</vt:lpstr>
      <vt:lpstr>Social Constructivist Approaches</vt:lpstr>
      <vt:lpstr>Connecting with Teachers</vt:lpstr>
      <vt:lpstr>Constructivist vs. Social Constructivist Approaches to Teaching</vt:lpstr>
      <vt:lpstr>Situated Cognition</vt:lpstr>
      <vt:lpstr>Teachers and Peers as Joint Contributors</vt:lpstr>
      <vt:lpstr>Teachers and Peers as Joint Contributors to Students’ Learning</vt:lpstr>
      <vt:lpstr>Strategies for Using  Peer Tutoring</vt:lpstr>
      <vt:lpstr>Enter the Debate</vt:lpstr>
      <vt:lpstr>Cooperative Learning Research (Slavin, 1995)</vt:lpstr>
      <vt:lpstr>Figure 10.1 - Cooperative Learning Approaches, 1</vt:lpstr>
      <vt:lpstr>Figure 10.1 - Cooperative Learning Approaches, 2</vt:lpstr>
      <vt:lpstr>Figure 10.1 - Cooperative Learning Approaches, 3</vt:lpstr>
      <vt:lpstr>Creating a Cooperative Community</vt:lpstr>
      <vt:lpstr>Evaluating Cooperative Learning</vt:lpstr>
      <vt:lpstr>STRUCTURING SMALL-GROUP WORK, 1</vt:lpstr>
      <vt:lpstr>Structuring Small-Group Work, 2</vt:lpstr>
      <vt:lpstr>Strategies for Developing Students’ Team-Building Skills</vt:lpstr>
      <vt:lpstr>Reflection &amp; Observation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cr customer</dc:creator>
  <cp:lastModifiedBy>eunice</cp:lastModifiedBy>
  <cp:revision>536</cp:revision>
  <dcterms:created xsi:type="dcterms:W3CDTF">2002-06-09T17:00:30Z</dcterms:created>
  <dcterms:modified xsi:type="dcterms:W3CDTF">2019-04-27T07:03:02Z</dcterms:modified>
</cp:coreProperties>
</file>