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pyright © 2008 F.A. Davis Company"/>
          <p:cNvSpPr txBox="1"/>
          <p:nvPr/>
        </p:nvSpPr>
        <p:spPr>
          <a:xfrm>
            <a:off x="304800" y="6613525"/>
            <a:ext cx="228007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2008 F.A. Davis Company</a:t>
            </a:r>
          </a:p>
        </p:txBody>
      </p:sp>
      <p:sp>
        <p:nvSpPr>
          <p:cNvPr id="29" name="Title Text"/>
          <p:cNvSpPr txBox="1"/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457200" y="2743200"/>
            <a:ext cx="8229600" cy="3382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idx="1"/>
          </p:nvPr>
        </p:nvSpPr>
        <p:spPr>
          <a:xfrm>
            <a:off x="457200" y="2743200"/>
            <a:ext cx="8229600" cy="3382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idx="1"/>
          </p:nvPr>
        </p:nvSpPr>
        <p:spPr>
          <a:xfrm>
            <a:off x="457200" y="2743200"/>
            <a:ext cx="8229600" cy="3382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nscultural Health Care: A Culturally Competent Approach, 4th Edition"/>
          <p:cNvSpPr txBox="1"/>
          <p:nvPr/>
        </p:nvSpPr>
        <p:spPr>
          <a:xfrm>
            <a:off x="-1" y="182562"/>
            <a:ext cx="9144002" cy="383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7960" dir="2700000">
              <a:srgbClr val="FFFFFF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Transcultural Health Care: A Culturally Competent Approach, 4th Edition</a:t>
            </a:r>
          </a:p>
        </p:txBody>
      </p:sp>
      <p:sp>
        <p:nvSpPr>
          <p:cNvPr id="3" name="Copyright © 2013 F.A. Davis Company"/>
          <p:cNvSpPr txBox="1"/>
          <p:nvPr/>
        </p:nvSpPr>
        <p:spPr>
          <a:xfrm>
            <a:off x="152400" y="6629400"/>
            <a:ext cx="2362200" cy="218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>
                <a:solidFill>
                  <a:srgbClr val="21567A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Copyright © 2013 F.A. Davis Company</a:t>
            </a:r>
          </a:p>
        </p:txBody>
      </p:sp>
      <p:sp>
        <p:nvSpPr>
          <p:cNvPr id="4" name="Copyright © 2008 F.A. Davis Company"/>
          <p:cNvSpPr txBox="1"/>
          <p:nvPr/>
        </p:nvSpPr>
        <p:spPr>
          <a:xfrm>
            <a:off x="304800" y="6613525"/>
            <a:ext cx="228007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Copyright © 2008 F.A. Davis Company</a:t>
            </a:r>
          </a:p>
        </p:txBody>
      </p:sp>
      <p:sp>
        <p:nvSpPr>
          <p:cNvPr id="5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6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1567A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1567A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1567A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1567A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1567A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1567A"/>
        </a:buClr>
        <a:buSzPct val="10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1567A"/>
        </a:buClr>
        <a:buSzPct val="10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1567A"/>
        </a:buClr>
        <a:buSzPct val="10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21567A"/>
        </a:buClr>
        <a:buSzPct val="10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frican Americans  Larry Purnell, PhD, RN, FAAN"/>
          <p:cNvSpPr txBox="1"/>
          <p:nvPr>
            <p:ph type="title" idx="4294967295"/>
          </p:nvPr>
        </p:nvSpPr>
        <p:spPr>
          <a:xfrm>
            <a:off x="838200" y="1981200"/>
            <a:ext cx="7772400" cy="144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365760">
              <a:defRPr sz="1760"/>
            </a:pPr>
            <a:br/>
            <a:br/>
            <a:br/>
            <a:r>
              <a:t>African Americans</a:t>
            </a:r>
            <a:br/>
            <a:br/>
            <a:r>
              <a:rPr sz="1280"/>
              <a:t>Larry Purnell, PhD, RN, FAAN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amily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Family</a:t>
            </a:r>
          </a:p>
        </p:txBody>
      </p:sp>
      <p:sp>
        <p:nvSpPr>
          <p:cNvPr id="85" name="Traditionally matriarchal out of necessity during times of slavery. Now more egalitarian but great variation.…"/>
          <p:cNvSpPr txBox="1"/>
          <p:nvPr>
            <p:ph type="body" idx="4294967295"/>
          </p:nvPr>
        </p:nvSpPr>
        <p:spPr>
          <a:xfrm>
            <a:off x="381000" y="2743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/>
            </a:pPr>
            <a:r>
              <a:t>Traditionally matriarchal out of necessity during times of slavery. Now more egalitarian but great variation.</a:t>
            </a:r>
          </a:p>
          <a:p>
            <a:pPr>
              <a:spcBef>
                <a:spcPts val="600"/>
              </a:spcBef>
              <a:defRPr sz="2800"/>
            </a:pPr>
            <a:r>
              <a:t>Single parenting creates more matriarchal families.</a:t>
            </a:r>
          </a:p>
          <a:p>
            <a:pPr>
              <a:spcBef>
                <a:spcPts val="600"/>
              </a:spcBef>
              <a:defRPr sz="2800"/>
            </a:pPr>
            <a:r>
              <a:t>Gender roles are easily inter-changeable.</a:t>
            </a:r>
          </a:p>
          <a:p>
            <a:pPr>
              <a:spcBef>
                <a:spcPts val="600"/>
              </a:spcBef>
              <a:defRPr sz="2800"/>
            </a:pPr>
            <a:r>
              <a:t>Cooperative teamwork is valued and the “norm”.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amily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Family Continued</a:t>
            </a:r>
          </a:p>
        </p:txBody>
      </p:sp>
      <p:sp>
        <p:nvSpPr>
          <p:cNvPr id="88" name="Value self-reliance and education.…"/>
          <p:cNvSpPr txBox="1"/>
          <p:nvPr>
            <p:ph type="body" idx="4294967295"/>
          </p:nvPr>
        </p:nvSpPr>
        <p:spPr>
          <a:xfrm>
            <a:off x="381000" y="25908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12039" indent="-312039" defTabSz="832104">
              <a:spcBef>
                <a:spcPts val="600"/>
              </a:spcBef>
              <a:defRPr sz="2912"/>
            </a:pPr>
            <a:r>
              <a:t>Value self-reliance and education.</a:t>
            </a:r>
          </a:p>
          <a:p>
            <a:pPr marL="312039" indent="-312039" defTabSz="832104">
              <a:spcBef>
                <a:spcPts val="600"/>
              </a:spcBef>
              <a:defRPr sz="2912"/>
            </a:pPr>
            <a:r>
              <a:t>Families try to protect their children from street violence, but society prevails during teen years and attempts may be seen as futile.</a:t>
            </a:r>
          </a:p>
          <a:p>
            <a:pPr marL="312039" indent="-312039" defTabSz="832104">
              <a:spcBef>
                <a:spcPts val="600"/>
              </a:spcBef>
              <a:defRPr sz="2912"/>
            </a:pPr>
            <a:r>
              <a:t>Employment at an early age is encouraged to develop self-survival and self-reliance skills—also help with chores.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amily Continued"/>
          <p:cNvSpPr txBox="1"/>
          <p:nvPr>
            <p:ph type="title" idx="4294967295"/>
          </p:nvPr>
        </p:nvSpPr>
        <p:spPr>
          <a:xfrm>
            <a:off x="5334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Family Continued</a:t>
            </a:r>
          </a:p>
        </p:txBody>
      </p:sp>
      <p:sp>
        <p:nvSpPr>
          <p:cNvPr id="91" name="Many see the future as having limited opportunities if from the lower educational and socioeconomic levels.…"/>
          <p:cNvSpPr txBox="1"/>
          <p:nvPr>
            <p:ph type="body" idx="4294967295"/>
          </p:nvPr>
        </p:nvSpPr>
        <p:spPr>
          <a:xfrm>
            <a:off x="381000" y="2819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Many see the future as having limited opportunities if from the lower educational and socioeconomic levels.</a:t>
            </a:r>
          </a:p>
          <a:p>
            <a:pPr/>
            <a:r>
              <a:t>Value the Afrocentric Framework—although some do not know them by name.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frocentric Framework Nguzo Sabo"/>
          <p:cNvSpPr txBox="1"/>
          <p:nvPr>
            <p:ph type="title" idx="4294967295"/>
          </p:nvPr>
        </p:nvSpPr>
        <p:spPr>
          <a:xfrm>
            <a:off x="533400" y="14478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585215">
              <a:defRPr sz="2816"/>
            </a:pPr>
            <a:r>
              <a:t>Afrocentric Framework</a:t>
            </a:r>
            <a:br/>
            <a:r>
              <a:t>Nguzo Sabo</a:t>
            </a:r>
          </a:p>
        </p:txBody>
      </p:sp>
      <p:sp>
        <p:nvSpPr>
          <p:cNvPr id="94" name="Umojo—unity…"/>
          <p:cNvSpPr txBox="1"/>
          <p:nvPr>
            <p:ph type="body" idx="4294967295"/>
          </p:nvPr>
        </p:nvSpPr>
        <p:spPr>
          <a:xfrm>
            <a:off x="381000" y="2895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lnSpc>
                <a:spcPct val="90000"/>
              </a:lnSpc>
              <a:defRPr sz="3008"/>
            </a:pPr>
            <a:r>
              <a:t>Umojo—unity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Kujichagula—self-determination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Ujimaa—cooperative economics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Ujima—collective work and responsibility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Kuumba—creativity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Nia—purpose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Imani—faith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amily Continued"/>
          <p:cNvSpPr txBox="1"/>
          <p:nvPr>
            <p:ph type="title" idx="4294967295"/>
          </p:nvPr>
        </p:nvSpPr>
        <p:spPr>
          <a:xfrm>
            <a:off x="5334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Family Continued</a:t>
            </a:r>
          </a:p>
        </p:txBody>
      </p:sp>
      <p:sp>
        <p:nvSpPr>
          <p:cNvPr id="97" name="Elders, especially grandmothers, are respected.…"/>
          <p:cNvSpPr txBox="1"/>
          <p:nvPr>
            <p:ph type="body" idx="4294967295"/>
          </p:nvPr>
        </p:nvSpPr>
        <p:spPr>
          <a:xfrm>
            <a:off x="381000" y="2819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6042" indent="-336042" defTabSz="896111">
              <a:defRPr sz="3136"/>
            </a:pPr>
            <a:r>
              <a:t>Elders, especially grandmothers, are respected.</a:t>
            </a:r>
          </a:p>
          <a:p>
            <a:pPr marL="336042" indent="-336042" defTabSz="896111">
              <a:defRPr sz="3136"/>
            </a:pPr>
            <a:r>
              <a:t>Not uncommon for grandparents to assist with and/or raise grandchildren.</a:t>
            </a:r>
          </a:p>
          <a:p>
            <a:pPr marL="336042" indent="-336042" defTabSz="896111">
              <a:defRPr sz="3136"/>
            </a:pPr>
            <a:r>
              <a:t>Extended family is important and cousins and nephews, etc. are considered nuclear family—so are “non-blood relatives”.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amily Continued"/>
          <p:cNvSpPr txBox="1"/>
          <p:nvPr>
            <p:ph type="title" idx="4294967295"/>
          </p:nvPr>
        </p:nvSpPr>
        <p:spPr>
          <a:xfrm>
            <a:off x="5334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Family Continued</a:t>
            </a:r>
          </a:p>
        </p:txBody>
      </p:sp>
      <p:sp>
        <p:nvSpPr>
          <p:cNvPr id="100" name="Minimal to no stigma for single parenting.…"/>
          <p:cNvSpPr txBox="1"/>
          <p:nvPr>
            <p:ph type="body" idx="4294967295"/>
          </p:nvPr>
        </p:nvSpPr>
        <p:spPr>
          <a:xfrm>
            <a:off x="457200" y="2819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Minimal to no stigma for single parenting.</a:t>
            </a:r>
          </a:p>
          <a:p>
            <a:pPr/>
            <a:r>
              <a:t>High HIV and AIDS occurrence due to IV drug use and sexual activity.</a:t>
            </a:r>
          </a:p>
          <a:p>
            <a:pPr/>
            <a:r>
              <a:t>Lesbians and gays accepted but not talked about for fear of increased stigma and rejection.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ocultural Ecology"/>
          <p:cNvSpPr txBox="1"/>
          <p:nvPr>
            <p:ph type="title" idx="4294967295"/>
          </p:nvPr>
        </p:nvSpPr>
        <p:spPr>
          <a:xfrm>
            <a:off x="5334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Biocultural Ecology</a:t>
            </a:r>
          </a:p>
        </p:txBody>
      </p:sp>
      <p:sp>
        <p:nvSpPr>
          <p:cNvPr id="103" name="Different assessment techniques required to detect cyanosis, pallor, rashes, and jaundice.…"/>
          <p:cNvSpPr txBox="1"/>
          <p:nvPr>
            <p:ph type="body" idx="4294967295"/>
          </p:nvPr>
        </p:nvSpPr>
        <p:spPr>
          <a:xfrm>
            <a:off x="381000" y="25908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defRPr sz="2912"/>
            </a:pPr>
            <a:r>
              <a:t>Different assessment techniques required to detect cyanosis, pallor, rashes, and jaundice.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defRPr sz="2912"/>
            </a:pPr>
            <a:r>
              <a:t>Overgrowth of connective tissue leading to keloids.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defRPr sz="2912"/>
            </a:pPr>
            <a:r>
              <a:t>Long bones are longer, bone density is greater than that of Asians, Hispanics, and European-Americans.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defRPr sz="2912"/>
            </a:pPr>
            <a:r>
              <a:t>Greater incidence of birthmarks.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iocultural Ecology Continued"/>
          <p:cNvSpPr txBox="1"/>
          <p:nvPr>
            <p:ph type="title" idx="4294967295"/>
          </p:nvPr>
        </p:nvSpPr>
        <p:spPr>
          <a:xfrm>
            <a:off x="5334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Biocultural Ecology Continued</a:t>
            </a:r>
          </a:p>
        </p:txBody>
      </p:sp>
      <p:sp>
        <p:nvSpPr>
          <p:cNvPr id="106" name="Leading cause of death among males is homicide.…"/>
          <p:cNvSpPr txBox="1"/>
          <p:nvPr>
            <p:ph type="body" idx="4294967295"/>
          </p:nvPr>
        </p:nvSpPr>
        <p:spPr>
          <a:xfrm>
            <a:off x="381000" y="25908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9470" indent="-339470" defTabSz="905255">
              <a:defRPr sz="3168"/>
            </a:pPr>
            <a:r>
              <a:t>Leading cause of death among males is homicide. </a:t>
            </a:r>
          </a:p>
          <a:p>
            <a:pPr marL="339470" indent="-339470" defTabSz="905255">
              <a:defRPr sz="3168"/>
            </a:pPr>
            <a:r>
              <a:t>Violence in inner city neighborhoods.</a:t>
            </a:r>
          </a:p>
          <a:p>
            <a:pPr marL="339470" indent="-339470" defTabSz="905255">
              <a:defRPr sz="3168"/>
            </a:pPr>
            <a:r>
              <a:t>High morbidity and mortality due to hypertension —renin-angiotensin syndrome.</a:t>
            </a:r>
          </a:p>
          <a:p>
            <a:pPr marL="339470" indent="-339470" defTabSz="905255">
              <a:defRPr sz="3168"/>
            </a:pPr>
            <a:r>
              <a:t>Cirrhosis and diabetes rates are also high.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Biocultural Ecology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Biocultural Ecology Continued</a:t>
            </a:r>
          </a:p>
        </p:txBody>
      </p:sp>
      <p:sp>
        <p:nvSpPr>
          <p:cNvPr id="109" name="Sickle cell anemia…"/>
          <p:cNvSpPr txBox="1"/>
          <p:nvPr>
            <p:ph type="body" idx="4294967295"/>
          </p:nvPr>
        </p:nvSpPr>
        <p:spPr>
          <a:xfrm>
            <a:off x="381000" y="26670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15468" indent="-315468" defTabSz="841247">
              <a:defRPr sz="2944"/>
            </a:pPr>
            <a:r>
              <a:t>Sickle cell anemia</a:t>
            </a:r>
          </a:p>
          <a:p>
            <a:pPr marL="315468" indent="-315468" defTabSz="841247">
              <a:defRPr sz="2944"/>
            </a:pPr>
            <a:r>
              <a:t>Glucose-6-phosphate-dehydrogenase deficiency</a:t>
            </a:r>
          </a:p>
          <a:p>
            <a:pPr marL="315468" indent="-315468" defTabSz="841247">
              <a:defRPr sz="2944"/>
            </a:pPr>
            <a:r>
              <a:t>Lactose deficiency</a:t>
            </a:r>
          </a:p>
          <a:p>
            <a:pPr marL="315468" indent="-315468" defTabSz="841247">
              <a:defRPr sz="2944"/>
            </a:pPr>
            <a:r>
              <a:t>Prostate cancer due to enzyme level detection</a:t>
            </a:r>
          </a:p>
          <a:p>
            <a:pPr marL="315468" indent="-315468" defTabSz="841247">
              <a:defRPr sz="2944"/>
            </a:pPr>
            <a:r>
              <a:t>Colon tumors are deeper within the colon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Biocultural Ecology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Biocultural Ecology Continued</a:t>
            </a:r>
          </a:p>
        </p:txBody>
      </p:sp>
      <p:sp>
        <p:nvSpPr>
          <p:cNvPr id="112" name="Less responsive to beta-blockers…"/>
          <p:cNvSpPr txBox="1"/>
          <p:nvPr>
            <p:ph type="body" idx="4294967295"/>
          </p:nvPr>
        </p:nvSpPr>
        <p:spPr>
          <a:xfrm>
            <a:off x="457200" y="2438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Less responsive to beta-blockers</a:t>
            </a:r>
          </a:p>
          <a:p>
            <a:pPr>
              <a:spcBef>
                <a:spcPts val="500"/>
              </a:spcBef>
              <a:defRPr sz="2400"/>
            </a:pPr>
            <a:r>
              <a:t>More responsive to monotherapy</a:t>
            </a:r>
          </a:p>
          <a:p>
            <a:pPr>
              <a:spcBef>
                <a:spcPts val="500"/>
              </a:spcBef>
              <a:defRPr sz="2400"/>
            </a:pPr>
            <a:r>
              <a:t>Less responsive to mydriatic dilation</a:t>
            </a:r>
          </a:p>
          <a:p>
            <a:pPr>
              <a:spcBef>
                <a:spcPts val="500"/>
              </a:spcBef>
              <a:defRPr sz="2400"/>
            </a:pPr>
            <a:r>
              <a:t>High frequency for psychosis and low frequency for depression</a:t>
            </a:r>
          </a:p>
          <a:p>
            <a:pPr>
              <a:spcBef>
                <a:spcPts val="500"/>
              </a:spcBef>
              <a:defRPr sz="2400"/>
            </a:pPr>
            <a:r>
              <a:t>Higher doses of neuroleptics</a:t>
            </a:r>
          </a:p>
          <a:p>
            <a:pPr>
              <a:spcBef>
                <a:spcPts val="500"/>
              </a:spcBef>
              <a:defRPr sz="2400"/>
            </a:pPr>
            <a:r>
              <a:t>Higher incidence of side effects for psychotropics and tricyclics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frican American"/>
          <p:cNvSpPr txBox="1"/>
          <p:nvPr>
            <p:ph type="title" idx="4294967295"/>
          </p:nvPr>
        </p:nvSpPr>
        <p:spPr>
          <a:xfrm>
            <a:off x="533400" y="1600200"/>
            <a:ext cx="8153400" cy="1066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African American</a:t>
            </a:r>
          </a:p>
        </p:txBody>
      </p:sp>
      <p:sp>
        <p:nvSpPr>
          <p:cNvPr id="61" name="Second largest “minority” group in the United States.…"/>
          <p:cNvSpPr txBox="1"/>
          <p:nvPr>
            <p:ph type="body" idx="4294967295"/>
          </p:nvPr>
        </p:nvSpPr>
        <p:spPr>
          <a:xfrm>
            <a:off x="381000" y="2667000"/>
            <a:ext cx="8331200" cy="3505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9470" indent="-339470" defTabSz="905255">
              <a:spcBef>
                <a:spcPts val="600"/>
              </a:spcBef>
              <a:defRPr sz="2772"/>
            </a:pPr>
            <a:r>
              <a:t>Second largest “minority” group in the United States.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t>Negro, black, Black American, person of color, and colored: Depends on the individual.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t>African American does not necessarily mean you have black skin—it is a term to denote that the person has pride in both the African and American heritage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Nutrition"/>
          <p:cNvSpPr txBox="1"/>
          <p:nvPr>
            <p:ph type="title" idx="4294967295"/>
          </p:nvPr>
        </p:nvSpPr>
        <p:spPr>
          <a:xfrm>
            <a:off x="5334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Nutrition</a:t>
            </a:r>
          </a:p>
        </p:txBody>
      </p:sp>
      <p:sp>
        <p:nvSpPr>
          <p:cNvPr id="115" name="Symbol for health and wealth…"/>
          <p:cNvSpPr txBox="1"/>
          <p:nvPr>
            <p:ph type="body" idx="4294967295"/>
          </p:nvPr>
        </p:nvSpPr>
        <p:spPr>
          <a:xfrm>
            <a:off x="381000" y="2438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5754" indent="-325754" defTabSz="868680">
              <a:defRPr sz="3040"/>
            </a:pPr>
            <a:r>
              <a:t>Symbol for health and wealth </a:t>
            </a:r>
          </a:p>
          <a:p>
            <a:pPr marL="325754" indent="-325754" defTabSz="868680">
              <a:defRPr sz="3040"/>
            </a:pPr>
            <a:r>
              <a:t>Accept food; otherwise you reject the person</a:t>
            </a:r>
          </a:p>
          <a:p>
            <a:pPr marL="325754" indent="-325754" defTabSz="868680">
              <a:defRPr sz="3040"/>
            </a:pPr>
            <a:r>
              <a:t>Food considered important for controlling </a:t>
            </a:r>
            <a:r>
              <a:rPr b="1"/>
              <a:t>high blood</a:t>
            </a:r>
            <a:r>
              <a:t> and </a:t>
            </a:r>
            <a:r>
              <a:rPr b="1"/>
              <a:t>low blood</a:t>
            </a:r>
            <a:endParaRPr b="1"/>
          </a:p>
          <a:p>
            <a:pPr marL="325754" indent="-325754" defTabSz="868680">
              <a:defRPr sz="3040"/>
            </a:pPr>
            <a:r>
              <a:t>Soul food is high in fat and sodium with fatback used frequently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utrition Continued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Nutrition Continued</a:t>
            </a:r>
          </a:p>
        </p:txBody>
      </p:sp>
      <p:sp>
        <p:nvSpPr>
          <p:cNvPr id="118" name="Children introduced to solid food early…"/>
          <p:cNvSpPr txBox="1"/>
          <p:nvPr>
            <p:ph type="body" idx="4294967295"/>
          </p:nvPr>
        </p:nvSpPr>
        <p:spPr>
          <a:xfrm>
            <a:off x="381000" y="25908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defRPr sz="3008"/>
            </a:pPr>
            <a:r>
              <a:t>Children introduced to solid food early</a:t>
            </a:r>
          </a:p>
          <a:p>
            <a:pPr marL="322325" indent="-322325" defTabSz="859536">
              <a:defRPr sz="3008"/>
            </a:pPr>
            <a:r>
              <a:t>Milk, vegetables, and meat are strength foods</a:t>
            </a:r>
          </a:p>
          <a:p>
            <a:pPr marL="322325" indent="-322325" defTabSz="859536">
              <a:defRPr sz="3008"/>
            </a:pPr>
            <a:r>
              <a:t>Diet frequently low in Vitamins A and C and iron</a:t>
            </a:r>
          </a:p>
          <a:p>
            <a:pPr marL="322325" indent="-322325" defTabSz="859536">
              <a:defRPr sz="3008"/>
            </a:pPr>
            <a:r>
              <a:t>High-carbohydrate diet leads to obesity</a:t>
            </a:r>
          </a:p>
          <a:p>
            <a:pPr marL="322325" indent="-322325" defTabSz="859536">
              <a:defRPr sz="3008"/>
            </a:pPr>
            <a:r>
              <a:t>Overweight is seen as positive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hildbearing Practices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Childbearing Practices</a:t>
            </a:r>
          </a:p>
        </p:txBody>
      </p:sp>
      <p:sp>
        <p:nvSpPr>
          <p:cNvPr id="121" name="Oral contraceptives is the most common method of birth control…"/>
          <p:cNvSpPr txBox="1"/>
          <p:nvPr>
            <p:ph type="body" idx="4294967295"/>
          </p:nvPr>
        </p:nvSpPr>
        <p:spPr>
          <a:xfrm>
            <a:off x="381000" y="2514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6042" indent="-336042" defTabSz="896111">
              <a:defRPr sz="3136"/>
            </a:pPr>
            <a:r>
              <a:t>Oral contraceptives is the most common method of birth control</a:t>
            </a:r>
          </a:p>
          <a:p>
            <a:pPr marL="336042" indent="-336042" defTabSz="896111">
              <a:defRPr sz="3136"/>
            </a:pPr>
            <a:r>
              <a:t>Mother and grandmother are the primary advisors for pregnancy and childbearing practices</a:t>
            </a:r>
          </a:p>
          <a:p>
            <a:pPr marL="336042" indent="-336042" defTabSz="896111">
              <a:defRPr sz="3136"/>
            </a:pPr>
            <a:r>
              <a:t>Consume your craving during pregnancy or the baby will be marked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hildbearing Practices Continued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86968">
              <a:defRPr sz="4268"/>
            </a:lvl1pPr>
          </a:lstStyle>
          <a:p>
            <a:pPr/>
            <a:r>
              <a:t>Childbearing Practices Continued</a:t>
            </a:r>
          </a:p>
        </p:txBody>
      </p:sp>
      <p:sp>
        <p:nvSpPr>
          <p:cNvPr id="124" name="Geophagia, eating non food substances, can lead to iron and potassium deficiency…"/>
          <p:cNvSpPr txBox="1"/>
          <p:nvPr>
            <p:ph type="body" idx="4294967295"/>
          </p:nvPr>
        </p:nvSpPr>
        <p:spPr>
          <a:xfrm>
            <a:off x="381000" y="26670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6042" indent="-336042" defTabSz="896111">
              <a:defRPr sz="3136"/>
            </a:pPr>
            <a:r>
              <a:t>Geophagia, eating non food substances, can lead to iron and potassium deficiency</a:t>
            </a:r>
          </a:p>
          <a:p>
            <a:pPr marL="336042" indent="-336042" defTabSz="896111">
              <a:defRPr sz="3136"/>
            </a:pPr>
            <a:r>
              <a:t>A few believe that a pregnant woman should not have her picture taken because it will capture the baby’s soul</a:t>
            </a:r>
          </a:p>
          <a:p>
            <a:pPr marL="336042" indent="-336042" defTabSz="896111">
              <a:defRPr sz="3136"/>
            </a:pPr>
            <a:r>
              <a:t>Do not take pictures while pregnant because it can cause a stillbirth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hildbearing Practices Continued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86968">
              <a:defRPr sz="4268"/>
            </a:lvl1pPr>
          </a:lstStyle>
          <a:p>
            <a:pPr/>
            <a:r>
              <a:t>Childbearing Practices Continued</a:t>
            </a:r>
          </a:p>
        </p:txBody>
      </p:sp>
      <p:sp>
        <p:nvSpPr>
          <p:cNvPr id="127" name="After delivery avoid cold air and get plenty of rest…"/>
          <p:cNvSpPr txBox="1"/>
          <p:nvPr>
            <p:ph type="body" idx="4294967295"/>
          </p:nvPr>
        </p:nvSpPr>
        <p:spPr>
          <a:xfrm>
            <a:off x="381000" y="2819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After delivery avoid cold air and get plenty of rest</a:t>
            </a:r>
          </a:p>
          <a:p>
            <a:pPr/>
            <a:r>
              <a:t>Umbilicus may be wrapped or have a coin placed on it to prevent protruding outward—for some it is a means of protection from evil. Practice is rare but still occurs among some.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Death Rituals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Death Rituals</a:t>
            </a:r>
          </a:p>
        </p:txBody>
      </p:sp>
      <p:sp>
        <p:nvSpPr>
          <p:cNvPr id="130" name="Death does not end the connection between people, can communicate with the dead person’s spirit…"/>
          <p:cNvSpPr txBox="1"/>
          <p:nvPr>
            <p:ph type="body" idx="4294967295"/>
          </p:nvPr>
        </p:nvSpPr>
        <p:spPr>
          <a:xfrm>
            <a:off x="381000" y="25908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lnSpc>
                <a:spcPct val="90000"/>
              </a:lnSpc>
              <a:defRPr sz="3008"/>
            </a:pPr>
            <a:r>
              <a:t>Death does not end the connection between people, can communicate with the dead person’s spirit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Some believe in voodoo death in that death or illness can come to a person through supernatural forces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Voodoo is also known as root work, mojo, spell, fix, or black magic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Death Rituals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Death Rituals</a:t>
            </a:r>
          </a:p>
        </p:txBody>
      </p:sp>
      <p:sp>
        <p:nvSpPr>
          <p:cNvPr id="133" name="Body must be kept intact after death—I came into this world with all of my body parts and I intend to leave this world with all of my body parts…"/>
          <p:cNvSpPr txBox="1"/>
          <p:nvPr>
            <p:ph type="body" idx="4294967295"/>
          </p:nvPr>
        </p:nvSpPr>
        <p:spPr>
          <a:xfrm>
            <a:off x="457200" y="2743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Body must be kept intact after death—I came into this world with all of my body parts and I intend to leave this world with all of my body parts</a:t>
            </a:r>
          </a:p>
          <a:p>
            <a:pPr>
              <a:spcBef>
                <a:spcPts val="500"/>
              </a:spcBef>
              <a:defRPr sz="2400"/>
            </a:pPr>
            <a:r>
              <a:t>Falling out due to extreme emotional response. However the person can still hear and understand</a:t>
            </a:r>
          </a:p>
          <a:p>
            <a:pPr>
              <a:spcBef>
                <a:spcPts val="500"/>
              </a:spcBef>
              <a:defRPr sz="2400"/>
            </a:pPr>
            <a:r>
              <a:t>Express grief openly and publicly with eulogies at funerals is common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pirituality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Spirituality</a:t>
            </a:r>
          </a:p>
        </p:txBody>
      </p:sp>
      <p:sp>
        <p:nvSpPr>
          <p:cNvPr id="136" name="The Black Church is the Black Community…"/>
          <p:cNvSpPr txBox="1"/>
          <p:nvPr>
            <p:ph type="body" idx="4294967295"/>
          </p:nvPr>
        </p:nvSpPr>
        <p:spPr>
          <a:xfrm>
            <a:off x="381000" y="2438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defRPr sz="3008"/>
            </a:pPr>
            <a:r>
              <a:t>The Black Church is the Black Community</a:t>
            </a:r>
          </a:p>
          <a:p>
            <a:pPr marL="322325" indent="-322325" defTabSz="859536">
              <a:defRPr sz="3008"/>
            </a:pPr>
            <a:r>
              <a:t>Religion is taken seriously; expect to receive a message in church</a:t>
            </a:r>
          </a:p>
          <a:p>
            <a:pPr marL="322325" indent="-322325" defTabSz="859536">
              <a:defRPr sz="3008"/>
            </a:pPr>
            <a:r>
              <a:t>Group singing and public testimonials</a:t>
            </a:r>
          </a:p>
          <a:p>
            <a:pPr marL="322325" indent="-322325" defTabSz="859536">
              <a:defRPr sz="3008"/>
            </a:pPr>
            <a:r>
              <a:t>Most are Baptist or Methodist although they belong to all religious groups including Nation of Islam and Seventh Day Adventist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pirituality Continued"/>
          <p:cNvSpPr txBox="1"/>
          <p:nvPr>
            <p:ph type="title" idx="4294967295"/>
          </p:nvPr>
        </p:nvSpPr>
        <p:spPr>
          <a:xfrm>
            <a:off x="5334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Spirituality Continued</a:t>
            </a:r>
          </a:p>
        </p:txBody>
      </p:sp>
      <p:sp>
        <p:nvSpPr>
          <p:cNvPr id="139" name="Use prayer for all situations…"/>
          <p:cNvSpPr txBox="1"/>
          <p:nvPr>
            <p:ph type="body" idx="4294967295"/>
          </p:nvPr>
        </p:nvSpPr>
        <p:spPr>
          <a:xfrm>
            <a:off x="381000" y="2514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Use prayer for all situations</a:t>
            </a:r>
          </a:p>
          <a:p>
            <a:pPr/>
            <a:r>
              <a:t>Many believe in </a:t>
            </a:r>
            <a:r>
              <a:rPr b="1"/>
              <a:t>laying on of hands</a:t>
            </a:r>
            <a:r>
              <a:t> while praying—power of being able to heal</a:t>
            </a:r>
          </a:p>
          <a:p>
            <a:pPr/>
            <a:r>
              <a:t>May </a:t>
            </a:r>
            <a:r>
              <a:rPr i="1"/>
              <a:t>speak in tongues</a:t>
            </a:r>
            <a:r>
              <a:t> </a:t>
            </a:r>
          </a:p>
          <a:p>
            <a:pPr/>
            <a:r>
              <a:t>Inner strength comes from faith in God—it is “God’s Will” —fatalism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Healthcare Practices Health-Seeking Behaviors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585215">
              <a:defRPr sz="2816"/>
            </a:pPr>
            <a:r>
              <a:t>Healthcare Practices</a:t>
            </a:r>
            <a:br/>
            <a:r>
              <a:t>Health-Seeking Behaviors</a:t>
            </a:r>
          </a:p>
        </p:txBody>
      </p:sp>
      <p:sp>
        <p:nvSpPr>
          <p:cNvPr id="142" name="The world is a very hostile and dangerous place to live…"/>
          <p:cNvSpPr txBox="1"/>
          <p:nvPr>
            <p:ph type="body" idx="4294967295"/>
          </p:nvPr>
        </p:nvSpPr>
        <p:spPr>
          <a:xfrm>
            <a:off x="381000" y="2895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lnSpc>
                <a:spcPct val="90000"/>
              </a:lnSpc>
              <a:defRPr sz="3008"/>
            </a:pPr>
            <a:r>
              <a:t>The world is a very hostile and dangerous place to live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The individual is open to attack from external forces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The individual is considered to be a helpless person who has no internal resources to combat such an attack and therefore needs outside assistance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frican American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African American</a:t>
            </a:r>
          </a:p>
        </p:txBody>
      </p:sp>
      <p:sp>
        <p:nvSpPr>
          <p:cNvPr id="64" name="Much diversity among this group in terms of the variant cultural characteristics.…"/>
          <p:cNvSpPr txBox="1"/>
          <p:nvPr>
            <p:ph type="body" idx="4294967295"/>
          </p:nvPr>
        </p:nvSpPr>
        <p:spPr>
          <a:xfrm>
            <a:off x="381000" y="2895600"/>
            <a:ext cx="8331200" cy="3581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2613" indent="-332613" defTabSz="886968">
              <a:defRPr sz="3104"/>
            </a:pPr>
            <a:r>
              <a:t>Much diversity among this group in terms of the variant cultural characteristics.</a:t>
            </a:r>
          </a:p>
          <a:p>
            <a:pPr marL="332613" indent="-332613" defTabSz="886968">
              <a:defRPr sz="3104"/>
            </a:pPr>
            <a:r>
              <a:t>Half live in the Southern United States with large numbers living in large cities in the North.</a:t>
            </a:r>
          </a:p>
          <a:p>
            <a:pPr marL="332613" indent="-332613" defTabSz="886968">
              <a:defRPr sz="3104"/>
            </a:pPr>
            <a:r>
              <a:t>Most came to the United States involuntarily with the slave trade from Africa.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Healthcare Practices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Healthcare Practices</a:t>
            </a:r>
          </a:p>
        </p:txBody>
      </p:sp>
      <p:sp>
        <p:nvSpPr>
          <p:cNvPr id="145" name="May be suspicious of outsider healthcare professionals and therefore see a physician or nurse only when absolutely necessary…"/>
          <p:cNvSpPr txBox="1"/>
          <p:nvPr>
            <p:ph type="body" idx="4294967295"/>
          </p:nvPr>
        </p:nvSpPr>
        <p:spPr>
          <a:xfrm>
            <a:off x="381000" y="2743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6042" indent="-336042" defTabSz="896111">
              <a:defRPr sz="3136"/>
            </a:pPr>
            <a:r>
              <a:t>May be suspicious of outsider healthcare professionals and therefore see a physician or nurse only when absolutely necessary</a:t>
            </a:r>
          </a:p>
          <a:p>
            <a:pPr marL="336042" indent="-336042" defTabSz="896111">
              <a:defRPr sz="3136"/>
            </a:pPr>
            <a:r>
              <a:t>Natural and unnatural illnesses</a:t>
            </a:r>
          </a:p>
          <a:p>
            <a:pPr marL="336042" indent="-336042" defTabSz="896111">
              <a:defRPr sz="3136"/>
            </a:pPr>
            <a:r>
              <a:t>May receive care from a “root doctor” simultaneously with biomedical practitioners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Healthcare Practices Continued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Healthcare Practices Continued</a:t>
            </a:r>
          </a:p>
        </p:txBody>
      </p:sp>
      <p:sp>
        <p:nvSpPr>
          <p:cNvPr id="148" name="Have a tendency to take medicine on an “as-needed” basis…"/>
          <p:cNvSpPr txBox="1"/>
          <p:nvPr>
            <p:ph type="body" idx="4294967295"/>
          </p:nvPr>
        </p:nvSpPr>
        <p:spPr>
          <a:xfrm>
            <a:off x="381000" y="26670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defRPr sz="3008"/>
            </a:pPr>
            <a:r>
              <a:t>Have a tendency to take medicine on an “as-needed” basis</a:t>
            </a:r>
          </a:p>
          <a:p>
            <a:pPr marL="322325" indent="-322325" defTabSz="859536">
              <a:defRPr sz="3008"/>
            </a:pPr>
            <a:r>
              <a:t>Barriers to health care include affordability, accessibility, acceptability, adaptability, and past discrimination</a:t>
            </a:r>
          </a:p>
          <a:p>
            <a:pPr marL="322325" indent="-322325" defTabSz="859536">
              <a:defRPr sz="3008"/>
            </a:pPr>
            <a:r>
              <a:t>Some believe “no pain, no illness”</a:t>
            </a:r>
          </a:p>
          <a:p>
            <a:pPr marL="322325" indent="-322325" defTabSz="859536">
              <a:defRPr sz="3008"/>
            </a:pPr>
            <a:r>
              <a:t>Able to enter the sick role with ease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Healthcare Practices Continued"/>
          <p:cNvSpPr txBox="1"/>
          <p:nvPr>
            <p:ph type="title" idx="4294967295"/>
          </p:nvPr>
        </p:nvSpPr>
        <p:spPr>
          <a:xfrm>
            <a:off x="5334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Healthcare Practices Continued</a:t>
            </a:r>
          </a:p>
        </p:txBody>
      </p:sp>
      <p:sp>
        <p:nvSpPr>
          <p:cNvPr id="151" name="Illness brings the family together…"/>
          <p:cNvSpPr txBox="1"/>
          <p:nvPr>
            <p:ph type="body" idx="4294967295"/>
          </p:nvPr>
        </p:nvSpPr>
        <p:spPr>
          <a:xfrm>
            <a:off x="381000" y="2743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Illness brings the family together</a:t>
            </a:r>
          </a:p>
          <a:p>
            <a:pPr/>
            <a:r>
              <a:t>Low rates of organ donation due to lack of information, racism, religion, distrust, and fear of organ being taken prematurely</a:t>
            </a:r>
          </a:p>
          <a:p>
            <a:pPr/>
            <a:r>
              <a:t>Blood transfusion acceptable unless religion forbids 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Healthcare Practitioners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Healthcare Practitioners</a:t>
            </a:r>
          </a:p>
        </p:txBody>
      </p:sp>
      <p:sp>
        <p:nvSpPr>
          <p:cNvPr id="154" name="Folk practitioners can be grandmothers, respected women or elders in the community, church leaders, root doctors, or voodoo priests and priestesses, who remove hexes…"/>
          <p:cNvSpPr txBox="1"/>
          <p:nvPr>
            <p:ph type="body" idx="4294967295"/>
          </p:nvPr>
        </p:nvSpPr>
        <p:spPr>
          <a:xfrm>
            <a:off x="381000" y="2743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Folk practitioners can be grandmothers, respected women or elders in the community, church leaders, root doctors, or voodoo priests and priestesses, who remove hexes</a:t>
            </a:r>
          </a:p>
          <a:p>
            <a:pPr/>
            <a:r>
              <a:t>Some may prefer a care provider of the same gender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Healthcare Practitioners Continued"/>
          <p:cNvSpPr txBox="1"/>
          <p:nvPr>
            <p:ph type="title" idx="4294967295"/>
          </p:nvPr>
        </p:nvSpPr>
        <p:spPr>
          <a:xfrm>
            <a:off x="5334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32104">
              <a:defRPr sz="4004"/>
            </a:lvl1pPr>
          </a:lstStyle>
          <a:p>
            <a:pPr/>
            <a:r>
              <a:t>Healthcare Practitioners Continued</a:t>
            </a:r>
          </a:p>
        </p:txBody>
      </p:sp>
      <p:sp>
        <p:nvSpPr>
          <p:cNvPr id="157" name="Folk practitioners are held in high esteem and used by all socioeconomic levels of African Americans…"/>
          <p:cNvSpPr txBox="1"/>
          <p:nvPr>
            <p:ph type="body" idx="4294967295"/>
          </p:nvPr>
        </p:nvSpPr>
        <p:spPr>
          <a:xfrm>
            <a:off x="381000" y="26670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6042" indent="-336042" defTabSz="896111">
              <a:defRPr sz="3136"/>
            </a:pPr>
            <a:r>
              <a:t>Folk practitioners are held in high esteem and used by all socioeconomic levels of African Americans</a:t>
            </a:r>
          </a:p>
          <a:p>
            <a:pPr marL="336042" indent="-336042" defTabSz="896111">
              <a:defRPr sz="3136"/>
            </a:pPr>
            <a:r>
              <a:t>Prefer Western healthcare providers who are known to the family or community </a:t>
            </a:r>
          </a:p>
          <a:p>
            <a:pPr marL="336042" indent="-336042" defTabSz="896111">
              <a:defRPr b="1" sz="3136"/>
            </a:pPr>
            <a:r>
              <a:t>Must </a:t>
            </a:r>
            <a:r>
              <a:rPr b="0"/>
              <a:t>establish trust to be effective in return visits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ducation and Occupation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Education and Occupation</a:t>
            </a:r>
          </a:p>
        </p:txBody>
      </p:sp>
      <p:sp>
        <p:nvSpPr>
          <p:cNvPr id="67" name="Great inequities in educational opportunities in the past, and this still continues in some areas of the United States with inferior schools and lack of economic and human resources.…"/>
          <p:cNvSpPr txBox="1"/>
          <p:nvPr>
            <p:ph type="body" idx="4294967295"/>
          </p:nvPr>
        </p:nvSpPr>
        <p:spPr>
          <a:xfrm>
            <a:off x="381000" y="2819400"/>
            <a:ext cx="8331200" cy="3810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defRPr sz="3008"/>
            </a:pPr>
            <a:r>
              <a:t>Great inequities in educational opportunities in the past, and this still continues in some areas of the United States with inferior schools and lack of economic and human resources. </a:t>
            </a:r>
          </a:p>
          <a:p>
            <a:pPr marL="322325" indent="-322325" defTabSz="859536">
              <a:defRPr sz="3008"/>
            </a:pPr>
            <a:r>
              <a:t>High drop-out rates from school due to pregnancy, socioeconomics, and family responsibilities.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ducation and Occupation Continued"/>
          <p:cNvSpPr txBox="1"/>
          <p:nvPr>
            <p:ph type="title" idx="4294967295"/>
          </p:nvPr>
        </p:nvSpPr>
        <p:spPr>
          <a:xfrm>
            <a:off x="5334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95527">
              <a:defRPr sz="3828"/>
            </a:lvl1pPr>
          </a:lstStyle>
          <a:p>
            <a:pPr/>
            <a:r>
              <a:t>Education and Occupation Continued</a:t>
            </a:r>
          </a:p>
        </p:txBody>
      </p:sp>
      <p:sp>
        <p:nvSpPr>
          <p:cNvPr id="70" name="Less well represented in managerial and professional occupations.…"/>
          <p:cNvSpPr txBox="1"/>
          <p:nvPr>
            <p:ph type="body" idx="4294967295"/>
          </p:nvPr>
        </p:nvSpPr>
        <p:spPr>
          <a:xfrm>
            <a:off x="381000" y="2895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Less well represented in managerial and professional occupations.</a:t>
            </a:r>
          </a:p>
          <a:p>
            <a:pPr/>
            <a:r>
              <a:t>High employment in “blue collar” positions and factories increase risks for cancer and poorer health status—steel and tire industries and other hazardous occupations.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ommunications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Communications</a:t>
            </a:r>
          </a:p>
        </p:txBody>
      </p:sp>
      <p:sp>
        <p:nvSpPr>
          <p:cNvPr id="73" name="Black English dialect where the “th” is pronounced like “de” = dese for these.…"/>
          <p:cNvSpPr txBox="1"/>
          <p:nvPr>
            <p:ph type="body" idx="4294967295"/>
          </p:nvPr>
        </p:nvSpPr>
        <p:spPr>
          <a:xfrm>
            <a:off x="381000" y="26670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lnSpc>
                <a:spcPct val="90000"/>
              </a:lnSpc>
              <a:defRPr sz="3008"/>
            </a:pPr>
            <a:r>
              <a:t>Black English dialect where the “th” is pronounced like “de” = dese for these.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Gullah, a Creole language spoken by African Americans who come from the Georgia Coast and South Carolina. A dialect originating from Africa and is really a combination of two other languages. 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t>Spoken in other places in the world.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mmunications Continued"/>
          <p:cNvSpPr txBox="1"/>
          <p:nvPr>
            <p:ph type="title" idx="4294967295"/>
          </p:nvPr>
        </p:nvSpPr>
        <p:spPr>
          <a:xfrm>
            <a:off x="5334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Communications Continued</a:t>
            </a:r>
          </a:p>
        </p:txBody>
      </p:sp>
      <p:sp>
        <p:nvSpPr>
          <p:cNvPr id="76" name="Highly verbal and expressive with family and trusted friends.…"/>
          <p:cNvSpPr txBox="1"/>
          <p:nvPr>
            <p:ph type="body" idx="4294967295"/>
          </p:nvPr>
        </p:nvSpPr>
        <p:spPr>
          <a:xfrm>
            <a:off x="457200" y="2743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defRPr sz="3008"/>
            </a:pPr>
            <a:r>
              <a:t>Highly verbal and expressive with family and trusted friends. </a:t>
            </a:r>
          </a:p>
          <a:p>
            <a:pPr marL="322325" indent="-322325" defTabSz="859536">
              <a:defRPr sz="3008"/>
            </a:pPr>
            <a:r>
              <a:t>Do not air your dirty laundry.</a:t>
            </a:r>
          </a:p>
          <a:p>
            <a:pPr marL="322325" indent="-322325" defTabSz="859536">
              <a:defRPr sz="3008"/>
            </a:pPr>
            <a:r>
              <a:t>Dynamic loud speech pattern may be perceived as aggression or anger.</a:t>
            </a:r>
          </a:p>
          <a:p>
            <a:pPr marL="322325" indent="-322325" defTabSz="859536">
              <a:defRPr sz="3008"/>
            </a:pPr>
            <a:r>
              <a:t>Touch easily among family and trusted friends.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ommunications Continued"/>
          <p:cNvSpPr txBox="1"/>
          <p:nvPr>
            <p:ph type="title" idx="4294967295"/>
          </p:nvPr>
        </p:nvSpPr>
        <p:spPr>
          <a:xfrm>
            <a:off x="457200" y="16002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Communications Continued</a:t>
            </a:r>
          </a:p>
        </p:txBody>
      </p:sp>
      <p:sp>
        <p:nvSpPr>
          <p:cNvPr id="79" name="Expressive nonverbal communications.…"/>
          <p:cNvSpPr txBox="1"/>
          <p:nvPr>
            <p:ph type="body" idx="4294967295"/>
          </p:nvPr>
        </p:nvSpPr>
        <p:spPr>
          <a:xfrm>
            <a:off x="381000" y="26670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Expressive nonverbal communications.</a:t>
            </a:r>
          </a:p>
          <a:p>
            <a:pPr>
              <a:spcBef>
                <a:spcPts val="500"/>
              </a:spcBef>
              <a:defRPr sz="2400"/>
            </a:pPr>
            <a:r>
              <a:t>Comfortable with close physical distance between conversants.</a:t>
            </a:r>
          </a:p>
          <a:p>
            <a:pPr>
              <a:spcBef>
                <a:spcPts val="500"/>
              </a:spcBef>
              <a:defRPr sz="2400"/>
            </a:pPr>
            <a:r>
              <a:t>Direct eye contact can be seen as aggression, especially by elders and lower socioeconomic persons—can be a way of protection, especially in times past.</a:t>
            </a:r>
          </a:p>
          <a:p>
            <a:pPr>
              <a:spcBef>
                <a:spcPts val="500"/>
              </a:spcBef>
              <a:defRPr sz="2400"/>
            </a:pPr>
            <a:r>
              <a:t>Culture of “being in becoming” and relaxed with time and have a linear sense of time and are polychronic.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ommunications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Communications Continued</a:t>
            </a:r>
          </a:p>
        </p:txBody>
      </p:sp>
      <p:sp>
        <p:nvSpPr>
          <p:cNvPr id="82" name="More formal with names in the beginning.…"/>
          <p:cNvSpPr txBox="1"/>
          <p:nvPr>
            <p:ph type="body" idx="4294967295"/>
          </p:nvPr>
        </p:nvSpPr>
        <p:spPr>
          <a:xfrm>
            <a:off x="381000" y="2743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More formal with names in the beginning.</a:t>
            </a:r>
          </a:p>
          <a:p>
            <a:pPr/>
            <a:r>
              <a:t>Use appropriate titles.</a:t>
            </a:r>
          </a:p>
          <a:p>
            <a:pPr/>
            <a:r>
              <a:t>Family name is highly respected.</a:t>
            </a:r>
          </a:p>
          <a:p>
            <a:pPr/>
            <a:r>
              <a:t>People respected by community may be called aunt, uncle, cousin, mother,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urnell4e-POT">
  <a:themeElements>
    <a:clrScheme name="Purnell4e-PO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urnell4e-POT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Purnell4e-PO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urnell4e-POT">
  <a:themeElements>
    <a:clrScheme name="Purnell4e-PO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urnell4e-POT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Purnell4e-PO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