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88" r:id="rId3"/>
    <p:sldId id="289" r:id="rId4"/>
    <p:sldId id="290" r:id="rId5"/>
    <p:sldId id="291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7" r:id="rId18"/>
    <p:sldId id="284" r:id="rId19"/>
    <p:sldId id="28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82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A02F-A764-4D7E-BDFF-626F702F85A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060D-ED49-4E3E-B8C2-83118F30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6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A02F-A764-4D7E-BDFF-626F702F85A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060D-ED49-4E3E-B8C2-83118F30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A02F-A764-4D7E-BDFF-626F702F85A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060D-ED49-4E3E-B8C2-83118F30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8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A02F-A764-4D7E-BDFF-626F702F85A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060D-ED49-4E3E-B8C2-83118F30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6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A02F-A764-4D7E-BDFF-626F702F85A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060D-ED49-4E3E-B8C2-83118F30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4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A02F-A764-4D7E-BDFF-626F702F85A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060D-ED49-4E3E-B8C2-83118F30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1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A02F-A764-4D7E-BDFF-626F702F85A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060D-ED49-4E3E-B8C2-83118F30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6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A02F-A764-4D7E-BDFF-626F702F85A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060D-ED49-4E3E-B8C2-83118F30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7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A02F-A764-4D7E-BDFF-626F702F85A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060D-ED49-4E3E-B8C2-83118F30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37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A02F-A764-4D7E-BDFF-626F702F85A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060D-ED49-4E3E-B8C2-83118F30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4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A02F-A764-4D7E-BDFF-626F702F85A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060D-ED49-4E3E-B8C2-83118F30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8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0A02F-A764-4D7E-BDFF-626F702F85A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6060D-ED49-4E3E-B8C2-83118F30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6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47461"/>
            <a:ext cx="9144000" cy="3410339"/>
          </a:xfrm>
        </p:spPr>
        <p:txBody>
          <a:bodyPr>
            <a:normAutofit/>
          </a:bodyPr>
          <a:lstStyle/>
          <a:p>
            <a:r>
              <a:rPr lang="en-US" sz="6000" dirty="0"/>
              <a:t>Advanced Legal Writing</a:t>
            </a:r>
          </a:p>
        </p:txBody>
      </p:sp>
    </p:spTree>
    <p:extLst>
      <p:ext uri="{BB962C8B-B14F-4D97-AF65-F5344CB8AC3E}">
        <p14:creationId xmlns:p14="http://schemas.microsoft.com/office/powerpoint/2010/main" val="15114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/>
          <a:lstStyle/>
          <a:p>
            <a:r>
              <a:rPr lang="en-US" dirty="0"/>
              <a:t>Citations for Treatises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6286"/>
            <a:ext cx="10515600" cy="4870677"/>
          </a:xfrm>
        </p:spPr>
        <p:txBody>
          <a:bodyPr>
            <a:normAutofit/>
          </a:bodyPr>
          <a:lstStyle/>
          <a:p>
            <a:r>
              <a:rPr lang="en-US" sz="4000" dirty="0"/>
              <a:t>Arnold H. </a:t>
            </a:r>
            <a:r>
              <a:rPr lang="en-US" sz="4000" dirty="0" err="1"/>
              <a:t>Loewry</a:t>
            </a:r>
            <a:r>
              <a:rPr lang="en-US" sz="4000" dirty="0"/>
              <a:t>, </a:t>
            </a:r>
            <a:r>
              <a:rPr lang="en-US" sz="4000" u="sng" dirty="0"/>
              <a:t>Criminal Law in a Nutshell</a:t>
            </a:r>
            <a:r>
              <a:rPr lang="en-US" sz="4000" dirty="0"/>
              <a:t> 152 (West Group eds., 3d ed. 2000)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Page 138/149 of Bluebook</a:t>
            </a:r>
          </a:p>
        </p:txBody>
      </p:sp>
    </p:spTree>
    <p:extLst>
      <p:ext uri="{BB962C8B-B14F-4D97-AF65-F5344CB8AC3E}">
        <p14:creationId xmlns:p14="http://schemas.microsoft.com/office/powerpoint/2010/main" val="2687300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Periodicals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/>
          </a:bodyPr>
          <a:lstStyle/>
          <a:p>
            <a:r>
              <a:rPr lang="en-US" sz="3600" dirty="0"/>
              <a:t>A legal publication that comes out on a regular interval that discusses current legal topics</a:t>
            </a:r>
          </a:p>
          <a:p>
            <a:endParaRPr lang="en-US" sz="3600" dirty="0"/>
          </a:p>
          <a:p>
            <a:r>
              <a:rPr lang="en-US" sz="3600" dirty="0"/>
              <a:t>Legal magazines, Law Reviews, Bar Journals</a:t>
            </a:r>
          </a:p>
          <a:p>
            <a:endParaRPr lang="en-US" sz="3600" dirty="0"/>
          </a:p>
          <a:p>
            <a:r>
              <a:rPr lang="en-US" sz="3600" dirty="0"/>
              <a:t>Published chronologically, not always by legal topic</a:t>
            </a:r>
          </a:p>
        </p:txBody>
      </p:sp>
    </p:spTree>
    <p:extLst>
      <p:ext uri="{BB962C8B-B14F-4D97-AF65-F5344CB8AC3E}">
        <p14:creationId xmlns:p14="http://schemas.microsoft.com/office/powerpoint/2010/main" val="631650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Citations for Periodicals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Richard Falk, </a:t>
            </a:r>
            <a:r>
              <a:rPr lang="en-US" sz="4400" u="sng" dirty="0"/>
              <a:t>What Comes After </a:t>
            </a:r>
            <a:r>
              <a:rPr lang="en-US" sz="4400" u="sng" dirty="0" err="1"/>
              <a:t>Westphelia</a:t>
            </a:r>
            <a:r>
              <a:rPr lang="en-US" sz="4400" u="sng" dirty="0"/>
              <a:t>: The Democratic Challenge</a:t>
            </a:r>
            <a:r>
              <a:rPr lang="en-US" sz="4400" dirty="0"/>
              <a:t>,13 Widener L. Rev. 243 (2007).</a:t>
            </a:r>
          </a:p>
          <a:p>
            <a:endParaRPr lang="en-US" sz="4400" dirty="0"/>
          </a:p>
          <a:p>
            <a:r>
              <a:rPr lang="en-US" sz="4400" dirty="0"/>
              <a:t>Page 149 &amp; 510 of Bluebook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876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Law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4950"/>
            <a:ext cx="10515600" cy="4672013"/>
          </a:xfrm>
        </p:spPr>
        <p:txBody>
          <a:bodyPr>
            <a:normAutofit/>
          </a:bodyPr>
          <a:lstStyle/>
          <a:p>
            <a:r>
              <a:rPr lang="en-US" sz="3600" dirty="0"/>
              <a:t>Source that provides annotations and a synopsis of related cases in different jurisdictions on a factual nuance of the law</a:t>
            </a:r>
          </a:p>
          <a:p>
            <a:endParaRPr lang="en-US" sz="3600" dirty="0"/>
          </a:p>
          <a:p>
            <a:r>
              <a:rPr lang="en-US" sz="3600" dirty="0"/>
              <a:t>American Law Reports is the standard source</a:t>
            </a:r>
          </a:p>
          <a:p>
            <a:endParaRPr lang="en-US" sz="3600" dirty="0"/>
          </a:p>
          <a:p>
            <a:r>
              <a:rPr lang="en-US" sz="3600" dirty="0"/>
              <a:t>Published chronologically, not by topic</a:t>
            </a:r>
          </a:p>
        </p:txBody>
      </p:sp>
    </p:spTree>
    <p:extLst>
      <p:ext uri="{BB962C8B-B14F-4D97-AF65-F5344CB8AC3E}">
        <p14:creationId xmlns:p14="http://schemas.microsoft.com/office/powerpoint/2010/main" val="618699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ALR Citations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Phoebe Carter, Annotation, </a:t>
            </a:r>
            <a:r>
              <a:rPr lang="en-US" sz="4400" u="sng" dirty="0"/>
              <a:t>Employer’s Liability for Assault, Theft or Similar Intentional Wrong Committed by Employee at Home or Business of Customer,</a:t>
            </a:r>
            <a:r>
              <a:rPr lang="en-US" sz="4400" dirty="0"/>
              <a:t> 13 A.L.R.5</a:t>
            </a:r>
            <a:r>
              <a:rPr lang="en-US" sz="4400" baseline="30000" dirty="0"/>
              <a:t>th</a:t>
            </a:r>
            <a:r>
              <a:rPr lang="en-US" sz="4400" dirty="0"/>
              <a:t> 517 (1993)</a:t>
            </a:r>
          </a:p>
        </p:txBody>
      </p:sp>
    </p:spTree>
    <p:extLst>
      <p:ext uri="{BB962C8B-B14F-4D97-AF65-F5344CB8AC3E}">
        <p14:creationId xmlns:p14="http://schemas.microsoft.com/office/powerpoint/2010/main" val="2848102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1690688"/>
            <a:ext cx="10991850" cy="4486275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Commentary that is a Practical Guide to the Common Law</a:t>
            </a:r>
          </a:p>
          <a:p>
            <a:pPr lvl="1"/>
            <a:r>
              <a:rPr lang="en-US" sz="4000" dirty="0"/>
              <a:t>Includes Rules, Comments, and Illustrations</a:t>
            </a:r>
          </a:p>
          <a:p>
            <a:endParaRPr lang="en-US" sz="4400" dirty="0"/>
          </a:p>
          <a:p>
            <a:r>
              <a:rPr lang="en-US" sz="4400" dirty="0"/>
              <a:t>Restatement is the standard source</a:t>
            </a:r>
          </a:p>
          <a:p>
            <a:endParaRPr lang="en-US" sz="4400" dirty="0"/>
          </a:p>
          <a:p>
            <a:r>
              <a:rPr lang="en-US" sz="4400" dirty="0"/>
              <a:t>Organized by Topic</a:t>
            </a:r>
          </a:p>
        </p:txBody>
      </p:sp>
    </p:spTree>
    <p:extLst>
      <p:ext uri="{BB962C8B-B14F-4D97-AF65-F5344CB8AC3E}">
        <p14:creationId xmlns:p14="http://schemas.microsoft.com/office/powerpoint/2010/main" val="810634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Restatement Citations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Restatement (Second) of Agency § 7.07 (2006)</a:t>
            </a:r>
          </a:p>
        </p:txBody>
      </p:sp>
    </p:spTree>
    <p:extLst>
      <p:ext uri="{BB962C8B-B14F-4D97-AF65-F5344CB8AC3E}">
        <p14:creationId xmlns:p14="http://schemas.microsoft.com/office/powerpoint/2010/main" val="3555111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Authority Short Form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Subsequent Citations are still </a:t>
            </a:r>
            <a:r>
              <a:rPr lang="en-US" u="sng" dirty="0"/>
              <a:t>Id.</a:t>
            </a:r>
          </a:p>
          <a:p>
            <a:pPr marL="0" indent="0">
              <a:buNone/>
            </a:pPr>
            <a:r>
              <a:rPr lang="en-US" dirty="0"/>
              <a:t>	*Authorities with page numbers are “</a:t>
            </a:r>
            <a:r>
              <a:rPr lang="en-US" u="sng" dirty="0"/>
              <a:t>Id</a:t>
            </a:r>
            <a:r>
              <a:rPr lang="en-US" dirty="0"/>
              <a:t>. at 500”</a:t>
            </a:r>
          </a:p>
          <a:p>
            <a:pPr marL="0" indent="0">
              <a:buNone/>
            </a:pPr>
            <a:r>
              <a:rPr lang="en-US" dirty="0"/>
              <a:t>	*Authorities with section numbers are “</a:t>
            </a:r>
            <a:r>
              <a:rPr lang="en-US" u="sng" dirty="0"/>
              <a:t>Id.</a:t>
            </a:r>
            <a:r>
              <a:rPr lang="en-US" dirty="0"/>
              <a:t> at § 7.07”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*Intervening Citations use the word </a:t>
            </a:r>
            <a:r>
              <a:rPr lang="en-US" u="sng" dirty="0"/>
              <a:t>supra</a:t>
            </a:r>
          </a:p>
          <a:p>
            <a:pPr marL="0" indent="0">
              <a:buNone/>
            </a:pPr>
            <a:r>
              <a:rPr lang="en-US" dirty="0"/>
              <a:t>	*Authorities with authors are “Bendistis, </a:t>
            </a:r>
            <a:r>
              <a:rPr lang="en-US" u="sng" dirty="0"/>
              <a:t>supra</a:t>
            </a:r>
            <a:r>
              <a:rPr lang="en-US" dirty="0"/>
              <a:t>, at 500”.</a:t>
            </a:r>
          </a:p>
          <a:p>
            <a:pPr marL="0" indent="0">
              <a:buNone/>
            </a:pPr>
            <a:r>
              <a:rPr lang="en-US" dirty="0"/>
              <a:t>	*Authorities without authors are “15 Am. </a:t>
            </a:r>
            <a:r>
              <a:rPr lang="en-US" dirty="0" err="1"/>
              <a:t>Jur</a:t>
            </a:r>
            <a:r>
              <a:rPr lang="en-US" dirty="0"/>
              <a:t>. 2d, </a:t>
            </a:r>
            <a:r>
              <a:rPr lang="en-US" u="sng" dirty="0"/>
              <a:t>supra</a:t>
            </a:r>
            <a:r>
              <a:rPr lang="en-US" dirty="0"/>
              <a:t>, § 42”</a:t>
            </a:r>
          </a:p>
          <a:p>
            <a:pPr marL="0" indent="0">
              <a:buNone/>
            </a:pPr>
            <a:r>
              <a:rPr lang="en-US" dirty="0"/>
              <a:t>	*Restatement does not use supra</a:t>
            </a:r>
          </a:p>
        </p:txBody>
      </p:sp>
    </p:spTree>
    <p:extLst>
      <p:ext uri="{BB962C8B-B14F-4D97-AF65-F5344CB8AC3E}">
        <p14:creationId xmlns:p14="http://schemas.microsoft.com/office/powerpoint/2010/main" val="646869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9405"/>
          </a:xfrm>
        </p:spPr>
        <p:txBody>
          <a:bodyPr/>
          <a:lstStyle/>
          <a:p>
            <a:r>
              <a:rPr lang="en-US" dirty="0"/>
              <a:t>Short Form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0389"/>
            <a:ext cx="10515600" cy="4916574"/>
          </a:xfrm>
        </p:spPr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en-US" sz="4000" dirty="0"/>
              <a:t>Kristine </a:t>
            </a:r>
            <a:r>
              <a:rPr lang="en-US" sz="4000" dirty="0" err="1"/>
              <a:t>Cordier</a:t>
            </a:r>
            <a:r>
              <a:rPr lang="en-US" sz="4000" dirty="0"/>
              <a:t> </a:t>
            </a:r>
            <a:r>
              <a:rPr lang="en-US" sz="4000" dirty="0" err="1"/>
              <a:t>Karnezis</a:t>
            </a:r>
            <a:r>
              <a:rPr lang="en-US" sz="4000" dirty="0"/>
              <a:t>, Annotation, </a:t>
            </a:r>
            <a:r>
              <a:rPr lang="en-US" sz="4000" u="sng" dirty="0"/>
              <a:t>Construction and Application of Provision of Fair Debt Collection Practices Act Concerning Use of Language or Symbol on Mailed Envelope, 15 U.S.C.A. § 1692f(8)</a:t>
            </a:r>
            <a:r>
              <a:rPr lang="en-US" sz="4000" dirty="0"/>
              <a:t>, 5 A.L.R.2d 605 (2015).</a:t>
            </a:r>
          </a:p>
          <a:p>
            <a:pPr marL="514350" indent="-514350">
              <a:buAutoNum type="arabicParenBoth"/>
            </a:pPr>
            <a:r>
              <a:rPr lang="en-US" sz="4000" u="sng" dirty="0"/>
              <a:t>Id.</a:t>
            </a:r>
            <a:r>
              <a:rPr lang="en-US" sz="4000" dirty="0"/>
              <a:t> at 606.</a:t>
            </a:r>
          </a:p>
          <a:p>
            <a:pPr marL="514350" indent="-514350">
              <a:buAutoNum type="arabicParenBoth"/>
            </a:pPr>
            <a:r>
              <a:rPr lang="en-US" sz="4000" dirty="0" err="1"/>
              <a:t>Karnezis</a:t>
            </a:r>
            <a:r>
              <a:rPr lang="en-US" sz="4000" dirty="0"/>
              <a:t>, </a:t>
            </a:r>
            <a:r>
              <a:rPr lang="en-US" sz="4000" u="sng" dirty="0"/>
              <a:t>supra</a:t>
            </a:r>
            <a:r>
              <a:rPr lang="en-US" sz="4000" dirty="0"/>
              <a:t>, at 608.</a:t>
            </a:r>
          </a:p>
        </p:txBody>
      </p:sp>
    </p:spTree>
    <p:extLst>
      <p:ext uri="{BB962C8B-B14F-4D97-AF65-F5344CB8AC3E}">
        <p14:creationId xmlns:p14="http://schemas.microsoft.com/office/powerpoint/2010/main" val="2476713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form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Both"/>
            </a:pPr>
            <a:r>
              <a:rPr lang="en-US" sz="4800" dirty="0"/>
              <a:t>28 Am.Jur.2d </a:t>
            </a:r>
            <a:r>
              <a:rPr lang="en-US" sz="4800" u="sng" dirty="0"/>
              <a:t>Escrow</a:t>
            </a:r>
            <a:r>
              <a:rPr lang="en-US" sz="4800" dirty="0"/>
              <a:t> § 44 (2015).</a:t>
            </a:r>
          </a:p>
          <a:p>
            <a:pPr marL="514350" indent="-514350">
              <a:buAutoNum type="arabicParenBoth"/>
            </a:pPr>
            <a:r>
              <a:rPr lang="en-US" sz="4800" u="sng" dirty="0"/>
              <a:t>Id.</a:t>
            </a:r>
            <a:r>
              <a:rPr lang="en-US" sz="4800" dirty="0"/>
              <a:t> § 44.</a:t>
            </a:r>
          </a:p>
          <a:p>
            <a:pPr marL="514350" indent="-514350">
              <a:buAutoNum type="arabicParenBoth"/>
            </a:pPr>
            <a:r>
              <a:rPr lang="en-US" sz="4800" dirty="0"/>
              <a:t>28 Am.Jur.2d, </a:t>
            </a:r>
            <a:r>
              <a:rPr lang="en-US" sz="4800" u="sng" dirty="0"/>
              <a:t>supra</a:t>
            </a:r>
            <a:r>
              <a:rPr lang="en-US" sz="4800" dirty="0"/>
              <a:t>, § 44.</a:t>
            </a:r>
          </a:p>
          <a:p>
            <a:pPr marL="514350" indent="-514350">
              <a:buAutoNum type="arabicParenBoth"/>
            </a:pPr>
            <a:endParaRPr lang="en-US" sz="4800" dirty="0"/>
          </a:p>
          <a:p>
            <a:pPr marL="514350" indent="-514350">
              <a:buFont typeface="Arial" panose="020B0604020202020204" pitchFamily="34" charset="0"/>
              <a:buAutoNum type="arabicParenBoth"/>
            </a:pPr>
            <a:r>
              <a:rPr lang="en-US" sz="4800" dirty="0"/>
              <a:t>Restatement (Second) of Agency § 7.07 (2006).</a:t>
            </a:r>
          </a:p>
          <a:p>
            <a:pPr marL="514350" indent="-514350">
              <a:buFont typeface="Arial" panose="020B0604020202020204" pitchFamily="34" charset="0"/>
              <a:buAutoNum type="arabicParenBoth"/>
            </a:pPr>
            <a:r>
              <a:rPr lang="en-US" sz="4800" dirty="0"/>
              <a:t> </a:t>
            </a:r>
            <a:r>
              <a:rPr lang="en-US" sz="4800" u="sng" dirty="0"/>
              <a:t>Id.</a:t>
            </a:r>
            <a:endParaRPr lang="en-US" sz="4800" dirty="0"/>
          </a:p>
          <a:p>
            <a:pPr marL="514350" indent="-514350">
              <a:buFont typeface="Arial" panose="020B0604020202020204" pitchFamily="34" charset="0"/>
              <a:buAutoNum type="arabicParenBoth"/>
            </a:pPr>
            <a:r>
              <a:rPr lang="en-US" sz="4800" dirty="0"/>
              <a:t>Restatement (Second) of Agency § 7.07.</a:t>
            </a:r>
          </a:p>
          <a:p>
            <a:pPr marL="514350" indent="-514350">
              <a:buAutoNum type="arabicParenBoth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5870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One -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the stage for your case.  </a:t>
            </a:r>
          </a:p>
          <a:p>
            <a:pPr lvl="1"/>
            <a:r>
              <a:rPr lang="en-US" dirty="0"/>
              <a:t>What happened, </a:t>
            </a:r>
          </a:p>
          <a:p>
            <a:pPr lvl="1"/>
            <a:r>
              <a:rPr lang="en-US" dirty="0"/>
              <a:t>who are the parties, </a:t>
            </a:r>
          </a:p>
          <a:p>
            <a:pPr lvl="1"/>
            <a:r>
              <a:rPr lang="en-US" dirty="0"/>
              <a:t>what was the decision (what is current status of case)</a:t>
            </a:r>
          </a:p>
          <a:p>
            <a:pPr lvl="1"/>
            <a:r>
              <a:rPr lang="en-US" dirty="0"/>
              <a:t>What is the issue before the court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b="1" dirty="0"/>
              <a:t>*resources – primary authority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*introduction section that introduces some analysis</a:t>
            </a:r>
          </a:p>
          <a:p>
            <a:pPr marL="457200" lvl="1" indent="0">
              <a:buNone/>
            </a:pPr>
            <a:r>
              <a:rPr lang="en-US" dirty="0"/>
              <a:t>	*Give your opinion early on after it is formulated.</a:t>
            </a:r>
          </a:p>
        </p:txBody>
      </p:sp>
    </p:spTree>
    <p:extLst>
      <p:ext uri="{BB962C8B-B14F-4D97-AF65-F5344CB8AC3E}">
        <p14:creationId xmlns:p14="http://schemas.microsoft.com/office/powerpoint/2010/main" val="3335931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Two – Legal 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Lay the legal groundwork of the decision</a:t>
            </a:r>
          </a:p>
          <a:p>
            <a:pPr marL="0" indent="0">
              <a:buNone/>
            </a:pPr>
            <a:r>
              <a:rPr lang="en-US" dirty="0"/>
              <a:t>	*Explain in basic terms what is at issue</a:t>
            </a:r>
          </a:p>
          <a:p>
            <a:pPr marL="0" indent="0">
              <a:buNone/>
            </a:pPr>
            <a:r>
              <a:rPr lang="en-US" dirty="0"/>
              <a:t>	*Explain from basic terms to more narrow terms</a:t>
            </a:r>
          </a:p>
          <a:p>
            <a:pPr marL="0" indent="0">
              <a:buNone/>
            </a:pPr>
            <a:r>
              <a:rPr lang="en-US" dirty="0"/>
              <a:t>	*Approach like you are teaching me the law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b="1" dirty="0"/>
              <a:t>Use secondary authority here – encycl., treatises, restatement, ALR</a:t>
            </a:r>
          </a:p>
          <a:p>
            <a:pPr marL="0" indent="0">
              <a:buNone/>
            </a:pPr>
            <a:r>
              <a:rPr lang="en-US" b="1" dirty="0"/>
              <a:t>	*www.scotusblog.com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835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Three – What are both sides of the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Present the issue from both sides and why both could be right.</a:t>
            </a:r>
          </a:p>
          <a:p>
            <a:pPr marL="0" indent="0">
              <a:buNone/>
            </a:pPr>
            <a:r>
              <a:rPr lang="en-US" dirty="0"/>
              <a:t>	*cases that have a lower opinion – reference that</a:t>
            </a:r>
          </a:p>
          <a:p>
            <a:pPr marL="0" indent="0">
              <a:buNone/>
            </a:pPr>
            <a:r>
              <a:rPr lang="en-US" dirty="0"/>
              <a:t>	*cases that have appellate briefs – reference that</a:t>
            </a:r>
          </a:p>
          <a:p>
            <a:pPr marL="0" indent="0">
              <a:buNone/>
            </a:pPr>
            <a:r>
              <a:rPr lang="en-US" dirty="0"/>
              <a:t>	(1) plaintiff/winning decision (2) defendant/losing decision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*why both sides could be right and why they are wrong</a:t>
            </a:r>
          </a:p>
          <a:p>
            <a:pPr marL="0" indent="0">
              <a:buNone/>
            </a:pPr>
            <a:r>
              <a:rPr lang="en-US" dirty="0"/>
              <a:t>	*strengths and weaknesses – policy arguments, practical 	considerations,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b="1" dirty="0"/>
              <a:t>Resources – primary law, periodicals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28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Four – Your conclusion/analysis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think of the outcome </a:t>
            </a:r>
            <a:r>
              <a:rPr lang="en-US" b="1" dirty="0"/>
              <a:t>AND WHY DO YOU THINK THAT WAY.</a:t>
            </a:r>
          </a:p>
          <a:p>
            <a:pPr lvl="1"/>
            <a:r>
              <a:rPr lang="en-US" dirty="0"/>
              <a:t>Really explain why you think one side should win</a:t>
            </a:r>
          </a:p>
          <a:p>
            <a:pPr lvl="1"/>
            <a:r>
              <a:rPr lang="en-US" dirty="0"/>
              <a:t>What was most convincing and why</a:t>
            </a:r>
          </a:p>
          <a:p>
            <a:pPr lvl="1"/>
            <a:r>
              <a:rPr lang="en-US" dirty="0"/>
              <a:t>How would you refute the other losing arguments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*err on the side of writing a lot here and explaining your answer</a:t>
            </a:r>
          </a:p>
          <a:p>
            <a:pPr marL="457200" lvl="1" indent="0">
              <a:buNone/>
            </a:pPr>
            <a:r>
              <a:rPr lang="en-US" dirty="0"/>
              <a:t>*reference all the previous sections of your paper</a:t>
            </a:r>
          </a:p>
        </p:txBody>
      </p:sp>
    </p:spTree>
    <p:extLst>
      <p:ext uri="{BB962C8B-B14F-4D97-AF65-F5344CB8AC3E}">
        <p14:creationId xmlns:p14="http://schemas.microsoft.com/office/powerpoint/2010/main" val="170338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Note about Secondary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Both"/>
            </a:pPr>
            <a:r>
              <a:rPr lang="en-US" sz="3600" dirty="0"/>
              <a:t>Why use it /  Why avoid it</a:t>
            </a:r>
          </a:p>
          <a:p>
            <a:pPr marL="514350" indent="-514350">
              <a:buAutoNum type="arabicParenBoth"/>
            </a:pPr>
            <a:r>
              <a:rPr lang="en-US" sz="3600" dirty="0"/>
              <a:t> Narrow or Specific coverage?</a:t>
            </a:r>
          </a:p>
          <a:p>
            <a:pPr marL="514350" indent="-514350">
              <a:buAutoNum type="arabicParenBoth"/>
            </a:pPr>
            <a:r>
              <a:rPr lang="en-US" sz="3600" dirty="0"/>
              <a:t>Persuasive or Opinionated?</a:t>
            </a:r>
          </a:p>
          <a:p>
            <a:pPr marL="514350" indent="-514350">
              <a:buAutoNum type="arabicParenBoth"/>
            </a:pPr>
            <a:r>
              <a:rPr lang="en-US" sz="3600" dirty="0"/>
              <a:t>Who wrote it and how is it put together</a:t>
            </a:r>
          </a:p>
          <a:p>
            <a:pPr marL="514350" indent="-514350">
              <a:buAutoNum type="arabicParenBoth"/>
            </a:pPr>
            <a:r>
              <a:rPr lang="en-US" sz="3600" dirty="0"/>
              <a:t>How is it organized?  Chronologically or by Topic?</a:t>
            </a:r>
          </a:p>
          <a:p>
            <a:pPr marL="514350" indent="-514350">
              <a:buAutoNum type="arabicParenBoth"/>
            </a:pPr>
            <a:r>
              <a:rPr lang="en-US" sz="3600" dirty="0"/>
              <a:t>How to cite it?</a:t>
            </a:r>
          </a:p>
          <a:p>
            <a:pPr marL="514350" indent="-514350">
              <a:buAutoNum type="arabicParenBoth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36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Encyclopedias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/>
          </a:bodyPr>
          <a:lstStyle/>
          <a:p>
            <a:r>
              <a:rPr lang="en-US" sz="3600" dirty="0"/>
              <a:t>Alphabetical Arraignment of Topical Legal Information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*American Jurisprudence is the standard example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*Organized by Topic – Each book is a separate topic of law</a:t>
            </a:r>
          </a:p>
        </p:txBody>
      </p:sp>
    </p:spTree>
    <p:extLst>
      <p:ext uri="{BB962C8B-B14F-4D97-AF65-F5344CB8AC3E}">
        <p14:creationId xmlns:p14="http://schemas.microsoft.com/office/powerpoint/2010/main" val="873177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for Encyclopedias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>
            <a:normAutofit/>
          </a:bodyPr>
          <a:lstStyle/>
          <a:p>
            <a:r>
              <a:rPr lang="en-US" sz="4400" dirty="0"/>
              <a:t>68 Am. </a:t>
            </a:r>
            <a:r>
              <a:rPr lang="en-US" sz="4400" dirty="0" err="1"/>
              <a:t>Jur</a:t>
            </a:r>
            <a:r>
              <a:rPr lang="en-US" sz="4400" dirty="0"/>
              <a:t>. 2d </a:t>
            </a:r>
            <a:r>
              <a:rPr lang="en-US" sz="4400" u="sng" dirty="0"/>
              <a:t>Schools</a:t>
            </a:r>
            <a:r>
              <a:rPr lang="en-US" sz="4400" dirty="0"/>
              <a:t> § 317 (2001).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sz="4400" dirty="0"/>
              <a:t>Page 23 of Bluebook</a:t>
            </a:r>
          </a:p>
        </p:txBody>
      </p:sp>
    </p:spTree>
    <p:extLst>
      <p:ext uri="{BB962C8B-B14F-4D97-AF65-F5344CB8AC3E}">
        <p14:creationId xmlns:p14="http://schemas.microsoft.com/office/powerpoint/2010/main" val="3765315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Commentary on a particular subject published in book form</a:t>
            </a:r>
          </a:p>
          <a:p>
            <a:endParaRPr lang="en-US" sz="3600" dirty="0"/>
          </a:p>
          <a:p>
            <a:r>
              <a:rPr lang="en-US" sz="3600" dirty="0"/>
              <a:t>Textbooks, Hornbooks, Nutshells</a:t>
            </a:r>
          </a:p>
          <a:p>
            <a:endParaRPr lang="en-US" sz="3600" dirty="0"/>
          </a:p>
          <a:p>
            <a:r>
              <a:rPr lang="en-US" sz="3600" dirty="0"/>
              <a:t>Based on one topic of law only</a:t>
            </a:r>
          </a:p>
        </p:txBody>
      </p:sp>
    </p:spTree>
    <p:extLst>
      <p:ext uri="{BB962C8B-B14F-4D97-AF65-F5344CB8AC3E}">
        <p14:creationId xmlns:p14="http://schemas.microsoft.com/office/powerpoint/2010/main" val="2998780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566</Words>
  <Application>Microsoft Office PowerPoint</Application>
  <PresentationFormat>Widescreen</PresentationFormat>
  <Paragraphs>113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 </vt:lpstr>
      <vt:lpstr>Part One - Introduction</vt:lpstr>
      <vt:lpstr>Part Two – Legal Background </vt:lpstr>
      <vt:lpstr>Part Three – What are both sides of the argument</vt:lpstr>
      <vt:lpstr>Part Four – Your conclusion/analysis</vt:lpstr>
      <vt:lpstr>Things to Note about Secondary Authority</vt:lpstr>
      <vt:lpstr>Encyclopedias</vt:lpstr>
      <vt:lpstr>Citation for Encyclopedias</vt:lpstr>
      <vt:lpstr>Treatises</vt:lpstr>
      <vt:lpstr>Citations for Treatises</vt:lpstr>
      <vt:lpstr>Periodicals</vt:lpstr>
      <vt:lpstr>Citations for Periodicals</vt:lpstr>
      <vt:lpstr>American Law Reports</vt:lpstr>
      <vt:lpstr>ALR Citations</vt:lpstr>
      <vt:lpstr>Restatement</vt:lpstr>
      <vt:lpstr>Restatement Citations</vt:lpstr>
      <vt:lpstr>Secondary Authority Short Form Rules</vt:lpstr>
      <vt:lpstr>Short Form example</vt:lpstr>
      <vt:lpstr>Short form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Brett Bendistis</dc:creator>
  <cp:lastModifiedBy>Hp</cp:lastModifiedBy>
  <cp:revision>85</cp:revision>
  <dcterms:created xsi:type="dcterms:W3CDTF">2015-01-22T14:39:47Z</dcterms:created>
  <dcterms:modified xsi:type="dcterms:W3CDTF">2018-03-29T06:24:10Z</dcterms:modified>
</cp:coreProperties>
</file>