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61" r:id="rId8"/>
    <p:sldId id="262"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48" d="100"/>
          <a:sy n="48" d="100"/>
        </p:scale>
        <p:origin x="-67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4CA2F9-60AF-4A0D-B701-F8E413FDB3A4}" type="datetimeFigureOut">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07775-127B-43E7-8240-A4EF683A770F}" type="slidenum">
              <a:rPr lang="en-US" smtClean="0"/>
              <a:t>‹#›</a:t>
            </a:fld>
            <a:endParaRPr lang="en-US"/>
          </a:p>
        </p:txBody>
      </p:sp>
    </p:spTree>
    <p:extLst>
      <p:ext uri="{BB962C8B-B14F-4D97-AF65-F5344CB8AC3E}">
        <p14:creationId xmlns:p14="http://schemas.microsoft.com/office/powerpoint/2010/main" val="1482314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4CA2F9-60AF-4A0D-B701-F8E413FDB3A4}" type="datetimeFigureOut">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07775-127B-43E7-8240-A4EF683A770F}" type="slidenum">
              <a:rPr lang="en-US" smtClean="0"/>
              <a:t>‹#›</a:t>
            </a:fld>
            <a:endParaRPr lang="en-US"/>
          </a:p>
        </p:txBody>
      </p:sp>
    </p:spTree>
    <p:extLst>
      <p:ext uri="{BB962C8B-B14F-4D97-AF65-F5344CB8AC3E}">
        <p14:creationId xmlns:p14="http://schemas.microsoft.com/office/powerpoint/2010/main" val="14022971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4CA2F9-60AF-4A0D-B701-F8E413FDB3A4}" type="datetimeFigureOut">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07775-127B-43E7-8240-A4EF683A770F}" type="slidenum">
              <a:rPr lang="en-US" smtClean="0"/>
              <a:t>‹#›</a:t>
            </a:fld>
            <a:endParaRPr lang="en-US"/>
          </a:p>
        </p:txBody>
      </p:sp>
    </p:spTree>
    <p:extLst>
      <p:ext uri="{BB962C8B-B14F-4D97-AF65-F5344CB8AC3E}">
        <p14:creationId xmlns:p14="http://schemas.microsoft.com/office/powerpoint/2010/main" val="228505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4CA2F9-60AF-4A0D-B701-F8E413FDB3A4}" type="datetimeFigureOut">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07775-127B-43E7-8240-A4EF683A770F}" type="slidenum">
              <a:rPr lang="en-US" smtClean="0"/>
              <a:t>‹#›</a:t>
            </a:fld>
            <a:endParaRPr lang="en-US"/>
          </a:p>
        </p:txBody>
      </p:sp>
    </p:spTree>
    <p:extLst>
      <p:ext uri="{BB962C8B-B14F-4D97-AF65-F5344CB8AC3E}">
        <p14:creationId xmlns:p14="http://schemas.microsoft.com/office/powerpoint/2010/main" val="2629925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4CA2F9-60AF-4A0D-B701-F8E413FDB3A4}" type="datetimeFigureOut">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807775-127B-43E7-8240-A4EF683A770F}" type="slidenum">
              <a:rPr lang="en-US" smtClean="0"/>
              <a:t>‹#›</a:t>
            </a:fld>
            <a:endParaRPr lang="en-US"/>
          </a:p>
        </p:txBody>
      </p:sp>
    </p:spTree>
    <p:extLst>
      <p:ext uri="{BB962C8B-B14F-4D97-AF65-F5344CB8AC3E}">
        <p14:creationId xmlns:p14="http://schemas.microsoft.com/office/powerpoint/2010/main" val="1112159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4CA2F9-60AF-4A0D-B701-F8E413FDB3A4}" type="datetimeFigureOut">
              <a:rPr lang="en-US" smtClean="0"/>
              <a:t>12/17/2017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07775-127B-43E7-8240-A4EF683A770F}" type="slidenum">
              <a:rPr lang="en-US" smtClean="0"/>
              <a:t>‹#›</a:t>
            </a:fld>
            <a:endParaRPr lang="en-US"/>
          </a:p>
        </p:txBody>
      </p:sp>
    </p:spTree>
    <p:extLst>
      <p:ext uri="{BB962C8B-B14F-4D97-AF65-F5344CB8AC3E}">
        <p14:creationId xmlns:p14="http://schemas.microsoft.com/office/powerpoint/2010/main" val="386359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E4CA2F9-60AF-4A0D-B701-F8E413FDB3A4}" type="datetimeFigureOut">
              <a:rPr lang="en-US" smtClean="0"/>
              <a:t>12/17/2017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807775-127B-43E7-8240-A4EF683A770F}" type="slidenum">
              <a:rPr lang="en-US" smtClean="0"/>
              <a:t>‹#›</a:t>
            </a:fld>
            <a:endParaRPr lang="en-US"/>
          </a:p>
        </p:txBody>
      </p:sp>
    </p:spTree>
    <p:extLst>
      <p:ext uri="{BB962C8B-B14F-4D97-AF65-F5344CB8AC3E}">
        <p14:creationId xmlns:p14="http://schemas.microsoft.com/office/powerpoint/2010/main" val="2060996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E4CA2F9-60AF-4A0D-B701-F8E413FDB3A4}" type="datetimeFigureOut">
              <a:rPr lang="en-US" smtClean="0"/>
              <a:t>12/17/2017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807775-127B-43E7-8240-A4EF683A770F}" type="slidenum">
              <a:rPr lang="en-US" smtClean="0"/>
              <a:t>‹#›</a:t>
            </a:fld>
            <a:endParaRPr lang="en-US"/>
          </a:p>
        </p:txBody>
      </p:sp>
    </p:spTree>
    <p:extLst>
      <p:ext uri="{BB962C8B-B14F-4D97-AF65-F5344CB8AC3E}">
        <p14:creationId xmlns:p14="http://schemas.microsoft.com/office/powerpoint/2010/main" val="1881022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CA2F9-60AF-4A0D-B701-F8E413FDB3A4}" type="datetimeFigureOut">
              <a:rPr lang="en-US" smtClean="0"/>
              <a:t>12/17/2017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807775-127B-43E7-8240-A4EF683A770F}" type="slidenum">
              <a:rPr lang="en-US" smtClean="0"/>
              <a:t>‹#›</a:t>
            </a:fld>
            <a:endParaRPr lang="en-US"/>
          </a:p>
        </p:txBody>
      </p:sp>
    </p:spTree>
    <p:extLst>
      <p:ext uri="{BB962C8B-B14F-4D97-AF65-F5344CB8AC3E}">
        <p14:creationId xmlns:p14="http://schemas.microsoft.com/office/powerpoint/2010/main" val="448905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4CA2F9-60AF-4A0D-B701-F8E413FDB3A4}" type="datetimeFigureOut">
              <a:rPr lang="en-US" smtClean="0"/>
              <a:t>12/17/2017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07775-127B-43E7-8240-A4EF683A770F}" type="slidenum">
              <a:rPr lang="en-US" smtClean="0"/>
              <a:t>‹#›</a:t>
            </a:fld>
            <a:endParaRPr lang="en-US"/>
          </a:p>
        </p:txBody>
      </p:sp>
    </p:spTree>
    <p:extLst>
      <p:ext uri="{BB962C8B-B14F-4D97-AF65-F5344CB8AC3E}">
        <p14:creationId xmlns:p14="http://schemas.microsoft.com/office/powerpoint/2010/main" val="3316227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4CA2F9-60AF-4A0D-B701-F8E413FDB3A4}" type="datetimeFigureOut">
              <a:rPr lang="en-US" smtClean="0"/>
              <a:t>12/17/2017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807775-127B-43E7-8240-A4EF683A770F}" type="slidenum">
              <a:rPr lang="en-US" smtClean="0"/>
              <a:t>‹#›</a:t>
            </a:fld>
            <a:endParaRPr lang="en-US"/>
          </a:p>
        </p:txBody>
      </p:sp>
    </p:spTree>
    <p:extLst>
      <p:ext uri="{BB962C8B-B14F-4D97-AF65-F5344CB8AC3E}">
        <p14:creationId xmlns:p14="http://schemas.microsoft.com/office/powerpoint/2010/main" val="24833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4CA2F9-60AF-4A0D-B701-F8E413FDB3A4}" type="datetimeFigureOut">
              <a:rPr lang="en-US" smtClean="0"/>
              <a:t>12/17/2017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807775-127B-43E7-8240-A4EF683A770F}" type="slidenum">
              <a:rPr lang="en-US" smtClean="0"/>
              <a:t>‹#›</a:t>
            </a:fld>
            <a:endParaRPr lang="en-US"/>
          </a:p>
        </p:txBody>
      </p:sp>
    </p:spTree>
    <p:extLst>
      <p:ext uri="{BB962C8B-B14F-4D97-AF65-F5344CB8AC3E}">
        <p14:creationId xmlns:p14="http://schemas.microsoft.com/office/powerpoint/2010/main" val="15952421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000" dirty="0" smtClean="0"/>
              <a:t>ETHICS IN COURTS</a:t>
            </a:r>
            <a:endParaRPr lang="en-US" sz="2000" dirty="0"/>
          </a:p>
        </p:txBody>
      </p:sp>
      <p:sp>
        <p:nvSpPr>
          <p:cNvPr id="3" name="Subtitle 2"/>
          <p:cNvSpPr>
            <a:spLocks noGrp="1"/>
          </p:cNvSpPr>
          <p:nvPr>
            <p:ph type="subTitle" idx="1"/>
          </p:nvPr>
        </p:nvSpPr>
        <p:spPr/>
        <p:txBody>
          <a:bodyPr>
            <a:normAutofit/>
          </a:bodyPr>
          <a:lstStyle/>
          <a:p>
            <a:r>
              <a:rPr lang="en-US" sz="2000" dirty="0" smtClean="0">
                <a:latin typeface="Times New Roman" panose="02020603050405020304" pitchFamily="18" charset="0"/>
                <a:cs typeface="Times New Roman" panose="02020603050405020304" pitchFamily="18" charset="0"/>
              </a:rPr>
              <a:t>Ethics in Courts</a:t>
            </a:r>
          </a:p>
          <a:p>
            <a:r>
              <a:rPr lang="en-US" sz="2000" dirty="0" smtClean="0">
                <a:latin typeface="Times New Roman" panose="02020603050405020304" pitchFamily="18" charset="0"/>
                <a:cs typeface="Times New Roman" panose="02020603050405020304" pitchFamily="18" charset="0"/>
              </a:rPr>
              <a:t>Name</a:t>
            </a:r>
          </a:p>
          <a:p>
            <a:r>
              <a:rPr lang="en-US" sz="2000" dirty="0" smtClean="0">
                <a:latin typeface="Times New Roman" panose="02020603050405020304" pitchFamily="18" charset="0"/>
                <a:cs typeface="Times New Roman" panose="02020603050405020304" pitchFamily="18" charset="0"/>
              </a:rPr>
              <a:t>Institution</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07679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Person whose Role has higher Ethical Expectations</a:t>
            </a:r>
            <a:endParaRPr lang="en-US" dirty="0"/>
          </a:p>
        </p:txBody>
      </p:sp>
      <p:sp>
        <p:nvSpPr>
          <p:cNvPr id="3" name="Content Placeholder 2"/>
          <p:cNvSpPr>
            <a:spLocks noGrp="1"/>
          </p:cNvSpPr>
          <p:nvPr>
            <p:ph idx="1"/>
          </p:nvPr>
        </p:nvSpPr>
        <p:spPr/>
        <p:txBody>
          <a:bodyPr/>
          <a:lstStyle/>
          <a:p>
            <a:r>
              <a:rPr lang="en-US" dirty="0" smtClean="0"/>
              <a:t>Within the courtroom, it the position of the judge that has a higher ethical expectations than everyone else.</a:t>
            </a:r>
            <a:endParaRPr lang="en-US" dirty="0"/>
          </a:p>
        </p:txBody>
      </p:sp>
    </p:spTree>
    <p:extLst>
      <p:ext uri="{BB962C8B-B14F-4D97-AF65-F5344CB8AC3E}">
        <p14:creationId xmlns:p14="http://schemas.microsoft.com/office/powerpoint/2010/main" val="922386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made During the Collaborative Group Discussion</a:t>
            </a:r>
            <a:endParaRPr lang="en-US" dirty="0"/>
          </a:p>
        </p:txBody>
      </p:sp>
      <p:sp>
        <p:nvSpPr>
          <p:cNvPr id="3" name="Content Placeholder 2"/>
          <p:cNvSpPr>
            <a:spLocks noGrp="1"/>
          </p:cNvSpPr>
          <p:nvPr>
            <p:ph idx="1"/>
          </p:nvPr>
        </p:nvSpPr>
        <p:spPr/>
        <p:txBody>
          <a:bodyPr/>
          <a:lstStyle/>
          <a:p>
            <a:r>
              <a:rPr lang="en-US" dirty="0" smtClean="0"/>
              <a:t>From the various collaborative group discussions, there were differences between the roles of a defense attorney, a judge, and a prosecutor.</a:t>
            </a:r>
            <a:endParaRPr lang="en-US" dirty="0"/>
          </a:p>
        </p:txBody>
      </p:sp>
    </p:spTree>
    <p:extLst>
      <p:ext uri="{BB962C8B-B14F-4D97-AF65-F5344CB8AC3E}">
        <p14:creationId xmlns:p14="http://schemas.microsoft.com/office/powerpoint/2010/main" val="2571842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r>
              <a:rPr lang="en-US" i="1" dirty="0" smtClean="0"/>
              <a:t>Cite a Website - Cite This For Me</a:t>
            </a:r>
            <a:r>
              <a:rPr lang="en-US" dirty="0" smtClean="0"/>
              <a:t>. (2017). </a:t>
            </a:r>
            <a:r>
              <a:rPr lang="en-US" i="1" dirty="0" smtClean="0"/>
              <a:t>Lpbwa.org.au</a:t>
            </a:r>
            <a:r>
              <a:rPr lang="en-US" dirty="0" smtClean="0"/>
              <a:t>. Retrieved 17 December 2017, from https://www.lpbwa.org.au/Documents/Complaints/Forms-and-Publications/Papers/Common-Ethical-Pitfalls-to-Avoid-by-Gael-Roberts.aspx</a:t>
            </a:r>
          </a:p>
          <a:p>
            <a:r>
              <a:rPr lang="en-US" i="1" dirty="0" smtClean="0"/>
              <a:t>Ethics Policies</a:t>
            </a:r>
            <a:r>
              <a:rPr lang="en-US" dirty="0" smtClean="0"/>
              <a:t>. (2017). </a:t>
            </a:r>
            <a:r>
              <a:rPr lang="en-US" i="1" dirty="0" smtClean="0"/>
              <a:t>United States Courts</a:t>
            </a:r>
            <a:r>
              <a:rPr lang="en-US" dirty="0" smtClean="0"/>
              <a:t>. Retrieved 17 December 2017, from http://www.uscourts.gov/rules-policies/judiciary-policies/ethics-policies</a:t>
            </a:r>
            <a:endParaRPr lang="en-US" dirty="0"/>
          </a:p>
        </p:txBody>
      </p:sp>
    </p:spTree>
    <p:extLst>
      <p:ext uri="{BB962C8B-B14F-4D97-AF65-F5344CB8AC3E}">
        <p14:creationId xmlns:p14="http://schemas.microsoft.com/office/powerpoint/2010/main" val="1241651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Governing Authority</a:t>
            </a:r>
            <a:endParaRPr lang="en-US" dirty="0"/>
          </a:p>
        </p:txBody>
      </p:sp>
      <p:sp>
        <p:nvSpPr>
          <p:cNvPr id="3" name="Content Placeholder 2"/>
          <p:cNvSpPr>
            <a:spLocks noGrp="1"/>
          </p:cNvSpPr>
          <p:nvPr>
            <p:ph idx="1"/>
          </p:nvPr>
        </p:nvSpPr>
        <p:spPr/>
        <p:txBody>
          <a:bodyPr/>
          <a:lstStyle/>
          <a:p>
            <a:r>
              <a:rPr lang="en-US" dirty="0" smtClean="0"/>
              <a:t>Attorney  is  legally qualified authority according to the constitution, to defend and prosecute the acts as a practitioner in the courts of law.</a:t>
            </a:r>
          </a:p>
          <a:p>
            <a:r>
              <a:rPr lang="en-US" dirty="0"/>
              <a:t>A</a:t>
            </a:r>
            <a:r>
              <a:rPr lang="en-US" dirty="0" smtClean="0"/>
              <a:t>lso referred to as counsellor-at-law.</a:t>
            </a:r>
          </a:p>
          <a:p>
            <a:r>
              <a:rPr lang="en-US" dirty="0" smtClean="0"/>
              <a:t> In my area Illinois, the group of Kenneth J. Allen is the major firm practicing authority in licensing and monitoring attorney.</a:t>
            </a:r>
          </a:p>
          <a:p>
            <a:r>
              <a:rPr lang="en-US" dirty="0" smtClean="0"/>
              <a:t>The team comprises Kenneth J. Allen, Bryan L. Bradley, David W. Conover, Robert D. Brown and Jack A. Kramer among others.</a:t>
            </a:r>
            <a:endParaRPr lang="en-US" dirty="0"/>
          </a:p>
        </p:txBody>
      </p:sp>
    </p:spTree>
    <p:extLst>
      <p:ext uri="{BB962C8B-B14F-4D97-AF65-F5344CB8AC3E}">
        <p14:creationId xmlns:p14="http://schemas.microsoft.com/office/powerpoint/2010/main" val="2963085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Ethical Issues in Court</a:t>
            </a:r>
            <a:endParaRPr lang="en-US" dirty="0"/>
          </a:p>
        </p:txBody>
      </p:sp>
      <p:sp>
        <p:nvSpPr>
          <p:cNvPr id="3" name="Content Placeholder 2"/>
          <p:cNvSpPr>
            <a:spLocks noGrp="1"/>
          </p:cNvSpPr>
          <p:nvPr>
            <p:ph idx="1"/>
          </p:nvPr>
        </p:nvSpPr>
        <p:spPr/>
        <p:txBody>
          <a:bodyPr>
            <a:normAutofit/>
          </a:bodyPr>
          <a:lstStyle/>
          <a:p>
            <a:r>
              <a:rPr lang="en-US" sz="3200" dirty="0" smtClean="0"/>
              <a:t>Professional Discourtesy</a:t>
            </a:r>
          </a:p>
          <a:p>
            <a:pPr marL="0" indent="0">
              <a:buNone/>
            </a:pPr>
            <a:r>
              <a:rPr lang="en-US" sz="3200" dirty="0" smtClean="0"/>
              <a:t>The practitioners in some of the case proceedings  communicate rudely to their clients,.</a:t>
            </a:r>
          </a:p>
          <a:p>
            <a:pPr marL="0" indent="0">
              <a:buNone/>
            </a:pPr>
            <a:r>
              <a:rPr lang="en-US" sz="3200" dirty="0" smtClean="0"/>
              <a:t>They do not pay respect to their language as some express their emotions in their speech.</a:t>
            </a:r>
          </a:p>
          <a:p>
            <a:pPr marL="0" indent="0">
              <a:buNone/>
            </a:pPr>
            <a:r>
              <a:rPr lang="en-US" sz="3200" dirty="0" smtClean="0"/>
              <a:t>According to a study by “Cite a Website - Cite This For Me”, (2017), some of the suspects use offensive languages and terms while defending themselves.</a:t>
            </a:r>
          </a:p>
          <a:p>
            <a:pPr marL="0" indent="0">
              <a:buNone/>
            </a:pPr>
            <a:endParaRPr lang="en-US" sz="3200" dirty="0" smtClean="0"/>
          </a:p>
          <a:p>
            <a:pPr marL="0" indent="0">
              <a:buNone/>
            </a:pPr>
            <a:endParaRPr lang="en-US" sz="3200" dirty="0"/>
          </a:p>
        </p:txBody>
      </p:sp>
    </p:spTree>
    <p:extLst>
      <p:ext uri="{BB962C8B-B14F-4D97-AF65-F5344CB8AC3E}">
        <p14:creationId xmlns:p14="http://schemas.microsoft.com/office/powerpoint/2010/main" val="1008623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Ethical Issues in Courts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Intimidation</a:t>
            </a:r>
          </a:p>
          <a:p>
            <a:r>
              <a:rPr lang="en-US" dirty="0" smtClean="0"/>
              <a:t>Some of the practitioners use threats to satisfy their customers interests in courts.</a:t>
            </a:r>
          </a:p>
          <a:p>
            <a:r>
              <a:rPr lang="en-US" dirty="0" smtClean="0"/>
              <a:t>Examples of such threats include lodging a complaint to the LPCC and reporting the matter to the respective authorities. </a:t>
            </a:r>
          </a:p>
          <a:p>
            <a:r>
              <a:rPr lang="en-US" dirty="0" smtClean="0"/>
              <a:t>Using such threats is intimidator as it cannot solve the dispute instead flaming the dispute</a:t>
            </a:r>
          </a:p>
          <a:p>
            <a:r>
              <a:rPr lang="en-US" dirty="0" smtClean="0"/>
              <a:t>Lastly, furthering a clients’ case through use of unfair means. For example a practitioner can give his client a wrong advice such as they have more rights than others.</a:t>
            </a:r>
            <a:endParaRPr lang="en-US" dirty="0"/>
          </a:p>
        </p:txBody>
      </p:sp>
    </p:spTree>
    <p:extLst>
      <p:ext uri="{BB962C8B-B14F-4D97-AF65-F5344CB8AC3E}">
        <p14:creationId xmlns:p14="http://schemas.microsoft.com/office/powerpoint/2010/main" val="2099553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Sanctions for Violating Ethical Practices In Courts by Attorneys</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Some of the acts by violating the ethical practices in courts by the attorney and judges have some impacts like;</a:t>
            </a:r>
          </a:p>
          <a:p>
            <a:r>
              <a:rPr lang="en-US" dirty="0" smtClean="0"/>
              <a:t>According to “Ethics Policies” ( 2017), it can result to reversal of convictions by the attorneys, this can be due to violation of ethical practices.</a:t>
            </a:r>
          </a:p>
          <a:p>
            <a:r>
              <a:rPr lang="en-US" dirty="0" smtClean="0"/>
              <a:t>Sanctioning a lawyer can be serious as a lawyer can loss his lawyer license due to the malpractices.</a:t>
            </a:r>
          </a:p>
          <a:p>
            <a:r>
              <a:rPr lang="en-US" dirty="0" smtClean="0"/>
              <a:t>The lawyer can be suspended from practicing law for a certain period of time.</a:t>
            </a:r>
          </a:p>
          <a:p>
            <a:r>
              <a:rPr lang="en-US" dirty="0" smtClean="0"/>
              <a:t>In  some cases, the lawyer might be disarmed from practice of law within the state.</a:t>
            </a:r>
            <a:endParaRPr lang="en-US" dirty="0"/>
          </a:p>
        </p:txBody>
      </p:sp>
    </p:spTree>
    <p:extLst>
      <p:ext uri="{BB962C8B-B14F-4D97-AF65-F5344CB8AC3E}">
        <p14:creationId xmlns:p14="http://schemas.microsoft.com/office/powerpoint/2010/main" val="442698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should the Latitude be between Prosecutors and Attorneys</a:t>
            </a:r>
            <a:endParaRPr lang="en-US" dirty="0"/>
          </a:p>
        </p:txBody>
      </p:sp>
      <p:sp>
        <p:nvSpPr>
          <p:cNvPr id="3" name="Content Placeholder 2"/>
          <p:cNvSpPr>
            <a:spLocks noGrp="1"/>
          </p:cNvSpPr>
          <p:nvPr>
            <p:ph idx="1"/>
          </p:nvPr>
        </p:nvSpPr>
        <p:spPr/>
        <p:txBody>
          <a:bodyPr/>
          <a:lstStyle/>
          <a:p>
            <a:pPr marL="0" indent="0">
              <a:buNone/>
            </a:pPr>
            <a:r>
              <a:rPr lang="en-US" dirty="0"/>
              <a:t>P</a:t>
            </a:r>
            <a:r>
              <a:rPr lang="en-US" dirty="0" smtClean="0"/>
              <a:t>rosecutors should have equal latitude like the defense attorneys should have equal latitude like the prosecutors.</a:t>
            </a:r>
          </a:p>
          <a:p>
            <a:pPr marL="0" indent="0">
              <a:buNone/>
            </a:pPr>
            <a:r>
              <a:rPr lang="en-US" dirty="0" smtClean="0"/>
              <a:t>If the defense attorney can have a higher latitude than the prosecutors it will lead to  ethical violations. For example they present false testimonies against their clients, there will be conviction of felony among the attorney and also violation of clients’ </a:t>
            </a:r>
            <a:r>
              <a:rPr lang="en-US" smtClean="0"/>
              <a:t>rights.</a:t>
            </a:r>
            <a:endParaRPr lang="en-US" dirty="0" smtClean="0"/>
          </a:p>
        </p:txBody>
      </p:sp>
    </p:spTree>
    <p:extLst>
      <p:ext uri="{BB962C8B-B14F-4D97-AF65-F5344CB8AC3E}">
        <p14:creationId xmlns:p14="http://schemas.microsoft.com/office/powerpoint/2010/main" val="978212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Ethical Violations that can lead to Disbarred  of an Attorney</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Disbarment is a situation where one is stripped off his or her license so that he or she cannot practice law.</a:t>
            </a:r>
          </a:p>
          <a:p>
            <a:r>
              <a:rPr lang="en-US" dirty="0" smtClean="0"/>
              <a:t>It is one of the most crucial professional penalty an attorney or a lawyer can get.</a:t>
            </a:r>
          </a:p>
          <a:p>
            <a:pPr marL="0" indent="0">
              <a:buNone/>
            </a:pPr>
            <a:r>
              <a:rPr lang="en-US" dirty="0" smtClean="0"/>
              <a:t>Examples that can lead to disbarred include;</a:t>
            </a:r>
          </a:p>
          <a:p>
            <a:r>
              <a:rPr lang="en-US" dirty="0" smtClean="0"/>
              <a:t>Giving your client fake testimony to present n court in order to win the case.</a:t>
            </a:r>
          </a:p>
          <a:p>
            <a:r>
              <a:rPr lang="en-US" dirty="0" smtClean="0"/>
              <a:t>When an attorney does not operate within the states attorney constitution</a:t>
            </a:r>
          </a:p>
          <a:p>
            <a:pPr marL="0" indent="0">
              <a:buNone/>
            </a:pPr>
            <a:endParaRPr lang="en-US" dirty="0"/>
          </a:p>
        </p:txBody>
      </p:sp>
    </p:spTree>
    <p:extLst>
      <p:ext uri="{BB962C8B-B14F-4D97-AF65-F5344CB8AC3E}">
        <p14:creationId xmlns:p14="http://schemas.microsoft.com/office/powerpoint/2010/main" val="3704783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Examples include;</a:t>
            </a:r>
            <a:endParaRPr lang="en-US" dirty="0"/>
          </a:p>
        </p:txBody>
      </p:sp>
      <p:sp>
        <p:nvSpPr>
          <p:cNvPr id="3" name="Content Placeholder 2"/>
          <p:cNvSpPr>
            <a:spLocks noGrp="1"/>
          </p:cNvSpPr>
          <p:nvPr>
            <p:ph idx="1"/>
          </p:nvPr>
        </p:nvSpPr>
        <p:spPr/>
        <p:txBody>
          <a:bodyPr/>
          <a:lstStyle/>
          <a:p>
            <a:pPr marL="0" indent="0">
              <a:buNone/>
            </a:pPr>
            <a:r>
              <a:rPr lang="en-US" dirty="0" smtClean="0"/>
              <a:t>Financial Fraud</a:t>
            </a:r>
          </a:p>
          <a:p>
            <a:r>
              <a:rPr lang="en-US" dirty="0" smtClean="0"/>
              <a:t>It is an obvious factor which qualifies a lawyer to be disbarred.</a:t>
            </a:r>
          </a:p>
          <a:p>
            <a:pPr marL="0" indent="0">
              <a:buNone/>
            </a:pPr>
            <a:r>
              <a:rPr lang="en-US" dirty="0" smtClean="0"/>
              <a:t>Non-financial Personal Misconduct</a:t>
            </a:r>
          </a:p>
          <a:p>
            <a:r>
              <a:rPr lang="en-US" dirty="0" smtClean="0"/>
              <a:t>This include things like shouting at the court clerks and talking bad and brawling to the security agents of the court.</a:t>
            </a:r>
          </a:p>
          <a:p>
            <a:pPr marL="0" indent="0">
              <a:buNone/>
            </a:pPr>
            <a:r>
              <a:rPr lang="en-US" dirty="0" smtClean="0"/>
              <a:t>Moral Turpitude</a:t>
            </a:r>
          </a:p>
          <a:p>
            <a:r>
              <a:rPr lang="en-US" dirty="0" smtClean="0"/>
              <a:t>This comprises things like allegations to abuse of substance.</a:t>
            </a:r>
          </a:p>
          <a:p>
            <a:endParaRPr lang="en-US" dirty="0"/>
          </a:p>
        </p:txBody>
      </p:sp>
    </p:spTree>
    <p:extLst>
      <p:ext uri="{BB962C8B-B14F-4D97-AF65-F5344CB8AC3E}">
        <p14:creationId xmlns:p14="http://schemas.microsoft.com/office/powerpoint/2010/main" val="3220911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Most Critical Person to Courts</a:t>
            </a:r>
            <a:endParaRPr lang="en-US" dirty="0"/>
          </a:p>
        </p:txBody>
      </p:sp>
      <p:sp>
        <p:nvSpPr>
          <p:cNvPr id="3" name="Content Placeholder 2"/>
          <p:cNvSpPr>
            <a:spLocks noGrp="1"/>
          </p:cNvSpPr>
          <p:nvPr>
            <p:ph idx="1"/>
          </p:nvPr>
        </p:nvSpPr>
        <p:spPr/>
        <p:txBody>
          <a:bodyPr/>
          <a:lstStyle/>
          <a:p>
            <a:r>
              <a:rPr lang="en-US" dirty="0" smtClean="0"/>
              <a:t>The   judges play a more critical role when it comes to courts. This is because they are responsible for making the final judgement and decides who is or who is not guilty.</a:t>
            </a:r>
          </a:p>
          <a:p>
            <a:r>
              <a:rPr lang="en-US" dirty="0" smtClean="0"/>
              <a:t>It is the judges work to decide on an ethical punishment to be delivered to the person found guilty of a circumstance. </a:t>
            </a:r>
            <a:endParaRPr lang="en-US" dirty="0"/>
          </a:p>
        </p:txBody>
      </p:sp>
    </p:spTree>
    <p:extLst>
      <p:ext uri="{BB962C8B-B14F-4D97-AF65-F5344CB8AC3E}">
        <p14:creationId xmlns:p14="http://schemas.microsoft.com/office/powerpoint/2010/main" val="41560462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745</Words>
  <Application>Microsoft Office PowerPoint</Application>
  <PresentationFormat>Custom</PresentationFormat>
  <Paragraphs>52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ETHICS IN COURTS</vt:lpstr>
      <vt:lpstr>Governing Authority</vt:lpstr>
      <vt:lpstr>Common Ethical Issues in Court</vt:lpstr>
      <vt:lpstr>Common Ethical Issues in Courts</vt:lpstr>
      <vt:lpstr>Common Sanctions for Violating Ethical Practices In Courts by Attorneys</vt:lpstr>
      <vt:lpstr>How should the Latitude be between Prosecutors and Attorneys</vt:lpstr>
      <vt:lpstr>Examples of Ethical Violations that can lead to Disbarred  of an Attorney</vt:lpstr>
      <vt:lpstr>Other Examples include;</vt:lpstr>
      <vt:lpstr>The Most Critical Person to Courts</vt:lpstr>
      <vt:lpstr>The Person whose Role has higher Ethical Expectations</vt:lpstr>
      <vt:lpstr>Points made During the Collaborative Group Discussion</vt:lpstr>
      <vt:lpstr>Reference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IN COURTS</dc:title>
  <dc:creator>GERA</dc:creator>
  <cp:lastModifiedBy>T A</cp:lastModifiedBy>
  <cp:revision>26</cp:revision>
  <dcterms:created xsi:type="dcterms:W3CDTF">2017-12-17T08:40:26Z</dcterms:created>
  <dcterms:modified xsi:type="dcterms:W3CDTF">2017-12-17T12:52:57Z</dcterms:modified>
</cp:coreProperties>
</file>