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p:scale>
          <a:sx n="63" d="100"/>
          <a:sy n="63" d="100"/>
        </p:scale>
        <p:origin x="-72" y="13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1396414-1090-42B8-B9FA-5879EDA1E558}" type="datetimeFigureOut">
              <a:rPr lang="en-US" smtClean="0"/>
              <a:pPr/>
              <a:t>3/12/2017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2E8D49-EC55-4C36-ADA3-A95336EF8256}" type="slidenum">
              <a:rPr lang="en-US" smtClean="0"/>
              <a:pPr/>
              <a:t>‹#›</a:t>
            </a:fld>
            <a:endParaRPr lang="en-US" dirty="0"/>
          </a:p>
        </p:txBody>
      </p:sp>
    </p:spTree>
    <p:extLst>
      <p:ext uri="{BB962C8B-B14F-4D97-AF65-F5344CB8AC3E}">
        <p14:creationId xmlns="" xmlns:p14="http://schemas.microsoft.com/office/powerpoint/2010/main" val="2247899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396414-1090-42B8-B9FA-5879EDA1E558}" type="datetimeFigureOut">
              <a:rPr lang="en-US" smtClean="0"/>
              <a:pPr/>
              <a:t>3/12/2017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2E8D49-EC55-4C36-ADA3-A95336EF8256}" type="slidenum">
              <a:rPr lang="en-US" smtClean="0"/>
              <a:pPr/>
              <a:t>‹#›</a:t>
            </a:fld>
            <a:endParaRPr lang="en-US" dirty="0"/>
          </a:p>
        </p:txBody>
      </p:sp>
    </p:spTree>
    <p:extLst>
      <p:ext uri="{BB962C8B-B14F-4D97-AF65-F5344CB8AC3E}">
        <p14:creationId xmlns="" xmlns:p14="http://schemas.microsoft.com/office/powerpoint/2010/main" val="4276516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396414-1090-42B8-B9FA-5879EDA1E558}" type="datetimeFigureOut">
              <a:rPr lang="en-US" smtClean="0"/>
              <a:pPr/>
              <a:t>3/12/2017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2E8D49-EC55-4C36-ADA3-A95336EF8256}" type="slidenum">
              <a:rPr lang="en-US" smtClean="0"/>
              <a:pPr/>
              <a:t>‹#›</a:t>
            </a:fld>
            <a:endParaRPr lang="en-US" dirty="0"/>
          </a:p>
        </p:txBody>
      </p:sp>
    </p:spTree>
    <p:extLst>
      <p:ext uri="{BB962C8B-B14F-4D97-AF65-F5344CB8AC3E}">
        <p14:creationId xmlns="" xmlns:p14="http://schemas.microsoft.com/office/powerpoint/2010/main" val="17728443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396414-1090-42B8-B9FA-5879EDA1E558}" type="datetimeFigureOut">
              <a:rPr lang="en-US" smtClean="0"/>
              <a:pPr/>
              <a:t>3/12/2017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2E8D49-EC55-4C36-ADA3-A95336EF8256}"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 xmlns:p14="http://schemas.microsoft.com/office/powerpoint/2010/main" val="5261817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396414-1090-42B8-B9FA-5879EDA1E558}" type="datetimeFigureOut">
              <a:rPr lang="en-US" smtClean="0"/>
              <a:pPr/>
              <a:t>3/12/2017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2E8D49-EC55-4C36-ADA3-A95336EF8256}" type="slidenum">
              <a:rPr lang="en-US" smtClean="0"/>
              <a:pPr/>
              <a:t>‹#›</a:t>
            </a:fld>
            <a:endParaRPr lang="en-US" dirty="0"/>
          </a:p>
        </p:txBody>
      </p:sp>
    </p:spTree>
    <p:extLst>
      <p:ext uri="{BB962C8B-B14F-4D97-AF65-F5344CB8AC3E}">
        <p14:creationId xmlns="" xmlns:p14="http://schemas.microsoft.com/office/powerpoint/2010/main" val="3095430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1396414-1090-42B8-B9FA-5879EDA1E558}" type="datetimeFigureOut">
              <a:rPr lang="en-US" smtClean="0"/>
              <a:pPr/>
              <a:t>3/12/2017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2E8D49-EC55-4C36-ADA3-A95336EF8256}" type="slidenum">
              <a:rPr lang="en-US" smtClean="0"/>
              <a:pPr/>
              <a:t>‹#›</a:t>
            </a:fld>
            <a:endParaRPr lang="en-US" dirty="0"/>
          </a:p>
        </p:txBody>
      </p:sp>
    </p:spTree>
    <p:extLst>
      <p:ext uri="{BB962C8B-B14F-4D97-AF65-F5344CB8AC3E}">
        <p14:creationId xmlns="" xmlns:p14="http://schemas.microsoft.com/office/powerpoint/2010/main" val="38265815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1396414-1090-42B8-B9FA-5879EDA1E558}" type="datetimeFigureOut">
              <a:rPr lang="en-US" smtClean="0"/>
              <a:pPr/>
              <a:t>3/12/2017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2E8D49-EC55-4C36-ADA3-A95336EF8256}" type="slidenum">
              <a:rPr lang="en-US" smtClean="0"/>
              <a:pPr/>
              <a:t>‹#›</a:t>
            </a:fld>
            <a:endParaRPr lang="en-US" dirty="0"/>
          </a:p>
        </p:txBody>
      </p:sp>
    </p:spTree>
    <p:extLst>
      <p:ext uri="{BB962C8B-B14F-4D97-AF65-F5344CB8AC3E}">
        <p14:creationId xmlns="" xmlns:p14="http://schemas.microsoft.com/office/powerpoint/2010/main" val="30560973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396414-1090-42B8-B9FA-5879EDA1E558}" type="datetimeFigureOut">
              <a:rPr lang="en-US" smtClean="0"/>
              <a:pPr/>
              <a:t>3/12/2017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2E8D49-EC55-4C36-ADA3-A95336EF8256}" type="slidenum">
              <a:rPr lang="en-US" smtClean="0"/>
              <a:pPr/>
              <a:t>‹#›</a:t>
            </a:fld>
            <a:endParaRPr lang="en-US" dirty="0"/>
          </a:p>
        </p:txBody>
      </p:sp>
    </p:spTree>
    <p:extLst>
      <p:ext uri="{BB962C8B-B14F-4D97-AF65-F5344CB8AC3E}">
        <p14:creationId xmlns="" xmlns:p14="http://schemas.microsoft.com/office/powerpoint/2010/main" val="4135182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396414-1090-42B8-B9FA-5879EDA1E558}" type="datetimeFigureOut">
              <a:rPr lang="en-US" smtClean="0"/>
              <a:pPr/>
              <a:t>3/12/2017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2E8D49-EC55-4C36-ADA3-A95336EF8256}" type="slidenum">
              <a:rPr lang="en-US" smtClean="0"/>
              <a:pPr/>
              <a:t>‹#›</a:t>
            </a:fld>
            <a:endParaRPr lang="en-US" dirty="0"/>
          </a:p>
        </p:txBody>
      </p:sp>
    </p:spTree>
    <p:extLst>
      <p:ext uri="{BB962C8B-B14F-4D97-AF65-F5344CB8AC3E}">
        <p14:creationId xmlns="" xmlns:p14="http://schemas.microsoft.com/office/powerpoint/2010/main" val="331734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81396414-1090-42B8-B9FA-5879EDA1E558}" type="datetimeFigureOut">
              <a:rPr lang="en-US" smtClean="0"/>
              <a:pPr/>
              <a:t>3/12/2017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2E8D49-EC55-4C36-ADA3-A95336EF8256}" type="slidenum">
              <a:rPr lang="en-US" smtClean="0"/>
              <a:pPr/>
              <a:t>‹#›</a:t>
            </a:fld>
            <a:endParaRPr lang="en-US" dirty="0"/>
          </a:p>
        </p:txBody>
      </p:sp>
    </p:spTree>
    <p:extLst>
      <p:ext uri="{BB962C8B-B14F-4D97-AF65-F5344CB8AC3E}">
        <p14:creationId xmlns="" xmlns:p14="http://schemas.microsoft.com/office/powerpoint/2010/main" val="657690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396414-1090-42B8-B9FA-5879EDA1E558}" type="datetimeFigureOut">
              <a:rPr lang="en-US" smtClean="0"/>
              <a:pPr/>
              <a:t>3/12/2017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2E8D49-EC55-4C36-ADA3-A95336EF8256}" type="slidenum">
              <a:rPr lang="en-US" smtClean="0"/>
              <a:pPr/>
              <a:t>‹#›</a:t>
            </a:fld>
            <a:endParaRPr lang="en-US" dirty="0"/>
          </a:p>
        </p:txBody>
      </p:sp>
    </p:spTree>
    <p:extLst>
      <p:ext uri="{BB962C8B-B14F-4D97-AF65-F5344CB8AC3E}">
        <p14:creationId xmlns="" xmlns:p14="http://schemas.microsoft.com/office/powerpoint/2010/main" val="3571444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1396414-1090-42B8-B9FA-5879EDA1E558}" type="datetimeFigureOut">
              <a:rPr lang="en-US" smtClean="0"/>
              <a:pPr/>
              <a:t>3/12/2017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2E8D49-EC55-4C36-ADA3-A95336EF8256}" type="slidenum">
              <a:rPr lang="en-US" smtClean="0"/>
              <a:pPr/>
              <a:t>‹#›</a:t>
            </a:fld>
            <a:endParaRPr lang="en-US" dirty="0"/>
          </a:p>
        </p:txBody>
      </p:sp>
    </p:spTree>
    <p:extLst>
      <p:ext uri="{BB962C8B-B14F-4D97-AF65-F5344CB8AC3E}">
        <p14:creationId xmlns="" xmlns:p14="http://schemas.microsoft.com/office/powerpoint/2010/main" val="1994245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1396414-1090-42B8-B9FA-5879EDA1E558}" type="datetimeFigureOut">
              <a:rPr lang="en-US" smtClean="0"/>
              <a:pPr/>
              <a:t>3/12/2017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C2E8D49-EC55-4C36-ADA3-A95336EF8256}" type="slidenum">
              <a:rPr lang="en-US" smtClean="0"/>
              <a:pPr/>
              <a:t>‹#›</a:t>
            </a:fld>
            <a:endParaRPr lang="en-US" dirty="0"/>
          </a:p>
        </p:txBody>
      </p:sp>
    </p:spTree>
    <p:extLst>
      <p:ext uri="{BB962C8B-B14F-4D97-AF65-F5344CB8AC3E}">
        <p14:creationId xmlns="" xmlns:p14="http://schemas.microsoft.com/office/powerpoint/2010/main" val="953890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81396414-1090-42B8-B9FA-5879EDA1E558}" type="datetimeFigureOut">
              <a:rPr lang="en-US" smtClean="0"/>
              <a:pPr/>
              <a:t>3/12/2017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7C2E8D49-EC55-4C36-ADA3-A95336EF8256}" type="slidenum">
              <a:rPr lang="en-US" smtClean="0"/>
              <a:pPr/>
              <a:t>‹#›</a:t>
            </a:fld>
            <a:endParaRPr lang="en-US" dirty="0"/>
          </a:p>
        </p:txBody>
      </p:sp>
    </p:spTree>
    <p:extLst>
      <p:ext uri="{BB962C8B-B14F-4D97-AF65-F5344CB8AC3E}">
        <p14:creationId xmlns="" xmlns:p14="http://schemas.microsoft.com/office/powerpoint/2010/main" val="652291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1396414-1090-42B8-B9FA-5879EDA1E558}" type="datetimeFigureOut">
              <a:rPr lang="en-US" smtClean="0"/>
              <a:pPr/>
              <a:t>3/12/2017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7C2E8D49-EC55-4C36-ADA3-A95336EF8256}" type="slidenum">
              <a:rPr lang="en-US" smtClean="0"/>
              <a:pPr/>
              <a:t>‹#›</a:t>
            </a:fld>
            <a:endParaRPr lang="en-US" dirty="0"/>
          </a:p>
        </p:txBody>
      </p:sp>
    </p:spTree>
    <p:extLst>
      <p:ext uri="{BB962C8B-B14F-4D97-AF65-F5344CB8AC3E}">
        <p14:creationId xmlns="" xmlns:p14="http://schemas.microsoft.com/office/powerpoint/2010/main" val="274339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81396414-1090-42B8-B9FA-5879EDA1E558}" type="datetimeFigureOut">
              <a:rPr lang="en-US" smtClean="0"/>
              <a:pPr/>
              <a:t>3/12/2017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7C2E8D49-EC55-4C36-ADA3-A95336EF8256}" type="slidenum">
              <a:rPr lang="en-US" smtClean="0"/>
              <a:pPr/>
              <a:t>‹#›</a:t>
            </a:fld>
            <a:endParaRPr lang="en-US" dirty="0"/>
          </a:p>
        </p:txBody>
      </p:sp>
    </p:spTree>
    <p:extLst>
      <p:ext uri="{BB962C8B-B14F-4D97-AF65-F5344CB8AC3E}">
        <p14:creationId xmlns="" xmlns:p14="http://schemas.microsoft.com/office/powerpoint/2010/main" val="298298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396414-1090-42B8-B9FA-5879EDA1E558}" type="datetimeFigureOut">
              <a:rPr lang="en-US" smtClean="0"/>
              <a:pPr/>
              <a:t>3/12/2017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2E8D49-EC55-4C36-ADA3-A95336EF8256}" type="slidenum">
              <a:rPr lang="en-US" smtClean="0"/>
              <a:pPr/>
              <a:t>‹#›</a:t>
            </a:fld>
            <a:endParaRPr lang="en-US" dirty="0"/>
          </a:p>
        </p:txBody>
      </p:sp>
    </p:spTree>
    <p:extLst>
      <p:ext uri="{BB962C8B-B14F-4D97-AF65-F5344CB8AC3E}">
        <p14:creationId xmlns="" xmlns:p14="http://schemas.microsoft.com/office/powerpoint/2010/main" val="3717254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1396414-1090-42B8-B9FA-5879EDA1E558}" type="datetimeFigureOut">
              <a:rPr lang="en-US" smtClean="0"/>
              <a:pPr/>
              <a:t>3/12/2017</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C2E8D49-EC55-4C36-ADA3-A95336EF8256}" type="slidenum">
              <a:rPr lang="en-US" smtClean="0"/>
              <a:pPr/>
              <a:t>‹#›</a:t>
            </a:fld>
            <a:endParaRPr lang="en-US" dirty="0"/>
          </a:p>
        </p:txBody>
      </p:sp>
    </p:spTree>
    <p:extLst>
      <p:ext uri="{BB962C8B-B14F-4D97-AF65-F5344CB8AC3E}">
        <p14:creationId xmlns="" xmlns:p14="http://schemas.microsoft.com/office/powerpoint/2010/main" val="182131035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www.cof.org/files/documents/community/Disasterplan/Disaster%20plan.p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299324" cy="7366715"/>
          </a:xfrm>
          <a:prstGeom prst="rect">
            <a:avLst/>
          </a:prstGeom>
        </p:spPr>
      </p:pic>
    </p:spTree>
    <p:extLst>
      <p:ext uri="{BB962C8B-B14F-4D97-AF65-F5344CB8AC3E}">
        <p14:creationId xmlns="" xmlns:p14="http://schemas.microsoft.com/office/powerpoint/2010/main" val="9051492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idx="1"/>
          </p:nvPr>
        </p:nvSpPr>
        <p:spPr/>
        <p:txBody>
          <a:bodyPr>
            <a:normAutofit lnSpcReduction="10000"/>
          </a:bodyPr>
          <a:lstStyle/>
          <a:p>
            <a:r>
              <a:rPr lang="en-US" dirty="0" smtClean="0"/>
              <a:t>Disaster Preparedness and Recovery Plan</a:t>
            </a:r>
          </a:p>
          <a:p>
            <a:pPr marL="0" indent="0">
              <a:buNone/>
            </a:pPr>
            <a:r>
              <a:rPr lang="en-US" dirty="0" smtClean="0">
                <a:hlinkClick r:id="rId2"/>
              </a:rPr>
              <a:t>www.cof.org/files/documents/community/Disasterplan/Disaster plan.pd</a:t>
            </a:r>
            <a:r>
              <a:rPr lang="en-US" dirty="0" smtClean="0"/>
              <a:t> </a:t>
            </a:r>
          </a:p>
          <a:p>
            <a:pPr marL="0" indent="0">
              <a:buNone/>
            </a:pPr>
            <a:r>
              <a:rPr lang="en-US" dirty="0"/>
              <a:t>Federal Bureau of Investigations (FBI). "Terrorism in the United States, 1995." FBI and Security Awareness Bulletin 3-96. Washington, DC: U.S. Dept. of Justice, FBI, 1996. </a:t>
            </a:r>
            <a:endParaRPr lang="en-US" dirty="0" smtClean="0"/>
          </a:p>
          <a:p>
            <a:pPr marL="0" indent="0">
              <a:buNone/>
            </a:pPr>
            <a:r>
              <a:rPr lang="en-US" dirty="0"/>
              <a:t>"Toulouse Explosion May Have Been a Terrorist Attack." USA Today. Oct. 4, 2001. &lt;http://www.usatoday.com/news/sept11/2001/10/04/toulouse.htm&gt;. </a:t>
            </a:r>
            <a:endParaRPr lang="en-US" dirty="0" smtClean="0"/>
          </a:p>
          <a:p>
            <a:pPr marL="0" indent="0">
              <a:buNone/>
            </a:pPr>
            <a:r>
              <a:rPr lang="en-US" dirty="0"/>
              <a:t>U.S. Fire Administration (USFA)/Federal Emergency Management Agency (FEMA). "Emergency Response to Terrorism: Basic Concepts." Seminar. Washington, DC: USFA/FEMA. </a:t>
            </a:r>
          </a:p>
        </p:txBody>
      </p:sp>
    </p:spTree>
    <p:extLst>
      <p:ext uri="{BB962C8B-B14F-4D97-AF65-F5344CB8AC3E}">
        <p14:creationId xmlns="" xmlns:p14="http://schemas.microsoft.com/office/powerpoint/2010/main" val="24337267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a:t>
            </a:r>
            <a:endParaRPr lang="en-US" dirty="0"/>
          </a:p>
        </p:txBody>
      </p:sp>
      <p:sp>
        <p:nvSpPr>
          <p:cNvPr id="3" name="Content Placeholder 2"/>
          <p:cNvSpPr>
            <a:spLocks noGrp="1"/>
          </p:cNvSpPr>
          <p:nvPr>
            <p:ph idx="1"/>
          </p:nvPr>
        </p:nvSpPr>
        <p:spPr/>
        <p:txBody>
          <a:bodyPr/>
          <a:lstStyle/>
          <a:p>
            <a:pPr marL="0" indent="0">
              <a:buNone/>
            </a:pPr>
            <a:r>
              <a:rPr lang="en-US" dirty="0" smtClean="0"/>
              <a:t>For years there have been attacks around the United States for sometimes now, which is unexpected. However; there have not been good restoration  and  recovery plan in place, to make sure there are security measures  and not to mention procedures that everyone must follow to ensure safety. However; some organizations today , they may Recovery plans in place.</a:t>
            </a:r>
            <a:endParaRPr lang="en-US" dirty="0"/>
          </a:p>
        </p:txBody>
      </p:sp>
    </p:spTree>
    <p:extLst>
      <p:ext uri="{BB962C8B-B14F-4D97-AF65-F5344CB8AC3E}">
        <p14:creationId xmlns="" xmlns:p14="http://schemas.microsoft.com/office/powerpoint/2010/main" val="13311700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STRATEGIES FOR RESPONDING TO EMEREGENCY(Police Chief)</a:t>
            </a:r>
            <a:endParaRPr lang="en-US" dirty="0"/>
          </a:p>
        </p:txBody>
      </p:sp>
      <p:sp>
        <p:nvSpPr>
          <p:cNvPr id="3" name="Content Placeholder 2"/>
          <p:cNvSpPr>
            <a:spLocks noGrp="1"/>
          </p:cNvSpPr>
          <p:nvPr>
            <p:ph idx="1"/>
          </p:nvPr>
        </p:nvSpPr>
        <p:spPr/>
        <p:txBody>
          <a:bodyPr/>
          <a:lstStyle/>
          <a:p>
            <a:r>
              <a:rPr lang="en-US" dirty="0" smtClean="0"/>
              <a:t>Make sure all personal  and Employees safety</a:t>
            </a:r>
          </a:p>
          <a:p>
            <a:r>
              <a:rPr lang="en-US" dirty="0" smtClean="0"/>
              <a:t>Effective communications with inside and outside stakeholders</a:t>
            </a:r>
          </a:p>
          <a:p>
            <a:r>
              <a:rPr lang="en-US" dirty="0" smtClean="0"/>
              <a:t>Ensure all assets and confidential information is protected(Data systems and hard copy)</a:t>
            </a:r>
          </a:p>
          <a:p>
            <a:r>
              <a:rPr lang="en-US" dirty="0" smtClean="0"/>
              <a:t>Provide timely emergency support to the community</a:t>
            </a:r>
          </a:p>
          <a:p>
            <a:r>
              <a:rPr lang="en-US" dirty="0" smtClean="0"/>
              <a:t>Ensure support operations</a:t>
            </a:r>
            <a:endParaRPr lang="en-US" dirty="0"/>
          </a:p>
        </p:txBody>
      </p:sp>
    </p:spTree>
    <p:extLst>
      <p:ext uri="{BB962C8B-B14F-4D97-AF65-F5344CB8AC3E}">
        <p14:creationId xmlns="" xmlns:p14="http://schemas.microsoft.com/office/powerpoint/2010/main" val="5322260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First Steps in Developing Restoration Plan</a:t>
            </a:r>
            <a:endParaRPr lang="en-US" dirty="0"/>
          </a:p>
        </p:txBody>
      </p:sp>
      <p:sp>
        <p:nvSpPr>
          <p:cNvPr id="3" name="Content Placeholder 2"/>
          <p:cNvSpPr>
            <a:spLocks noGrp="1"/>
          </p:cNvSpPr>
          <p:nvPr>
            <p:ph idx="1"/>
          </p:nvPr>
        </p:nvSpPr>
        <p:spPr/>
        <p:txBody>
          <a:bodyPr/>
          <a:lstStyle/>
          <a:p>
            <a:r>
              <a:rPr lang="en-US" dirty="0" smtClean="0"/>
              <a:t>When developing any types of goals for organizations, there should  be information regarding business functions and different resources to identify, for example:</a:t>
            </a:r>
          </a:p>
          <a:p>
            <a:endParaRPr lang="en-US" dirty="0"/>
          </a:p>
          <a:p>
            <a:r>
              <a:rPr lang="en-US" dirty="0" smtClean="0"/>
              <a:t>Life  and health insurance for emergencies</a:t>
            </a:r>
          </a:p>
          <a:p>
            <a:r>
              <a:rPr lang="en-US" dirty="0"/>
              <a:t> </a:t>
            </a:r>
            <a:r>
              <a:rPr lang="en-US" dirty="0" smtClean="0"/>
              <a:t>Ensure  all business  assess are protected</a:t>
            </a:r>
          </a:p>
          <a:p>
            <a:r>
              <a:rPr lang="en-US" dirty="0" smtClean="0"/>
              <a:t>Company reputation</a:t>
            </a:r>
            <a:endParaRPr lang="en-US" dirty="0"/>
          </a:p>
        </p:txBody>
      </p:sp>
    </p:spTree>
    <p:extLst>
      <p:ext uri="{BB962C8B-B14F-4D97-AF65-F5344CB8AC3E}">
        <p14:creationId xmlns="" xmlns:p14="http://schemas.microsoft.com/office/powerpoint/2010/main" val="30315151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and Events Scenarios</a:t>
            </a:r>
            <a:br>
              <a:rPr lang="en-US" dirty="0" smtClean="0"/>
            </a:b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smtClean="0"/>
              <a:t>Since September 11,2001, the US has been under the increased threat that terrorists many attempt additional attacks(Bennett,2003). Threats comes in different forms sources. Threats from outside a facility could affects people and facility itself, and many involve trespassing, unauthorized entry, thefts, burglary(Bennett,2003). However; from inside any facility may arise due to inadequate designs, management systems, staffing or training or any internal problems(Benntt,2003)</a:t>
            </a:r>
            <a:endParaRPr lang="en-US" dirty="0"/>
          </a:p>
        </p:txBody>
      </p:sp>
    </p:spTree>
    <p:extLst>
      <p:ext uri="{BB962C8B-B14F-4D97-AF65-F5344CB8AC3E}">
        <p14:creationId xmlns="" xmlns:p14="http://schemas.microsoft.com/office/powerpoint/2010/main" val="858892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Incident Commander roles</a:t>
            </a:r>
            <a:endParaRPr lang="en-US" dirty="0"/>
          </a:p>
        </p:txBody>
      </p:sp>
      <p:sp>
        <p:nvSpPr>
          <p:cNvPr id="3" name="Content Placeholder 2"/>
          <p:cNvSpPr>
            <a:spLocks noGrp="1"/>
          </p:cNvSpPr>
          <p:nvPr>
            <p:ph idx="1"/>
          </p:nvPr>
        </p:nvSpPr>
        <p:spPr>
          <a:xfrm>
            <a:off x="1103312" y="1429556"/>
            <a:ext cx="8946541" cy="4818844"/>
          </a:xfrm>
        </p:spPr>
        <p:txBody>
          <a:bodyPr>
            <a:normAutofit/>
          </a:bodyPr>
          <a:lstStyle/>
          <a:p>
            <a:pPr marL="0" indent="0">
              <a:buNone/>
            </a:pPr>
            <a:r>
              <a:rPr lang="en-US" dirty="0" smtClean="0"/>
              <a:t>Incident commanders (Chiefs) has a lot of responsibilities when dealing with any types of disasters, terrorism etc,   whether its at a business or agency. However; Incident commander is the first point of contact for outside public safety.  In general IC are responsibilities to making sure that all data systems are updated and that managers and employees have access to at all times. IC provide training to employees and making sure that they have awareness ,preparedness program. for  as follows: w</a:t>
            </a:r>
            <a:r>
              <a:rPr lang="en-US" i="1" dirty="0" smtClean="0"/>
              <a:t>ww.cof.org/files/Documents/Community.../</a:t>
            </a:r>
            <a:r>
              <a:rPr lang="en-US" b="1" i="1" dirty="0" smtClean="0"/>
              <a:t>Disaster Plan</a:t>
            </a:r>
            <a:r>
              <a:rPr lang="en-US" i="1" dirty="0" smtClean="0"/>
              <a:t>/</a:t>
            </a:r>
            <a:r>
              <a:rPr lang="en-US" b="1" i="1" dirty="0" smtClean="0"/>
              <a:t>DisasterPlan</a:t>
            </a:r>
            <a:r>
              <a:rPr lang="en-US" i="1" dirty="0" smtClean="0"/>
              <a:t>.pd</a:t>
            </a:r>
            <a:endParaRPr lang="en-US" dirty="0" smtClean="0"/>
          </a:p>
          <a:p>
            <a:r>
              <a:rPr lang="en-US" dirty="0" smtClean="0"/>
              <a:t>Site planning</a:t>
            </a:r>
          </a:p>
          <a:p>
            <a:r>
              <a:rPr lang="en-US" dirty="0" smtClean="0"/>
              <a:t>Response</a:t>
            </a:r>
          </a:p>
          <a:p>
            <a:r>
              <a:rPr lang="en-US" dirty="0" smtClean="0"/>
              <a:t>And restoration of all site services</a:t>
            </a:r>
          </a:p>
          <a:p>
            <a:endParaRPr lang="en-US" dirty="0"/>
          </a:p>
        </p:txBody>
      </p:sp>
    </p:spTree>
    <p:extLst>
      <p:ext uri="{BB962C8B-B14F-4D97-AF65-F5344CB8AC3E}">
        <p14:creationId xmlns="" xmlns:p14="http://schemas.microsoft.com/office/powerpoint/2010/main" val="2677510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Incident Commanders System(ICS)</a:t>
            </a:r>
            <a:endParaRPr lang="en-US" dirty="0"/>
          </a:p>
        </p:txBody>
      </p:sp>
      <p:sp>
        <p:nvSpPr>
          <p:cNvPr id="3" name="Content Placeholder 2"/>
          <p:cNvSpPr>
            <a:spLocks noGrp="1"/>
          </p:cNvSpPr>
          <p:nvPr>
            <p:ph idx="1"/>
          </p:nvPr>
        </p:nvSpPr>
        <p:spPr>
          <a:xfrm>
            <a:off x="1103312" y="1378040"/>
            <a:ext cx="8946541" cy="4870360"/>
          </a:xfrm>
        </p:spPr>
        <p:txBody>
          <a:bodyPr/>
          <a:lstStyle/>
          <a:p>
            <a:pPr marL="0" indent="0">
              <a:buNone/>
            </a:pPr>
            <a:r>
              <a:rPr lang="en-US" dirty="0" smtClean="0"/>
              <a:t>According to  Disaster and Recovery Plan states that ICS services was created in the Mid 70’s by the fire department in California. However; the structure  and the modeled is used by all government officials  and the IC as the first point contact commanders. In general; these procedures are basically  communicated to authorities and effected communications for responsibilities. There are five different functions, when it comes to command systems,(Disaster and Recovery Plan) which are as follows;</a:t>
            </a:r>
          </a:p>
          <a:p>
            <a:r>
              <a:rPr lang="en-US" dirty="0" smtClean="0"/>
              <a:t>Commands</a:t>
            </a:r>
          </a:p>
          <a:p>
            <a:r>
              <a:rPr lang="en-US" dirty="0" smtClean="0"/>
              <a:t>Operations</a:t>
            </a:r>
          </a:p>
          <a:p>
            <a:r>
              <a:rPr lang="en-US" dirty="0" smtClean="0"/>
              <a:t>Logistics</a:t>
            </a:r>
          </a:p>
          <a:p>
            <a:r>
              <a:rPr lang="en-US" dirty="0" smtClean="0"/>
              <a:t>Planning</a:t>
            </a:r>
          </a:p>
          <a:p>
            <a:r>
              <a:rPr lang="en-US" dirty="0" smtClean="0"/>
              <a:t>Intelligence and Finance </a:t>
            </a:r>
          </a:p>
          <a:p>
            <a:endParaRPr lang="en-US" dirty="0"/>
          </a:p>
        </p:txBody>
      </p:sp>
    </p:spTree>
    <p:extLst>
      <p:ext uri="{BB962C8B-B14F-4D97-AF65-F5344CB8AC3E}">
        <p14:creationId xmlns="" xmlns:p14="http://schemas.microsoft.com/office/powerpoint/2010/main" val="3581299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Strength and Weakness</a:t>
            </a:r>
            <a:endParaRPr lang="en-US" dirty="0"/>
          </a:p>
        </p:txBody>
      </p:sp>
      <p:sp>
        <p:nvSpPr>
          <p:cNvPr id="3" name="Content Placeholder 2"/>
          <p:cNvSpPr>
            <a:spLocks noGrp="1"/>
          </p:cNvSpPr>
          <p:nvPr>
            <p:ph idx="1"/>
          </p:nvPr>
        </p:nvSpPr>
        <p:spPr/>
        <p:txBody>
          <a:bodyPr/>
          <a:lstStyle/>
          <a:p>
            <a:r>
              <a:rPr lang="en-US" dirty="0" smtClean="0"/>
              <a:t>Weakness and Strength are basically the loss of either a business, organization or agency.  In general; a lot of times it can be from not being prepared or have and awareness plan in place. However; strengths is being able to pick up the damages that was created by disaster or terrorist attacks. However; failures to have restoration and recovery plan in place can jeopardize companies buildings not to mention their customers and financial stability.</a:t>
            </a:r>
            <a:endParaRPr lang="en-US" dirty="0"/>
          </a:p>
        </p:txBody>
      </p:sp>
    </p:spTree>
    <p:extLst>
      <p:ext uri="{BB962C8B-B14F-4D97-AF65-F5344CB8AC3E}">
        <p14:creationId xmlns="" xmlns:p14="http://schemas.microsoft.com/office/powerpoint/2010/main" val="1613675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600200"/>
          </a:xfrm>
        </p:spPr>
        <p:txBody>
          <a:bodyPr/>
          <a:lstStyle/>
          <a:p>
            <a:r>
              <a:rPr lang="en-US" dirty="0" smtClean="0"/>
              <a:t>Methodologies and Technologies designed to protect information </a:t>
            </a:r>
            <a:endParaRPr lang="en-US" dirty="0"/>
          </a:p>
        </p:txBody>
      </p:sp>
      <p:sp>
        <p:nvSpPr>
          <p:cNvPr id="3" name="Content Placeholder 2"/>
          <p:cNvSpPr>
            <a:spLocks noGrp="1"/>
          </p:cNvSpPr>
          <p:nvPr>
            <p:ph idx="1"/>
          </p:nvPr>
        </p:nvSpPr>
        <p:spPr/>
        <p:txBody>
          <a:bodyPr/>
          <a:lstStyle/>
          <a:p>
            <a:pPr marL="0" indent="0">
              <a:buNone/>
            </a:pPr>
            <a:r>
              <a:rPr lang="en-US" dirty="0" smtClean="0"/>
              <a:t>The methodology embodies and extends established engineering practices in the technical disciplines of fault detach, diagnosis, mitigation, and recovery and has successful implemented in the deep space craft, a NASA discovery mission(NASA Tech Briefs,2006).</a:t>
            </a:r>
            <a:endParaRPr lang="en-US" dirty="0"/>
          </a:p>
        </p:txBody>
      </p:sp>
    </p:spTree>
    <p:extLst>
      <p:ext uri="{BB962C8B-B14F-4D97-AF65-F5344CB8AC3E}">
        <p14:creationId xmlns="" xmlns:p14="http://schemas.microsoft.com/office/powerpoint/2010/main" val="36776109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328</TotalTime>
  <Words>670</Words>
  <Application>Microsoft Office PowerPoint</Application>
  <PresentationFormat>Custom</PresentationFormat>
  <Paragraphs>38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Ion</vt:lpstr>
      <vt:lpstr>Slide 1</vt:lpstr>
      <vt:lpstr>INTRODUCTION</vt:lpstr>
      <vt:lpstr> STRATEGIES FOR RESPONDING TO EMEREGENCY(Police Chief)</vt:lpstr>
      <vt:lpstr>The First Steps in Developing Restoration Plan</vt:lpstr>
      <vt:lpstr>Risk and Events Scenarios  </vt:lpstr>
      <vt:lpstr>Incident Commander roles</vt:lpstr>
      <vt:lpstr>Incident Commanders System(ICS)</vt:lpstr>
      <vt:lpstr>Strength and Weakness</vt:lpstr>
      <vt:lpstr>Methodologies and Technologies designed to protect information </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Kathy Johnson Fuller</dc:creator>
  <cp:lastModifiedBy>Marl</cp:lastModifiedBy>
  <cp:revision>25</cp:revision>
  <dcterms:created xsi:type="dcterms:W3CDTF">2013-09-16T02:36:59Z</dcterms:created>
  <dcterms:modified xsi:type="dcterms:W3CDTF">2017-03-12T14:01:09Z</dcterms:modified>
</cp:coreProperties>
</file>