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Lst>
  <p:sldSz cy="6858000" cx="9144000"/>
  <p:notesSz cx="6858000" cy="9144000"/>
  <p:embeddedFontLst>
    <p:embeddedFont>
      <p:font typeface="Constantia"/>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54" roundtripDataSignature="AMtx7mgWKkuyR6kvfiUBXt/zp1+taDcm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9DC95C4-C2BC-43FC-9834-68FC5E8B2D6B}">
  <a:tblStyle styleId="{79DC95C4-C2BC-43FC-9834-68FC5E8B2D6B}"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29" Type="http://schemas.openxmlformats.org/officeDocument/2006/relationships/slide" Target="slides/slide22.xml"/><Relationship Id="rId51" Type="http://schemas.openxmlformats.org/officeDocument/2006/relationships/font" Target="fonts/Constantia-bold.fntdata"/><Relationship Id="rId50" Type="http://schemas.openxmlformats.org/officeDocument/2006/relationships/font" Target="fonts/Constantia-regular.fntdata"/><Relationship Id="rId53" Type="http://schemas.openxmlformats.org/officeDocument/2006/relationships/font" Target="fonts/Constantia-boldItalic.fntdata"/><Relationship Id="rId52" Type="http://schemas.openxmlformats.org/officeDocument/2006/relationships/font" Target="fonts/Constantia-italic.fntdata"/><Relationship Id="rId11" Type="http://schemas.openxmlformats.org/officeDocument/2006/relationships/slide" Target="slides/slide4.xml"/><Relationship Id="rId10" Type="http://schemas.openxmlformats.org/officeDocument/2006/relationships/slide" Target="slides/slide3.xml"/><Relationship Id="rId54" Type="http://customschemas.google.com/relationships/presentationmetadata" Target="metadata"/><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187" name="Google Shape;18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8" name="Google Shape;188;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63" name="Google Shape;26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4" name="Google Shape;264;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131036d10d1_0_35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72" name="Google Shape;272;g131036d10d1_0_3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3" name="Google Shape;273;g131036d10d1_0_35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131036d10d1_0_3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0" name="Google Shape;280;g131036d10d1_0_36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g131036d10d1_0_36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131036d10d1_0_36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88" name="Google Shape;288;g131036d10d1_0_3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9" name="Google Shape;289;g131036d10d1_0_36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131036d10d1_0_38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04" name="Google Shape;304;g131036d10d1_0_38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5" name="Google Shape;305;g131036d10d1_0_38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131036d10d1_0_39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13" name="Google Shape;313;g131036d10d1_0_39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4" name="Google Shape;314;g131036d10d1_0_39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131036d10d1_0_39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22" name="Google Shape;322;g131036d10d1_0_39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3" name="Google Shape;323;g131036d10d1_0_39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131036d10d1_0_40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31" name="Google Shape;331;g131036d10d1_0_40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2" name="Google Shape;332;g131036d10d1_0_40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131036d10d1_0_41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39" name="Google Shape;339;g131036d10d1_0_4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0" name="Google Shape;340;g131036d10d1_0_4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131036d10d1_0_42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47" name="Google Shape;347;g131036d10d1_0_4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8" name="Google Shape;348;g131036d10d1_0_42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5" name="Google Shape;195;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131036d10d1_0_4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55" name="Google Shape;355;g131036d10d1_0_4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6" name="Google Shape;356;g131036d10d1_0_4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131036d10d1_0_43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63" name="Google Shape;363;g131036d10d1_0_4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4" name="Google Shape;364;g131036d10d1_0_4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131036d10d1_0_44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72" name="Google Shape;372;g131036d10d1_0_4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3" name="Google Shape;373;g131036d10d1_0_44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131036d10d1_0_45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81" name="Google Shape;381;g131036d10d1_0_4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2" name="Google Shape;382;g131036d10d1_0_45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131036d10d1_0_45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391" name="Google Shape;391;g131036d10d1_0_4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2" name="Google Shape;392;g131036d10d1_0_45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131036d10d1_0_46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00" name="Google Shape;400;g131036d10d1_0_4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1" name="Google Shape;401;g131036d10d1_0_46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131036d10d1_0_47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10" name="Google Shape;410;g131036d10d1_0_47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1" name="Google Shape;411;g131036d10d1_0_47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131036d10d1_0_48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20" name="Google Shape;420;g131036d10d1_0_48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1" name="Google Shape;421;g131036d10d1_0_48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131036d10d1_0_49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30" name="Google Shape;430;g131036d10d1_0_49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31" name="Google Shape;431;g131036d10d1_0_49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g131036d10d1_0_50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40" name="Google Shape;440;g131036d10d1_0_50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41" name="Google Shape;441;g131036d10d1_0_50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03" name="Google Shape;20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4" name="Google Shape;204;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131036d10d1_0_51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50" name="Google Shape;450;g131036d10d1_0_5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1" name="Google Shape;451;g131036d10d1_0_5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g131036d10d1_0_5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60" name="Google Shape;460;g131036d10d1_0_5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61" name="Google Shape;461;g131036d10d1_0_5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131036d10d1_0_52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69" name="Google Shape;469;g131036d10d1_0_5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0" name="Google Shape;470;g131036d10d1_0_5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g131036d10d1_0_53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78" name="Google Shape;478;g131036d10d1_0_5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9" name="Google Shape;479;g131036d10d1_0_53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131036d10d1_0_54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87" name="Google Shape;487;g131036d10d1_0_5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8" name="Google Shape;488;g131036d10d1_0_54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g131036d10d1_0_55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496" name="Google Shape;496;g131036d10d1_0_5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7" name="Google Shape;497;g131036d10d1_0_55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g131036d10d1_0_5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05" name="Google Shape;505;g131036d10d1_0_56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6" name="Google Shape;506;g131036d10d1_0_56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g131036d10d1_0_57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15" name="Google Shape;515;g131036d10d1_0_57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g131036d10d1_0_57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g131036d10d1_0_57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24" name="Google Shape;524;g131036d10d1_0_57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5" name="Google Shape;525;g131036d10d1_0_57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g131036d10d1_0_58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33" name="Google Shape;533;g131036d10d1_0_58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4" name="Google Shape;534;g131036d10d1_0_58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11" name="Google Shape;21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2" name="Google Shape;212;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g131036d10d1_0_59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42" name="Google Shape;542;g131036d10d1_0_59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3" name="Google Shape;543;g131036d10d1_0_59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g131036d10d1_0_60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52" name="Google Shape;552;g131036d10d1_0_60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3" name="Google Shape;553;g131036d10d1_0_60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g131036d10d1_0_6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61" name="Google Shape;561;g131036d10d1_0_6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2" name="Google Shape;562;g131036d10d1_0_61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19" name="Google Shape;21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0" name="Google Shape;220;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27" name="Google Shape;22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8" name="Google Shape;228;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36" name="Google Shape;23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7" name="Google Shape;237;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45" name="Google Shape;24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6" name="Google Shape;246;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latin typeface="Times New Roman"/>
                <a:ea typeface="Times New Roman"/>
                <a:cs typeface="Times New Roman"/>
                <a:sym typeface="Times New Roman"/>
              </a:rPr>
              <a:t>‹#›</a:t>
            </a:fld>
            <a:endParaRPr>
              <a:latin typeface="Times New Roman"/>
              <a:ea typeface="Times New Roman"/>
              <a:cs typeface="Times New Roman"/>
              <a:sym typeface="Times New Roman"/>
            </a:endParaRPr>
          </a:p>
        </p:txBody>
      </p:sp>
      <p:sp>
        <p:nvSpPr>
          <p:cNvPr id="254" name="Google Shape;2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5" name="Google Shape;255;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12"/>
          <p:cNvSpPr/>
          <p:nvPr/>
        </p:nvSpPr>
        <p:spPr>
          <a:xfrm>
            <a:off x="179614" y="0"/>
            <a:ext cx="8964386" cy="5638800"/>
          </a:xfrm>
          <a:prstGeom prst="rect">
            <a:avLst/>
          </a:prstGeom>
          <a:solidFill>
            <a:srgbClr val="1736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19" name="Google Shape;19;p12"/>
          <p:cNvSpPr txBox="1"/>
          <p:nvPr>
            <p:ph idx="1" type="subTitle"/>
          </p:nvPr>
        </p:nvSpPr>
        <p:spPr>
          <a:xfrm>
            <a:off x="5731323" y="2743200"/>
            <a:ext cx="3124200" cy="2057400"/>
          </a:xfrm>
          <a:prstGeom prst="rect">
            <a:avLst/>
          </a:prstGeom>
          <a:noFill/>
          <a:ln>
            <a:noFill/>
          </a:ln>
        </p:spPr>
        <p:txBody>
          <a:bodyPr anchorCtr="0" anchor="t" bIns="45700" lIns="91425" spcFirstLastPara="1" rIns="91425" wrap="square" tIns="45700">
            <a:noAutofit/>
          </a:bodyPr>
          <a:lstStyle>
            <a:lvl1pPr lvl="0" algn="ctr">
              <a:spcBef>
                <a:spcPts val="600"/>
              </a:spcBef>
              <a:spcAft>
                <a:spcPts val="0"/>
              </a:spcAft>
              <a:buSzPts val="2040"/>
              <a:buNone/>
              <a:defRPr b="0" sz="2400">
                <a:solidFill>
                  <a:srgbClr val="8CB3E3"/>
                </a:solidFill>
              </a:defRPr>
            </a:lvl1pPr>
            <a:lvl2pPr lvl="1" algn="ctr">
              <a:spcBef>
                <a:spcPts val="300"/>
              </a:spcBef>
              <a:spcAft>
                <a:spcPts val="0"/>
              </a:spcAft>
              <a:buSzPts val="1530"/>
              <a:buNone/>
              <a:defRPr/>
            </a:lvl2pPr>
            <a:lvl3pPr lvl="2" algn="ctr">
              <a:spcBef>
                <a:spcPts val="300"/>
              </a:spcBef>
              <a:spcAft>
                <a:spcPts val="0"/>
              </a:spcAft>
              <a:buSzPts val="1530"/>
              <a:buNone/>
              <a:defRPr/>
            </a:lvl3pPr>
            <a:lvl4pPr lvl="3" algn="ctr">
              <a:spcBef>
                <a:spcPts val="300"/>
              </a:spcBef>
              <a:spcAft>
                <a:spcPts val="0"/>
              </a:spcAft>
              <a:buSzPts val="1530"/>
              <a:buNone/>
              <a:defRPr/>
            </a:lvl4pPr>
            <a:lvl5pPr lvl="4" algn="ctr">
              <a:spcBef>
                <a:spcPts val="340"/>
              </a:spcBef>
              <a:spcAft>
                <a:spcPts val="0"/>
              </a:spcAft>
              <a:buSzPts val="1530"/>
              <a:buNone/>
              <a:defRPr/>
            </a:lvl5pPr>
            <a:lvl6pPr lvl="5" algn="ctr">
              <a:spcBef>
                <a:spcPts val="340"/>
              </a:spcBef>
              <a:spcAft>
                <a:spcPts val="0"/>
              </a:spcAft>
              <a:buSzPts val="1530"/>
              <a:buNone/>
              <a:defRPr/>
            </a:lvl6pPr>
            <a:lvl7pPr lvl="6" algn="ctr">
              <a:spcBef>
                <a:spcPts val="340"/>
              </a:spcBef>
              <a:spcAft>
                <a:spcPts val="0"/>
              </a:spcAft>
              <a:buSzPts val="1530"/>
              <a:buNone/>
              <a:defRPr/>
            </a:lvl7pPr>
            <a:lvl8pPr lvl="7" algn="ctr">
              <a:spcBef>
                <a:spcPts val="340"/>
              </a:spcBef>
              <a:spcAft>
                <a:spcPts val="0"/>
              </a:spcAft>
              <a:buSzPts val="1530"/>
              <a:buNone/>
              <a:defRPr/>
            </a:lvl8pPr>
            <a:lvl9pPr lvl="8" algn="ctr">
              <a:spcBef>
                <a:spcPts val="340"/>
              </a:spcBef>
              <a:spcAft>
                <a:spcPts val="0"/>
              </a:spcAft>
              <a:buSzPts val="1530"/>
              <a:buNone/>
              <a:defRPr/>
            </a:lvl9pPr>
          </a:lstStyle>
          <a:p/>
        </p:txBody>
      </p:sp>
      <p:sp>
        <p:nvSpPr>
          <p:cNvPr id="20" name="Google Shape;20;p12"/>
          <p:cNvSpPr txBox="1"/>
          <p:nvPr>
            <p:ph type="ctrTitle"/>
          </p:nvPr>
        </p:nvSpPr>
        <p:spPr>
          <a:xfrm>
            <a:off x="5714989" y="609600"/>
            <a:ext cx="3124200" cy="19050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rgbClr val="C5D8F1"/>
              </a:buClr>
              <a:buSzPts val="3200"/>
              <a:buFont typeface="Constantia"/>
              <a:buNone/>
              <a:defRPr b="1" sz="3200">
                <a:solidFill>
                  <a:srgbClr val="C5D8F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12"/>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1" type="ftr"/>
          </p:nvPr>
        </p:nvSpPr>
        <p:spPr>
          <a:xfrm>
            <a:off x="762001" y="6019800"/>
            <a:ext cx="4953000" cy="5679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2"/>
          <p:cNvSpPr/>
          <p:nvPr/>
        </p:nvSpPr>
        <p:spPr>
          <a:xfrm>
            <a:off x="179614" y="5638800"/>
            <a:ext cx="8964386" cy="228600"/>
          </a:xfrm>
          <a:prstGeom prst="rect">
            <a:avLst/>
          </a:prstGeom>
          <a:gradFill>
            <a:gsLst>
              <a:gs pos="0">
                <a:srgbClr val="284971"/>
              </a:gs>
              <a:gs pos="50000">
                <a:srgbClr val="3B6AA4"/>
              </a:gs>
              <a:gs pos="100000">
                <a:srgbClr val="4680C5"/>
              </a:gs>
            </a:gsLst>
            <a:path path="circle">
              <a:fillToRect r="100%" t="100%"/>
            </a:path>
            <a:tileRect b="-100%" l="-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68" name="Shape 68"/>
        <p:cNvGrpSpPr/>
        <p:nvPr/>
      </p:nvGrpSpPr>
      <p:grpSpPr>
        <a:xfrm>
          <a:off x="0" y="0"/>
          <a:ext cx="0" cy="0"/>
          <a:chOff x="0" y="0"/>
          <a:chExt cx="0" cy="0"/>
        </a:xfrm>
      </p:grpSpPr>
      <p:sp>
        <p:nvSpPr>
          <p:cNvPr id="69" name="Google Shape;69;p21"/>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22"/>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2"/>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5" name="Shape 75"/>
        <p:cNvGrpSpPr/>
        <p:nvPr/>
      </p:nvGrpSpPr>
      <p:grpSpPr>
        <a:xfrm>
          <a:off x="0" y="0"/>
          <a:ext cx="0" cy="0"/>
          <a:chOff x="0" y="0"/>
          <a:chExt cx="0" cy="0"/>
        </a:xfrm>
      </p:grpSpPr>
      <p:sp>
        <p:nvSpPr>
          <p:cNvPr id="76" name="Google Shape;76;p23"/>
          <p:cNvSpPr txBox="1"/>
          <p:nvPr>
            <p:ph idx="1" type="body"/>
          </p:nvPr>
        </p:nvSpPr>
        <p:spPr>
          <a:xfrm>
            <a:off x="457200" y="457200"/>
            <a:ext cx="6248400" cy="57150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77" name="Google Shape;77;p23"/>
          <p:cNvSpPr txBox="1"/>
          <p:nvPr>
            <p:ph idx="2" type="body"/>
          </p:nvPr>
        </p:nvSpPr>
        <p:spPr>
          <a:xfrm>
            <a:off x="6781800" y="1600200"/>
            <a:ext cx="1984248" cy="3733800"/>
          </a:xfrm>
          <a:prstGeom prst="rect">
            <a:avLst/>
          </a:prstGeom>
          <a:noFill/>
          <a:ln>
            <a:noFill/>
          </a:ln>
        </p:spPr>
        <p:txBody>
          <a:bodyPr anchorCtr="0" anchor="t" bIns="45700" lIns="91425" spcFirstLastPara="1" rIns="91425" wrap="square" tIns="45700">
            <a:normAutofit/>
          </a:bodyPr>
          <a:lstStyle>
            <a:lvl1pPr indent="-228600" lvl="0" marL="457200" algn="l">
              <a:lnSpc>
                <a:spcPct val="125000"/>
              </a:lnSpc>
              <a:spcBef>
                <a:spcPts val="600"/>
              </a:spcBef>
              <a:spcAft>
                <a:spcPts val="0"/>
              </a:spcAft>
              <a:buSzPts val="1360"/>
              <a:buNone/>
              <a:defRPr sz="1600">
                <a:solidFill>
                  <a:schemeClr val="dk2"/>
                </a:solidFill>
              </a:defRPr>
            </a:lvl1pPr>
            <a:lvl2pPr indent="-228600" lvl="1" marL="914400" algn="l">
              <a:spcBef>
                <a:spcPts val="1000"/>
              </a:spcBef>
              <a:spcAft>
                <a:spcPts val="0"/>
              </a:spcAft>
              <a:buSzPts val="1020"/>
              <a:buNone/>
              <a:defRPr sz="1200"/>
            </a:lvl2pPr>
            <a:lvl3pPr indent="-228600" lvl="2" marL="1371600" algn="l">
              <a:spcBef>
                <a:spcPts val="300"/>
              </a:spcBef>
              <a:spcAft>
                <a:spcPts val="0"/>
              </a:spcAft>
              <a:buSzPts val="850"/>
              <a:buNone/>
              <a:defRPr sz="1000"/>
            </a:lvl3pPr>
            <a:lvl4pPr indent="-228600" lvl="3" marL="1828800" algn="l">
              <a:spcBef>
                <a:spcPts val="300"/>
              </a:spcBef>
              <a:spcAft>
                <a:spcPts val="0"/>
              </a:spcAft>
              <a:buSzPts val="765"/>
              <a:buNone/>
              <a:defRPr sz="900"/>
            </a:lvl4pPr>
            <a:lvl5pPr indent="-228600" lvl="4" marL="2286000" algn="l">
              <a:spcBef>
                <a:spcPts val="340"/>
              </a:spcBef>
              <a:spcAft>
                <a:spcPts val="0"/>
              </a:spcAft>
              <a:buSzPts val="765"/>
              <a:buNone/>
              <a:defRPr sz="900"/>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78" name="Google Shape;78;p23"/>
          <p:cNvSpPr txBox="1"/>
          <p:nvPr>
            <p:ph type="title"/>
          </p:nvPr>
        </p:nvSpPr>
        <p:spPr>
          <a:xfrm>
            <a:off x="6781800" y="457200"/>
            <a:ext cx="1981200" cy="1066800"/>
          </a:xfrm>
          <a:prstGeom prst="rect">
            <a:avLst/>
          </a:prstGeom>
          <a:noFill/>
          <a:ln>
            <a:noFill/>
          </a:ln>
        </p:spPr>
        <p:txBody>
          <a:bodyPr anchorCtr="0" anchor="b" bIns="45700" lIns="91425" spcFirstLastPara="1" rIns="91425" wrap="square" tIns="91425">
            <a:normAutofit/>
          </a:bodyPr>
          <a:lstStyle>
            <a:lvl1pPr lvl="0" algn="l">
              <a:spcBef>
                <a:spcPts val="0"/>
              </a:spcBef>
              <a:spcAft>
                <a:spcPts val="0"/>
              </a:spcAft>
              <a:buClr>
                <a:schemeClr val="dk2"/>
              </a:buClr>
              <a:buSzPts val="1800"/>
              <a:buFont typeface="Constantia"/>
              <a:buNone/>
              <a:defRPr b="1" sz="1800">
                <a:solidFill>
                  <a:schemeClr val="dk2"/>
                </a:solidFill>
                <a:latin typeface="Constantia"/>
                <a:ea typeface="Constantia"/>
                <a:cs typeface="Constantia"/>
                <a:sym typeface="Constant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3"/>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3"/>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1" name="Shape 81"/>
        <p:cNvGrpSpPr/>
        <p:nvPr/>
      </p:nvGrpSpPr>
      <p:grpSpPr>
        <a:xfrm>
          <a:off x="0" y="0"/>
          <a:ext cx="0" cy="0"/>
          <a:chOff x="0" y="0"/>
          <a:chExt cx="0" cy="0"/>
        </a:xfrm>
      </p:grpSpPr>
      <p:sp>
        <p:nvSpPr>
          <p:cNvPr id="82" name="Google Shape;82;p24"/>
          <p:cNvSpPr txBox="1"/>
          <p:nvPr>
            <p:ph type="title"/>
          </p:nvPr>
        </p:nvSpPr>
        <p:spPr>
          <a:xfrm>
            <a:off x="6629400" y="457200"/>
            <a:ext cx="2057400" cy="1066800"/>
          </a:xfrm>
          <a:prstGeom prst="rect">
            <a:avLst/>
          </a:prstGeom>
          <a:noFill/>
          <a:ln>
            <a:noFill/>
          </a:ln>
        </p:spPr>
        <p:txBody>
          <a:bodyPr anchorCtr="0" anchor="b" bIns="45700" lIns="91425" spcFirstLastPara="1" rIns="91425" wrap="square" tIns="91425">
            <a:normAutofit/>
          </a:bodyPr>
          <a:lstStyle>
            <a:lvl1pPr lvl="0" algn="l">
              <a:spcBef>
                <a:spcPts val="0"/>
              </a:spcBef>
              <a:spcAft>
                <a:spcPts val="0"/>
              </a:spcAft>
              <a:buClr>
                <a:schemeClr val="dk2"/>
              </a:buClr>
              <a:buSzPts val="1800"/>
              <a:buFont typeface="Constantia"/>
              <a:buNone/>
              <a:defRPr b="1" sz="1800">
                <a:solidFill>
                  <a:schemeClr val="dk2"/>
                </a:solidFill>
                <a:latin typeface="Constantia"/>
                <a:ea typeface="Constantia"/>
                <a:cs typeface="Constantia"/>
                <a:sym typeface="Constant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24"/>
          <p:cNvSpPr/>
          <p:nvPr>
            <p:ph idx="2" type="pic"/>
          </p:nvPr>
        </p:nvSpPr>
        <p:spPr>
          <a:xfrm>
            <a:off x="457200" y="457200"/>
            <a:ext cx="6019800" cy="5562600"/>
          </a:xfrm>
          <a:prstGeom prst="rect">
            <a:avLst/>
          </a:prstGeom>
          <a:solidFill>
            <a:srgbClr val="CBCED6"/>
          </a:solidFill>
          <a:ln>
            <a:noFill/>
          </a:ln>
          <a:effectLst>
            <a:outerShdw blurRad="88900" sx="103000" rotWithShape="0" algn="ctr" sy="103000">
              <a:srgbClr val="000000">
                <a:alpha val="31764"/>
              </a:srgbClr>
            </a:outerShdw>
          </a:effectLst>
        </p:spPr>
      </p:sp>
      <p:sp>
        <p:nvSpPr>
          <p:cNvPr id="84" name="Google Shape;84;p24"/>
          <p:cNvSpPr txBox="1"/>
          <p:nvPr>
            <p:ph idx="1" type="body"/>
          </p:nvPr>
        </p:nvSpPr>
        <p:spPr>
          <a:xfrm>
            <a:off x="6629400" y="1600200"/>
            <a:ext cx="2057400" cy="4419600"/>
          </a:xfrm>
          <a:prstGeom prst="rect">
            <a:avLst/>
          </a:prstGeom>
          <a:noFill/>
          <a:ln>
            <a:noFill/>
          </a:ln>
        </p:spPr>
        <p:txBody>
          <a:bodyPr anchorCtr="0" anchor="t" bIns="45700" lIns="91425" spcFirstLastPara="1" rIns="91425" wrap="square" tIns="45700">
            <a:normAutofit/>
          </a:bodyPr>
          <a:lstStyle>
            <a:lvl1pPr indent="-228600" lvl="0" marL="457200" algn="l">
              <a:lnSpc>
                <a:spcPct val="125000"/>
              </a:lnSpc>
              <a:spcBef>
                <a:spcPts val="600"/>
              </a:spcBef>
              <a:spcAft>
                <a:spcPts val="0"/>
              </a:spcAft>
              <a:buSzPts val="1360"/>
              <a:buFont typeface="Constantia"/>
              <a:buNone/>
              <a:defRPr b="0" sz="1600">
                <a:solidFill>
                  <a:schemeClr val="dk2"/>
                </a:solidFill>
              </a:defRPr>
            </a:lvl1pPr>
            <a:lvl2pPr indent="-293369" lvl="1" marL="914400" algn="l">
              <a:spcBef>
                <a:spcPts val="1000"/>
              </a:spcBef>
              <a:spcAft>
                <a:spcPts val="0"/>
              </a:spcAft>
              <a:buSzPts val="1020"/>
              <a:buChar char="⚫"/>
              <a:defRPr sz="1200"/>
            </a:lvl2pPr>
            <a:lvl3pPr indent="-282575" lvl="2" marL="1371600" algn="l">
              <a:spcBef>
                <a:spcPts val="300"/>
              </a:spcBef>
              <a:spcAft>
                <a:spcPts val="0"/>
              </a:spcAft>
              <a:buSzPts val="850"/>
              <a:buChar char="⚫"/>
              <a:defRPr sz="1000"/>
            </a:lvl3pPr>
            <a:lvl4pPr indent="-277177" lvl="3" marL="1828800" algn="l">
              <a:spcBef>
                <a:spcPts val="300"/>
              </a:spcBef>
              <a:spcAft>
                <a:spcPts val="0"/>
              </a:spcAft>
              <a:buSzPts val="765"/>
              <a:buChar char="⚫"/>
              <a:defRPr sz="900"/>
            </a:lvl4pPr>
            <a:lvl5pPr indent="-277177" lvl="4" marL="2286000" algn="l">
              <a:spcBef>
                <a:spcPts val="340"/>
              </a:spcBef>
              <a:spcAft>
                <a:spcPts val="0"/>
              </a:spcAft>
              <a:buSzPts val="765"/>
              <a:buChar char="⚫"/>
              <a:defRPr sz="900"/>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85" name="Google Shape;85;p24"/>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4"/>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25"/>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25"/>
          <p:cNvSpPr txBox="1"/>
          <p:nvPr>
            <p:ph idx="1" type="body"/>
          </p:nvPr>
        </p:nvSpPr>
        <p:spPr>
          <a:xfrm rot="5400000">
            <a:off x="2112502" y="-293931"/>
            <a:ext cx="4678363" cy="82296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90" name="Google Shape;90;p25"/>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5"/>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2" name="Shape 92"/>
        <p:cNvGrpSpPr/>
        <p:nvPr/>
      </p:nvGrpSpPr>
      <p:grpSpPr>
        <a:xfrm>
          <a:off x="0" y="0"/>
          <a:ext cx="0" cy="0"/>
          <a:chOff x="0" y="0"/>
          <a:chExt cx="0" cy="0"/>
        </a:xfrm>
      </p:grpSpPr>
      <p:sp>
        <p:nvSpPr>
          <p:cNvPr id="93" name="Google Shape;93;p26"/>
          <p:cNvSpPr txBox="1"/>
          <p:nvPr>
            <p:ph type="title"/>
          </p:nvPr>
        </p:nvSpPr>
        <p:spPr>
          <a:xfrm rot="5400000">
            <a:off x="4732338" y="2171701"/>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95" name="Google Shape;95;p26"/>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6"/>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5" name="Shape 105"/>
        <p:cNvGrpSpPr/>
        <p:nvPr/>
      </p:nvGrpSpPr>
      <p:grpSpPr>
        <a:xfrm>
          <a:off x="0" y="0"/>
          <a:ext cx="0" cy="0"/>
          <a:chOff x="0" y="0"/>
          <a:chExt cx="0" cy="0"/>
        </a:xfrm>
      </p:grpSpPr>
      <p:sp>
        <p:nvSpPr>
          <p:cNvPr id="106" name="Google Shape;106;g131036d10d1_0_626"/>
          <p:cNvSpPr/>
          <p:nvPr/>
        </p:nvSpPr>
        <p:spPr>
          <a:xfrm>
            <a:off x="179614" y="0"/>
            <a:ext cx="8964300" cy="5638800"/>
          </a:xfrm>
          <a:prstGeom prst="rect">
            <a:avLst/>
          </a:prstGeom>
          <a:solidFill>
            <a:srgbClr val="1736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107" name="Google Shape;107;g131036d10d1_0_626"/>
          <p:cNvSpPr txBox="1"/>
          <p:nvPr>
            <p:ph idx="1" type="subTitle"/>
          </p:nvPr>
        </p:nvSpPr>
        <p:spPr>
          <a:xfrm>
            <a:off x="5731323" y="2743200"/>
            <a:ext cx="3124200" cy="2057400"/>
          </a:xfrm>
          <a:prstGeom prst="rect">
            <a:avLst/>
          </a:prstGeom>
          <a:noFill/>
          <a:ln>
            <a:noFill/>
          </a:ln>
        </p:spPr>
        <p:txBody>
          <a:bodyPr anchorCtr="0" anchor="t" bIns="45700" lIns="91425" spcFirstLastPara="1" rIns="91425" wrap="square" tIns="45700">
            <a:noAutofit/>
          </a:bodyPr>
          <a:lstStyle>
            <a:lvl1pPr lvl="0" rtl="0" algn="ctr">
              <a:spcBef>
                <a:spcPts val="600"/>
              </a:spcBef>
              <a:spcAft>
                <a:spcPts val="0"/>
              </a:spcAft>
              <a:buSzPts val="2040"/>
              <a:buNone/>
              <a:defRPr b="0" sz="2400">
                <a:solidFill>
                  <a:srgbClr val="8CB3E3"/>
                </a:solidFill>
              </a:defRPr>
            </a:lvl1pPr>
            <a:lvl2pPr lvl="1" rtl="0" algn="ctr">
              <a:spcBef>
                <a:spcPts val="300"/>
              </a:spcBef>
              <a:spcAft>
                <a:spcPts val="0"/>
              </a:spcAft>
              <a:buSzPts val="1530"/>
              <a:buNone/>
              <a:defRPr/>
            </a:lvl2pPr>
            <a:lvl3pPr lvl="2" rtl="0" algn="ctr">
              <a:spcBef>
                <a:spcPts val="300"/>
              </a:spcBef>
              <a:spcAft>
                <a:spcPts val="0"/>
              </a:spcAft>
              <a:buSzPts val="1530"/>
              <a:buNone/>
              <a:defRPr/>
            </a:lvl3pPr>
            <a:lvl4pPr lvl="3" rtl="0" algn="ctr">
              <a:spcBef>
                <a:spcPts val="300"/>
              </a:spcBef>
              <a:spcAft>
                <a:spcPts val="0"/>
              </a:spcAft>
              <a:buSzPts val="1530"/>
              <a:buNone/>
              <a:defRPr/>
            </a:lvl4pPr>
            <a:lvl5pPr lvl="4" rtl="0" algn="ctr">
              <a:spcBef>
                <a:spcPts val="340"/>
              </a:spcBef>
              <a:spcAft>
                <a:spcPts val="0"/>
              </a:spcAft>
              <a:buSzPts val="1530"/>
              <a:buNone/>
              <a:defRPr/>
            </a:lvl5pPr>
            <a:lvl6pPr lvl="5" rtl="0" algn="ctr">
              <a:spcBef>
                <a:spcPts val="340"/>
              </a:spcBef>
              <a:spcAft>
                <a:spcPts val="0"/>
              </a:spcAft>
              <a:buSzPts val="1530"/>
              <a:buNone/>
              <a:defRPr/>
            </a:lvl6pPr>
            <a:lvl7pPr lvl="6" rtl="0" algn="ctr">
              <a:spcBef>
                <a:spcPts val="340"/>
              </a:spcBef>
              <a:spcAft>
                <a:spcPts val="0"/>
              </a:spcAft>
              <a:buSzPts val="1530"/>
              <a:buNone/>
              <a:defRPr/>
            </a:lvl7pPr>
            <a:lvl8pPr lvl="7" rtl="0" algn="ctr">
              <a:spcBef>
                <a:spcPts val="340"/>
              </a:spcBef>
              <a:spcAft>
                <a:spcPts val="0"/>
              </a:spcAft>
              <a:buSzPts val="1530"/>
              <a:buNone/>
              <a:defRPr/>
            </a:lvl8pPr>
            <a:lvl9pPr lvl="8" rtl="0" algn="ctr">
              <a:spcBef>
                <a:spcPts val="340"/>
              </a:spcBef>
              <a:spcAft>
                <a:spcPts val="0"/>
              </a:spcAft>
              <a:buSzPts val="1530"/>
              <a:buNone/>
              <a:defRPr/>
            </a:lvl9pPr>
          </a:lstStyle>
          <a:p/>
        </p:txBody>
      </p:sp>
      <p:sp>
        <p:nvSpPr>
          <p:cNvPr id="108" name="Google Shape;108;g131036d10d1_0_626"/>
          <p:cNvSpPr txBox="1"/>
          <p:nvPr>
            <p:ph type="ctrTitle"/>
          </p:nvPr>
        </p:nvSpPr>
        <p:spPr>
          <a:xfrm>
            <a:off x="5714989" y="609600"/>
            <a:ext cx="3124200" cy="1905000"/>
          </a:xfrm>
          <a:prstGeom prst="rect">
            <a:avLst/>
          </a:prstGeom>
          <a:noFill/>
          <a:ln>
            <a:noFill/>
          </a:ln>
        </p:spPr>
        <p:txBody>
          <a:bodyPr anchorCtr="0" anchor="b" bIns="45700" lIns="91425" spcFirstLastPara="1" rIns="91425" wrap="square" tIns="45700">
            <a:noAutofit/>
          </a:bodyPr>
          <a:lstStyle>
            <a:lvl1pPr lvl="0" rtl="0" algn="ctr">
              <a:spcBef>
                <a:spcPts val="0"/>
              </a:spcBef>
              <a:spcAft>
                <a:spcPts val="0"/>
              </a:spcAft>
              <a:buClr>
                <a:srgbClr val="C5D8F1"/>
              </a:buClr>
              <a:buSzPts val="3200"/>
              <a:buFont typeface="Constantia"/>
              <a:buNone/>
              <a:defRPr b="1" sz="3200">
                <a:solidFill>
                  <a:srgbClr val="C5D8F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09" name="Google Shape;109;g131036d10d1_0_626"/>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 name="Google Shape;110;g131036d10d1_0_626"/>
          <p:cNvSpPr txBox="1"/>
          <p:nvPr>
            <p:ph idx="11" type="ftr"/>
          </p:nvPr>
        </p:nvSpPr>
        <p:spPr>
          <a:xfrm>
            <a:off x="762001" y="6019800"/>
            <a:ext cx="4953000" cy="5679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1" name="Google Shape;111;g131036d10d1_0_626"/>
          <p:cNvSpPr/>
          <p:nvPr/>
        </p:nvSpPr>
        <p:spPr>
          <a:xfrm>
            <a:off x="179614" y="5638800"/>
            <a:ext cx="8964300" cy="228600"/>
          </a:xfrm>
          <a:prstGeom prst="rect">
            <a:avLst/>
          </a:prstGeom>
          <a:gradFill>
            <a:gsLst>
              <a:gs pos="0">
                <a:srgbClr val="284971"/>
              </a:gs>
              <a:gs pos="50000">
                <a:srgbClr val="3B6AA4"/>
              </a:gs>
              <a:gs pos="100000">
                <a:srgbClr val="4680C5"/>
              </a:gs>
            </a:gsLst>
            <a:path path="circle">
              <a:fillToRect r="100%" t="100%"/>
            </a:path>
            <a:tileRect b="-100%" l="-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2" name="Shape 112"/>
        <p:cNvGrpSpPr/>
        <p:nvPr/>
      </p:nvGrpSpPr>
      <p:grpSpPr>
        <a:xfrm>
          <a:off x="0" y="0"/>
          <a:ext cx="0" cy="0"/>
          <a:chOff x="0" y="0"/>
          <a:chExt cx="0" cy="0"/>
        </a:xfrm>
      </p:grpSpPr>
      <p:sp>
        <p:nvSpPr>
          <p:cNvPr id="113" name="Google Shape;113;g131036d10d1_0_63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14" name="Google Shape;114;g131036d10d1_0_633"/>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5" name="Google Shape;115;g131036d10d1_0_633"/>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6" name="Google Shape;116;g131036d10d1_0_633"/>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7" name="Shape 117"/>
        <p:cNvGrpSpPr/>
        <p:nvPr/>
      </p:nvGrpSpPr>
      <p:grpSpPr>
        <a:xfrm>
          <a:off x="0" y="0"/>
          <a:ext cx="0" cy="0"/>
          <a:chOff x="0" y="0"/>
          <a:chExt cx="0" cy="0"/>
        </a:xfrm>
      </p:grpSpPr>
      <p:sp>
        <p:nvSpPr>
          <p:cNvPr id="118" name="Google Shape;118;g131036d10d1_0_638"/>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 name="Google Shape;119;g131036d10d1_0_638"/>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0" name="Google Shape;120;g131036d10d1_0_638"/>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121" name="Shape 121"/>
        <p:cNvGrpSpPr/>
        <p:nvPr/>
      </p:nvGrpSpPr>
      <p:grpSpPr>
        <a:xfrm>
          <a:off x="0" y="0"/>
          <a:ext cx="0" cy="0"/>
          <a:chOff x="0" y="0"/>
          <a:chExt cx="0" cy="0"/>
        </a:xfrm>
      </p:grpSpPr>
      <p:sp>
        <p:nvSpPr>
          <p:cNvPr id="122" name="Google Shape;122;g131036d10d1_0_642"/>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3" name="Google Shape;123;g131036d10d1_0_642"/>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4" name="Google Shape;124;g131036d10d1_0_642"/>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5" name="Google Shape;125;g131036d10d1_0_642"/>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1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26" name="Google Shape;26;p13"/>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6" name="Shape 126"/>
        <p:cNvGrpSpPr/>
        <p:nvPr/>
      </p:nvGrpSpPr>
      <p:grpSpPr>
        <a:xfrm>
          <a:off x="0" y="0"/>
          <a:ext cx="0" cy="0"/>
          <a:chOff x="0" y="0"/>
          <a:chExt cx="0" cy="0"/>
        </a:xfrm>
      </p:grpSpPr>
      <p:sp>
        <p:nvSpPr>
          <p:cNvPr id="127" name="Google Shape;127;g131036d10d1_0_647"/>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8" name="Google Shape;128;g131036d10d1_0_647"/>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9" name="Google Shape;129;g131036d10d1_0_647"/>
          <p:cNvSpPr txBox="1"/>
          <p:nvPr>
            <p:ph type="title"/>
          </p:nvPr>
        </p:nvSpPr>
        <p:spPr>
          <a:xfrm>
            <a:off x="685800" y="3505200"/>
            <a:ext cx="7924800" cy="13716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rgbClr val="0C0C0C"/>
              </a:buClr>
              <a:buSzPts val="3600"/>
              <a:buFont typeface="Constantia"/>
              <a:buNone/>
              <a:defRPr b="1" sz="3600">
                <a:solidFill>
                  <a:srgbClr val="0C0C0C"/>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0" name="Google Shape;130;g131036d10d1_0_647"/>
          <p:cNvSpPr txBox="1"/>
          <p:nvPr>
            <p:ph idx="1" type="body"/>
          </p:nvPr>
        </p:nvSpPr>
        <p:spPr>
          <a:xfrm>
            <a:off x="685800" y="4958864"/>
            <a:ext cx="7924800" cy="984600"/>
          </a:xfrm>
          <a:prstGeom prst="rect">
            <a:avLst/>
          </a:prstGeom>
          <a:noFill/>
          <a:ln>
            <a:noFill/>
          </a:ln>
        </p:spPr>
        <p:txBody>
          <a:bodyPr anchorCtr="0" anchor="t" bIns="45700" lIns="91425" spcFirstLastPara="1" rIns="91425" wrap="square" tIns="45700">
            <a:normAutofit/>
          </a:bodyPr>
          <a:lstStyle>
            <a:lvl1pPr indent="-228600" lvl="0" marL="457200" rtl="0" algn="l">
              <a:spcBef>
                <a:spcPts val="600"/>
              </a:spcBef>
              <a:spcAft>
                <a:spcPts val="0"/>
              </a:spcAft>
              <a:buSzPts val="1700"/>
              <a:buNone/>
              <a:defRPr sz="2000">
                <a:solidFill>
                  <a:schemeClr val="dk2"/>
                </a:solidFill>
              </a:defRPr>
            </a:lvl1pPr>
            <a:lvl2pPr indent="-228600" lvl="1" marL="914400" rtl="0" algn="l">
              <a:spcBef>
                <a:spcPts val="300"/>
              </a:spcBef>
              <a:spcAft>
                <a:spcPts val="0"/>
              </a:spcAft>
              <a:buSzPts val="1530"/>
              <a:buNone/>
              <a:defRPr sz="1800">
                <a:solidFill>
                  <a:srgbClr val="888888"/>
                </a:solidFill>
              </a:defRPr>
            </a:lvl2pPr>
            <a:lvl3pPr indent="-228600" lvl="2" marL="1371600" rtl="0" algn="l">
              <a:spcBef>
                <a:spcPts val="300"/>
              </a:spcBef>
              <a:spcAft>
                <a:spcPts val="0"/>
              </a:spcAft>
              <a:buSzPts val="1360"/>
              <a:buNone/>
              <a:defRPr sz="1600">
                <a:solidFill>
                  <a:srgbClr val="888888"/>
                </a:solidFill>
              </a:defRPr>
            </a:lvl3pPr>
            <a:lvl4pPr indent="-228600" lvl="3" marL="1828800" rtl="0" algn="l">
              <a:spcBef>
                <a:spcPts val="300"/>
              </a:spcBef>
              <a:spcAft>
                <a:spcPts val="0"/>
              </a:spcAft>
              <a:buSzPts val="1190"/>
              <a:buNone/>
              <a:defRPr sz="1400">
                <a:solidFill>
                  <a:srgbClr val="888888"/>
                </a:solidFill>
              </a:defRPr>
            </a:lvl4pPr>
            <a:lvl5pPr indent="-228600" lvl="4" marL="2286000" rtl="0" algn="l">
              <a:spcBef>
                <a:spcPts val="340"/>
              </a:spcBef>
              <a:spcAft>
                <a:spcPts val="0"/>
              </a:spcAft>
              <a:buSzPts val="1190"/>
              <a:buNone/>
              <a:defRPr sz="1400">
                <a:solidFill>
                  <a:srgbClr val="888888"/>
                </a:solidFill>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cxnSp>
        <p:nvCxnSpPr>
          <p:cNvPr id="131" name="Google Shape;131;g131036d10d1_0_647"/>
          <p:cNvCxnSpPr/>
          <p:nvPr/>
        </p:nvCxnSpPr>
        <p:spPr>
          <a:xfrm>
            <a:off x="685800" y="4916992"/>
            <a:ext cx="7924800" cy="4200"/>
          </a:xfrm>
          <a:prstGeom prst="straightConnector1">
            <a:avLst/>
          </a:prstGeom>
          <a:noFill/>
          <a:ln cap="flat" cmpd="sng" w="9525">
            <a:solidFill>
              <a:srgbClr val="E9E9E8"/>
            </a:solidFill>
            <a:prstDash val="solid"/>
            <a:round/>
            <a:headEnd len="sm" w="sm" type="none"/>
            <a:tailEnd len="sm" w="sm" type="none"/>
          </a:ln>
          <a:effectLst>
            <a:outerShdw blurRad="31750" rotWithShape="0" algn="tl">
              <a:srgbClr val="000000">
                <a:alpha val="54900"/>
              </a:srgbClr>
            </a:outerShdw>
          </a:effectLst>
        </p:spPr>
      </p:cxn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32" name="Shape 132"/>
        <p:cNvGrpSpPr/>
        <p:nvPr/>
      </p:nvGrpSpPr>
      <p:grpSpPr>
        <a:xfrm>
          <a:off x="0" y="0"/>
          <a:ext cx="0" cy="0"/>
          <a:chOff x="0" y="0"/>
          <a:chExt cx="0" cy="0"/>
        </a:xfrm>
      </p:grpSpPr>
      <p:sp>
        <p:nvSpPr>
          <p:cNvPr id="133" name="Google Shape;133;g131036d10d1_0_653"/>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4" name="Google Shape;134;g131036d10d1_0_653"/>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35" name="Google Shape;135;g131036d10d1_0_653"/>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36" name="Google Shape;136;g131036d10d1_0_653"/>
          <p:cNvSpPr txBox="1"/>
          <p:nvPr>
            <p:ph idx="1" type="body"/>
          </p:nvPr>
        </p:nvSpPr>
        <p:spPr>
          <a:xfrm>
            <a:off x="324852" y="1524000"/>
            <a:ext cx="4059900" cy="45720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37" name="Google Shape;137;g131036d10d1_0_653"/>
          <p:cNvSpPr txBox="1"/>
          <p:nvPr>
            <p:ph idx="2" type="body"/>
          </p:nvPr>
        </p:nvSpPr>
        <p:spPr>
          <a:xfrm>
            <a:off x="4494516" y="1524000"/>
            <a:ext cx="4059900" cy="45720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8" name="Shape 138"/>
        <p:cNvGrpSpPr/>
        <p:nvPr/>
      </p:nvGrpSpPr>
      <p:grpSpPr>
        <a:xfrm>
          <a:off x="0" y="0"/>
          <a:ext cx="0" cy="0"/>
          <a:chOff x="0" y="0"/>
          <a:chExt cx="0" cy="0"/>
        </a:xfrm>
      </p:grpSpPr>
      <p:sp>
        <p:nvSpPr>
          <p:cNvPr id="139" name="Google Shape;139;g131036d10d1_0_659"/>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0" name="Google Shape;140;g131036d10d1_0_659"/>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1" name="Google Shape;141;g131036d10d1_0_659"/>
          <p:cNvSpPr txBox="1"/>
          <p:nvPr>
            <p:ph idx="1" type="body"/>
          </p:nvPr>
        </p:nvSpPr>
        <p:spPr>
          <a:xfrm>
            <a:off x="303212" y="1437909"/>
            <a:ext cx="4040100" cy="762000"/>
          </a:xfrm>
          <a:prstGeom prst="rect">
            <a:avLst/>
          </a:prstGeom>
          <a:noFill/>
          <a:ln>
            <a:noFill/>
          </a:ln>
        </p:spPr>
        <p:txBody>
          <a:bodyPr anchorCtr="0" anchor="b" bIns="45700" lIns="91425" spcFirstLastPara="1" rIns="91425" wrap="square" tIns="45700">
            <a:noAutofit/>
          </a:bodyPr>
          <a:lstStyle>
            <a:lvl1pPr indent="-228600" lvl="0" marL="457200" rtl="0" algn="l">
              <a:spcBef>
                <a:spcPts val="0"/>
              </a:spcBef>
              <a:spcAft>
                <a:spcPts val="0"/>
              </a:spcAft>
              <a:buSzPts val="2210"/>
              <a:buNone/>
              <a:defRPr b="1" sz="2600">
                <a:solidFill>
                  <a:schemeClr val="dk2"/>
                </a:solidFill>
                <a:latin typeface="Constantia"/>
                <a:ea typeface="Constantia"/>
                <a:cs typeface="Constantia"/>
                <a:sym typeface="Constantia"/>
              </a:defRPr>
            </a:lvl1pPr>
            <a:lvl2pPr indent="-228600" lvl="1" marL="914400" rtl="0" algn="l">
              <a:spcBef>
                <a:spcPts val="300"/>
              </a:spcBef>
              <a:spcAft>
                <a:spcPts val="0"/>
              </a:spcAft>
              <a:buSzPts val="1700"/>
              <a:buNone/>
              <a:defRPr b="1" sz="2000">
                <a:solidFill>
                  <a:schemeClr val="lt1"/>
                </a:solidFill>
                <a:latin typeface="Constantia"/>
                <a:ea typeface="Constantia"/>
                <a:cs typeface="Constantia"/>
                <a:sym typeface="Constantia"/>
              </a:defRPr>
            </a:lvl2pPr>
            <a:lvl3pPr indent="-228600" lvl="2" marL="1371600" rtl="0" algn="l">
              <a:spcBef>
                <a:spcPts val="300"/>
              </a:spcBef>
              <a:spcAft>
                <a:spcPts val="0"/>
              </a:spcAft>
              <a:buSzPts val="1530"/>
              <a:buNone/>
              <a:defRPr b="1" sz="1800">
                <a:solidFill>
                  <a:schemeClr val="lt1"/>
                </a:solidFill>
                <a:latin typeface="Constantia"/>
                <a:ea typeface="Constantia"/>
                <a:cs typeface="Constantia"/>
                <a:sym typeface="Constantia"/>
              </a:defRPr>
            </a:lvl3pPr>
            <a:lvl4pPr indent="-228600" lvl="3" marL="1828800" rtl="0" algn="l">
              <a:spcBef>
                <a:spcPts val="300"/>
              </a:spcBef>
              <a:spcAft>
                <a:spcPts val="0"/>
              </a:spcAft>
              <a:buSzPts val="1360"/>
              <a:buNone/>
              <a:defRPr b="1" sz="1600">
                <a:solidFill>
                  <a:schemeClr val="lt1"/>
                </a:solidFill>
                <a:latin typeface="Constantia"/>
                <a:ea typeface="Constantia"/>
                <a:cs typeface="Constantia"/>
                <a:sym typeface="Constantia"/>
              </a:defRPr>
            </a:lvl4pPr>
            <a:lvl5pPr indent="-228600" lvl="4" marL="2286000" rtl="0" algn="l">
              <a:spcBef>
                <a:spcPts val="340"/>
              </a:spcBef>
              <a:spcAft>
                <a:spcPts val="0"/>
              </a:spcAft>
              <a:buSzPts val="1360"/>
              <a:buNone/>
              <a:defRPr b="1" sz="1600">
                <a:solidFill>
                  <a:schemeClr val="lt1"/>
                </a:solidFill>
                <a:latin typeface="Constantia"/>
                <a:ea typeface="Constantia"/>
                <a:cs typeface="Constantia"/>
                <a:sym typeface="Constantia"/>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42" name="Google Shape;142;g131036d10d1_0_659"/>
          <p:cNvSpPr txBox="1"/>
          <p:nvPr>
            <p:ph idx="2" type="body"/>
          </p:nvPr>
        </p:nvSpPr>
        <p:spPr>
          <a:xfrm>
            <a:off x="304800" y="2201896"/>
            <a:ext cx="4038600" cy="39135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43" name="Google Shape;143;g131036d10d1_0_659"/>
          <p:cNvSpPr txBox="1"/>
          <p:nvPr>
            <p:ph idx="3" type="body"/>
          </p:nvPr>
        </p:nvSpPr>
        <p:spPr>
          <a:xfrm>
            <a:off x="4463732" y="2201896"/>
            <a:ext cx="4038600" cy="39135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44" name="Google Shape;144;g131036d10d1_0_659"/>
          <p:cNvSpPr txBox="1"/>
          <p:nvPr>
            <p:ph type="title"/>
          </p:nvPr>
        </p:nvSpPr>
        <p:spPr>
          <a:xfrm>
            <a:off x="274320" y="223592"/>
            <a:ext cx="8229600" cy="11430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3200"/>
              <a:buFont typeface="Constantia"/>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5" name="Google Shape;145;g131036d10d1_0_659"/>
          <p:cNvSpPr txBox="1"/>
          <p:nvPr>
            <p:ph idx="4" type="body"/>
          </p:nvPr>
        </p:nvSpPr>
        <p:spPr>
          <a:xfrm>
            <a:off x="4463732" y="1398130"/>
            <a:ext cx="4040100" cy="762000"/>
          </a:xfrm>
          <a:prstGeom prst="rect">
            <a:avLst/>
          </a:prstGeom>
          <a:noFill/>
          <a:ln>
            <a:noFill/>
          </a:ln>
        </p:spPr>
        <p:txBody>
          <a:bodyPr anchorCtr="0" anchor="b" bIns="45700" lIns="91425" spcFirstLastPara="1" rIns="91425" wrap="square" tIns="45700">
            <a:noAutofit/>
          </a:bodyPr>
          <a:lstStyle>
            <a:lvl1pPr indent="-228600" lvl="0" marL="457200" rtl="0" algn="l">
              <a:spcBef>
                <a:spcPts val="0"/>
              </a:spcBef>
              <a:spcAft>
                <a:spcPts val="0"/>
              </a:spcAft>
              <a:buSzPts val="2210"/>
              <a:buNone/>
              <a:defRPr b="1" sz="2600">
                <a:solidFill>
                  <a:schemeClr val="dk2"/>
                </a:solidFill>
                <a:latin typeface="Constantia"/>
                <a:ea typeface="Constantia"/>
                <a:cs typeface="Constantia"/>
                <a:sym typeface="Constantia"/>
              </a:defRPr>
            </a:lvl1pPr>
            <a:lvl2pPr indent="-228600" lvl="1" marL="914400" rtl="0" algn="l">
              <a:spcBef>
                <a:spcPts val="300"/>
              </a:spcBef>
              <a:spcAft>
                <a:spcPts val="0"/>
              </a:spcAft>
              <a:buSzPts val="1700"/>
              <a:buNone/>
              <a:defRPr b="1" sz="2000">
                <a:solidFill>
                  <a:schemeClr val="lt1"/>
                </a:solidFill>
                <a:latin typeface="Constantia"/>
                <a:ea typeface="Constantia"/>
                <a:cs typeface="Constantia"/>
                <a:sym typeface="Constantia"/>
              </a:defRPr>
            </a:lvl2pPr>
            <a:lvl3pPr indent="-228600" lvl="2" marL="1371600" rtl="0" algn="l">
              <a:spcBef>
                <a:spcPts val="300"/>
              </a:spcBef>
              <a:spcAft>
                <a:spcPts val="0"/>
              </a:spcAft>
              <a:buSzPts val="1530"/>
              <a:buNone/>
              <a:defRPr b="1" sz="1800">
                <a:solidFill>
                  <a:schemeClr val="lt1"/>
                </a:solidFill>
                <a:latin typeface="Constantia"/>
                <a:ea typeface="Constantia"/>
                <a:cs typeface="Constantia"/>
                <a:sym typeface="Constantia"/>
              </a:defRPr>
            </a:lvl3pPr>
            <a:lvl4pPr indent="-228600" lvl="3" marL="1828800" rtl="0" algn="l">
              <a:spcBef>
                <a:spcPts val="300"/>
              </a:spcBef>
              <a:spcAft>
                <a:spcPts val="0"/>
              </a:spcAft>
              <a:buSzPts val="1360"/>
              <a:buNone/>
              <a:defRPr b="1" sz="1600">
                <a:solidFill>
                  <a:schemeClr val="lt1"/>
                </a:solidFill>
                <a:latin typeface="Constantia"/>
                <a:ea typeface="Constantia"/>
                <a:cs typeface="Constantia"/>
                <a:sym typeface="Constantia"/>
              </a:defRPr>
            </a:lvl4pPr>
            <a:lvl5pPr indent="-228600" lvl="4" marL="2286000" rtl="0" algn="l">
              <a:spcBef>
                <a:spcPts val="340"/>
              </a:spcBef>
              <a:spcAft>
                <a:spcPts val="0"/>
              </a:spcAft>
              <a:buSzPts val="1360"/>
              <a:buNone/>
              <a:defRPr b="1" sz="1600">
                <a:solidFill>
                  <a:schemeClr val="lt1"/>
                </a:solidFill>
                <a:latin typeface="Constantia"/>
                <a:ea typeface="Constantia"/>
                <a:cs typeface="Constantia"/>
                <a:sym typeface="Constantia"/>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cxnSp>
        <p:nvCxnSpPr>
          <p:cNvPr id="146" name="Google Shape;146;g131036d10d1_0_659"/>
          <p:cNvCxnSpPr/>
          <p:nvPr/>
        </p:nvCxnSpPr>
        <p:spPr>
          <a:xfrm>
            <a:off x="562945" y="2180219"/>
            <a:ext cx="3749100" cy="1500"/>
          </a:xfrm>
          <a:prstGeom prst="straightConnector1">
            <a:avLst/>
          </a:prstGeom>
          <a:noFill/>
          <a:ln cap="flat" cmpd="sng" w="12700">
            <a:solidFill>
              <a:srgbClr val="FCFBF9"/>
            </a:solidFill>
            <a:prstDash val="solid"/>
            <a:round/>
            <a:headEnd len="sm" w="sm" type="none"/>
            <a:tailEnd len="sm" w="sm" type="none"/>
          </a:ln>
          <a:effectLst>
            <a:outerShdw blurRad="34925" rotWithShape="0" algn="tl">
              <a:srgbClr val="000000">
                <a:alpha val="54900"/>
              </a:srgbClr>
            </a:outerShdw>
          </a:effectLst>
        </p:spPr>
      </p:cxnSp>
      <p:cxnSp>
        <p:nvCxnSpPr>
          <p:cNvPr id="147" name="Google Shape;147;g131036d10d1_0_659"/>
          <p:cNvCxnSpPr/>
          <p:nvPr/>
        </p:nvCxnSpPr>
        <p:spPr>
          <a:xfrm>
            <a:off x="4754880" y="2180219"/>
            <a:ext cx="3749100" cy="1500"/>
          </a:xfrm>
          <a:prstGeom prst="straightConnector1">
            <a:avLst/>
          </a:prstGeom>
          <a:noFill/>
          <a:ln cap="flat" cmpd="sng" w="12700">
            <a:solidFill>
              <a:srgbClr val="FCFBF9"/>
            </a:solidFill>
            <a:prstDash val="solid"/>
            <a:round/>
            <a:headEnd len="sm" w="sm" type="none"/>
            <a:tailEnd len="sm" w="sm" type="none"/>
          </a:ln>
          <a:effectLst>
            <a:outerShdw blurRad="34925" rotWithShape="0" algn="tl">
              <a:srgbClr val="000000">
                <a:alpha val="54900"/>
              </a:srgbClr>
            </a:outerShdw>
          </a:effectLst>
        </p:spPr>
      </p:cxn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148" name="Shape 148"/>
        <p:cNvGrpSpPr/>
        <p:nvPr/>
      </p:nvGrpSpPr>
      <p:grpSpPr>
        <a:xfrm>
          <a:off x="0" y="0"/>
          <a:ext cx="0" cy="0"/>
          <a:chOff x="0" y="0"/>
          <a:chExt cx="0" cy="0"/>
        </a:xfrm>
      </p:grpSpPr>
      <p:sp>
        <p:nvSpPr>
          <p:cNvPr id="149" name="Google Shape;149;g131036d10d1_0_669"/>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0" name="Google Shape;150;g131036d10d1_0_669"/>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1" name="Google Shape;151;g131036d10d1_0_669"/>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152" name="Shape 152"/>
        <p:cNvGrpSpPr/>
        <p:nvPr/>
      </p:nvGrpSpPr>
      <p:grpSpPr>
        <a:xfrm>
          <a:off x="0" y="0"/>
          <a:ext cx="0" cy="0"/>
          <a:chOff x="0" y="0"/>
          <a:chExt cx="0" cy="0"/>
        </a:xfrm>
      </p:grpSpPr>
      <p:sp>
        <p:nvSpPr>
          <p:cNvPr id="153" name="Google Shape;153;g131036d10d1_0_673"/>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4" name="Google Shape;154;g131036d10d1_0_673"/>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5" name="Google Shape;155;g131036d10d1_0_673"/>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156" name="Shape 156"/>
        <p:cNvGrpSpPr/>
        <p:nvPr/>
      </p:nvGrpSpPr>
      <p:grpSpPr>
        <a:xfrm>
          <a:off x="0" y="0"/>
          <a:ext cx="0" cy="0"/>
          <a:chOff x="0" y="0"/>
          <a:chExt cx="0" cy="0"/>
        </a:xfrm>
      </p:grpSpPr>
      <p:sp>
        <p:nvSpPr>
          <p:cNvPr id="157" name="Google Shape;157;g131036d10d1_0_677"/>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58" name="Google Shape;158;g131036d10d1_0_677"/>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59" name="Google Shape;159;g131036d10d1_0_677"/>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60" name="Shape 160"/>
        <p:cNvGrpSpPr/>
        <p:nvPr/>
      </p:nvGrpSpPr>
      <p:grpSpPr>
        <a:xfrm>
          <a:off x="0" y="0"/>
          <a:ext cx="0" cy="0"/>
          <a:chOff x="0" y="0"/>
          <a:chExt cx="0" cy="0"/>
        </a:xfrm>
      </p:grpSpPr>
      <p:sp>
        <p:nvSpPr>
          <p:cNvPr id="161" name="Google Shape;161;g131036d10d1_0_681"/>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2" name="Google Shape;162;g131036d10d1_0_681"/>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63" name="Shape 163"/>
        <p:cNvGrpSpPr/>
        <p:nvPr/>
      </p:nvGrpSpPr>
      <p:grpSpPr>
        <a:xfrm>
          <a:off x="0" y="0"/>
          <a:ext cx="0" cy="0"/>
          <a:chOff x="0" y="0"/>
          <a:chExt cx="0" cy="0"/>
        </a:xfrm>
      </p:grpSpPr>
      <p:sp>
        <p:nvSpPr>
          <p:cNvPr id="164" name="Google Shape;164;g131036d10d1_0_684"/>
          <p:cNvSpPr txBox="1"/>
          <p:nvPr>
            <p:ph idx="1" type="body"/>
          </p:nvPr>
        </p:nvSpPr>
        <p:spPr>
          <a:xfrm>
            <a:off x="457200" y="457200"/>
            <a:ext cx="6248400" cy="57150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65" name="Google Shape;165;g131036d10d1_0_684"/>
          <p:cNvSpPr txBox="1"/>
          <p:nvPr>
            <p:ph idx="2" type="body"/>
          </p:nvPr>
        </p:nvSpPr>
        <p:spPr>
          <a:xfrm>
            <a:off x="6781800" y="1600200"/>
            <a:ext cx="1984200" cy="3733800"/>
          </a:xfrm>
          <a:prstGeom prst="rect">
            <a:avLst/>
          </a:prstGeom>
          <a:noFill/>
          <a:ln>
            <a:noFill/>
          </a:ln>
        </p:spPr>
        <p:txBody>
          <a:bodyPr anchorCtr="0" anchor="t" bIns="45700" lIns="91425" spcFirstLastPara="1" rIns="91425" wrap="square" tIns="45700">
            <a:normAutofit/>
          </a:bodyPr>
          <a:lstStyle>
            <a:lvl1pPr indent="-228600" lvl="0" marL="457200" rtl="0" algn="l">
              <a:lnSpc>
                <a:spcPct val="125000"/>
              </a:lnSpc>
              <a:spcBef>
                <a:spcPts val="600"/>
              </a:spcBef>
              <a:spcAft>
                <a:spcPts val="0"/>
              </a:spcAft>
              <a:buSzPts val="1360"/>
              <a:buNone/>
              <a:defRPr sz="1600">
                <a:solidFill>
                  <a:schemeClr val="dk2"/>
                </a:solidFill>
              </a:defRPr>
            </a:lvl1pPr>
            <a:lvl2pPr indent="-228600" lvl="1" marL="914400" rtl="0" algn="l">
              <a:spcBef>
                <a:spcPts val="1000"/>
              </a:spcBef>
              <a:spcAft>
                <a:spcPts val="0"/>
              </a:spcAft>
              <a:buSzPts val="1020"/>
              <a:buNone/>
              <a:defRPr sz="1200"/>
            </a:lvl2pPr>
            <a:lvl3pPr indent="-228600" lvl="2" marL="1371600" rtl="0" algn="l">
              <a:spcBef>
                <a:spcPts val="300"/>
              </a:spcBef>
              <a:spcAft>
                <a:spcPts val="0"/>
              </a:spcAft>
              <a:buSzPts val="850"/>
              <a:buNone/>
              <a:defRPr sz="1000"/>
            </a:lvl3pPr>
            <a:lvl4pPr indent="-228600" lvl="3" marL="1828800" rtl="0" algn="l">
              <a:spcBef>
                <a:spcPts val="300"/>
              </a:spcBef>
              <a:spcAft>
                <a:spcPts val="0"/>
              </a:spcAft>
              <a:buSzPts val="765"/>
              <a:buNone/>
              <a:defRPr sz="900"/>
            </a:lvl4pPr>
            <a:lvl5pPr indent="-228600" lvl="4" marL="2286000" rtl="0" algn="l">
              <a:spcBef>
                <a:spcPts val="340"/>
              </a:spcBef>
              <a:spcAft>
                <a:spcPts val="0"/>
              </a:spcAft>
              <a:buSzPts val="765"/>
              <a:buNone/>
              <a:defRPr sz="900"/>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66" name="Google Shape;166;g131036d10d1_0_684"/>
          <p:cNvSpPr txBox="1"/>
          <p:nvPr>
            <p:ph type="title"/>
          </p:nvPr>
        </p:nvSpPr>
        <p:spPr>
          <a:xfrm>
            <a:off x="6781800" y="457200"/>
            <a:ext cx="1981200" cy="1066800"/>
          </a:xfrm>
          <a:prstGeom prst="rect">
            <a:avLst/>
          </a:prstGeom>
          <a:noFill/>
          <a:ln>
            <a:noFill/>
          </a:ln>
        </p:spPr>
        <p:txBody>
          <a:bodyPr anchorCtr="0" anchor="b" bIns="45700" lIns="91425" spcFirstLastPara="1" rIns="91425" wrap="square" tIns="91425">
            <a:normAutofit/>
          </a:bodyPr>
          <a:lstStyle>
            <a:lvl1pPr lvl="0" rtl="0" algn="l">
              <a:spcBef>
                <a:spcPts val="0"/>
              </a:spcBef>
              <a:spcAft>
                <a:spcPts val="0"/>
              </a:spcAft>
              <a:buClr>
                <a:schemeClr val="dk2"/>
              </a:buClr>
              <a:buSzPts val="1800"/>
              <a:buFont typeface="Constantia"/>
              <a:buNone/>
              <a:defRPr b="1" sz="1800">
                <a:solidFill>
                  <a:schemeClr val="dk2"/>
                </a:solidFill>
                <a:latin typeface="Constantia"/>
                <a:ea typeface="Constantia"/>
                <a:cs typeface="Constantia"/>
                <a:sym typeface="Constanti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67" name="Google Shape;167;g131036d10d1_0_684"/>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8" name="Google Shape;168;g131036d10d1_0_684"/>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69" name="Shape 169"/>
        <p:cNvGrpSpPr/>
        <p:nvPr/>
      </p:nvGrpSpPr>
      <p:grpSpPr>
        <a:xfrm>
          <a:off x="0" y="0"/>
          <a:ext cx="0" cy="0"/>
          <a:chOff x="0" y="0"/>
          <a:chExt cx="0" cy="0"/>
        </a:xfrm>
      </p:grpSpPr>
      <p:sp>
        <p:nvSpPr>
          <p:cNvPr id="170" name="Google Shape;170;g131036d10d1_0_690"/>
          <p:cNvSpPr txBox="1"/>
          <p:nvPr>
            <p:ph type="title"/>
          </p:nvPr>
        </p:nvSpPr>
        <p:spPr>
          <a:xfrm>
            <a:off x="6629400" y="457200"/>
            <a:ext cx="2057400" cy="1066800"/>
          </a:xfrm>
          <a:prstGeom prst="rect">
            <a:avLst/>
          </a:prstGeom>
          <a:noFill/>
          <a:ln>
            <a:noFill/>
          </a:ln>
        </p:spPr>
        <p:txBody>
          <a:bodyPr anchorCtr="0" anchor="b" bIns="45700" lIns="91425" spcFirstLastPara="1" rIns="91425" wrap="square" tIns="91425">
            <a:normAutofit/>
          </a:bodyPr>
          <a:lstStyle>
            <a:lvl1pPr lvl="0" rtl="0" algn="l">
              <a:spcBef>
                <a:spcPts val="0"/>
              </a:spcBef>
              <a:spcAft>
                <a:spcPts val="0"/>
              </a:spcAft>
              <a:buClr>
                <a:schemeClr val="dk2"/>
              </a:buClr>
              <a:buSzPts val="1800"/>
              <a:buFont typeface="Constantia"/>
              <a:buNone/>
              <a:defRPr b="1" sz="1800">
                <a:solidFill>
                  <a:schemeClr val="dk2"/>
                </a:solidFill>
                <a:latin typeface="Constantia"/>
                <a:ea typeface="Constantia"/>
                <a:cs typeface="Constantia"/>
                <a:sym typeface="Constantia"/>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1" name="Google Shape;171;g131036d10d1_0_690"/>
          <p:cNvSpPr/>
          <p:nvPr>
            <p:ph idx="2" type="pic"/>
          </p:nvPr>
        </p:nvSpPr>
        <p:spPr>
          <a:xfrm>
            <a:off x="457200" y="457200"/>
            <a:ext cx="6019800" cy="5562600"/>
          </a:xfrm>
          <a:prstGeom prst="rect">
            <a:avLst/>
          </a:prstGeom>
          <a:solidFill>
            <a:srgbClr val="CBCED6"/>
          </a:solidFill>
          <a:ln>
            <a:noFill/>
          </a:ln>
          <a:effectLst>
            <a:outerShdw blurRad="88900" sx="103000" rotWithShape="0" algn="ctr" sy="103000">
              <a:srgbClr val="000000">
                <a:alpha val="31760"/>
              </a:srgbClr>
            </a:outerShdw>
          </a:effectLst>
        </p:spPr>
      </p:sp>
      <p:sp>
        <p:nvSpPr>
          <p:cNvPr id="172" name="Google Shape;172;g131036d10d1_0_690"/>
          <p:cNvSpPr txBox="1"/>
          <p:nvPr>
            <p:ph idx="1" type="body"/>
          </p:nvPr>
        </p:nvSpPr>
        <p:spPr>
          <a:xfrm>
            <a:off x="6629400" y="1600200"/>
            <a:ext cx="2057400" cy="4419600"/>
          </a:xfrm>
          <a:prstGeom prst="rect">
            <a:avLst/>
          </a:prstGeom>
          <a:noFill/>
          <a:ln>
            <a:noFill/>
          </a:ln>
        </p:spPr>
        <p:txBody>
          <a:bodyPr anchorCtr="0" anchor="t" bIns="45700" lIns="91425" spcFirstLastPara="1" rIns="91425" wrap="square" tIns="45700">
            <a:normAutofit/>
          </a:bodyPr>
          <a:lstStyle>
            <a:lvl1pPr indent="-228600" lvl="0" marL="457200" rtl="0" algn="l">
              <a:lnSpc>
                <a:spcPct val="125000"/>
              </a:lnSpc>
              <a:spcBef>
                <a:spcPts val="600"/>
              </a:spcBef>
              <a:spcAft>
                <a:spcPts val="0"/>
              </a:spcAft>
              <a:buSzPts val="1360"/>
              <a:buFont typeface="Constantia"/>
              <a:buNone/>
              <a:defRPr b="0" sz="1600">
                <a:solidFill>
                  <a:schemeClr val="dk2"/>
                </a:solidFill>
              </a:defRPr>
            </a:lvl1pPr>
            <a:lvl2pPr indent="-293369" lvl="1" marL="914400" rtl="0" algn="l">
              <a:spcBef>
                <a:spcPts val="1000"/>
              </a:spcBef>
              <a:spcAft>
                <a:spcPts val="0"/>
              </a:spcAft>
              <a:buSzPts val="1020"/>
              <a:buChar char="⚫"/>
              <a:defRPr sz="1200"/>
            </a:lvl2pPr>
            <a:lvl3pPr indent="-282575" lvl="2" marL="1371600" rtl="0" algn="l">
              <a:spcBef>
                <a:spcPts val="300"/>
              </a:spcBef>
              <a:spcAft>
                <a:spcPts val="0"/>
              </a:spcAft>
              <a:buSzPts val="850"/>
              <a:buChar char="⚫"/>
              <a:defRPr sz="1000"/>
            </a:lvl3pPr>
            <a:lvl4pPr indent="-277177" lvl="3" marL="1828800" rtl="0" algn="l">
              <a:spcBef>
                <a:spcPts val="300"/>
              </a:spcBef>
              <a:spcAft>
                <a:spcPts val="0"/>
              </a:spcAft>
              <a:buSzPts val="765"/>
              <a:buChar char="⚫"/>
              <a:defRPr sz="900"/>
            </a:lvl4pPr>
            <a:lvl5pPr indent="-277177" lvl="4" marL="2286000" rtl="0" algn="l">
              <a:spcBef>
                <a:spcPts val="340"/>
              </a:spcBef>
              <a:spcAft>
                <a:spcPts val="0"/>
              </a:spcAft>
              <a:buSzPts val="765"/>
              <a:buChar char="⚫"/>
              <a:defRPr sz="900"/>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73" name="Google Shape;173;g131036d10d1_0_690"/>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4" name="Google Shape;174;g131036d10d1_0_690"/>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75" name="Shape 175"/>
        <p:cNvGrpSpPr/>
        <p:nvPr/>
      </p:nvGrpSpPr>
      <p:grpSpPr>
        <a:xfrm>
          <a:off x="0" y="0"/>
          <a:ext cx="0" cy="0"/>
          <a:chOff x="0" y="0"/>
          <a:chExt cx="0" cy="0"/>
        </a:xfrm>
      </p:grpSpPr>
      <p:sp>
        <p:nvSpPr>
          <p:cNvPr id="176" name="Google Shape;176;g131036d10d1_0_696"/>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7" name="Google Shape;177;g131036d10d1_0_696"/>
          <p:cNvSpPr txBox="1"/>
          <p:nvPr>
            <p:ph idx="1" type="body"/>
          </p:nvPr>
        </p:nvSpPr>
        <p:spPr>
          <a:xfrm rot="5400000">
            <a:off x="2112434" y="-293862"/>
            <a:ext cx="4678500" cy="82296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78" name="Google Shape;178;g131036d10d1_0_696"/>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9" name="Google Shape;179;g131036d10d1_0_696"/>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29" name="Shape 29"/>
        <p:cNvGrpSpPr/>
        <p:nvPr/>
      </p:nvGrpSpPr>
      <p:grpSpPr>
        <a:xfrm>
          <a:off x="0" y="0"/>
          <a:ext cx="0" cy="0"/>
          <a:chOff x="0" y="0"/>
          <a:chExt cx="0" cy="0"/>
        </a:xfrm>
      </p:grpSpPr>
      <p:sp>
        <p:nvSpPr>
          <p:cNvPr id="30" name="Google Shape;30;p14"/>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4"/>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4"/>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80" name="Shape 180"/>
        <p:cNvGrpSpPr/>
        <p:nvPr/>
      </p:nvGrpSpPr>
      <p:grpSpPr>
        <a:xfrm>
          <a:off x="0" y="0"/>
          <a:ext cx="0" cy="0"/>
          <a:chOff x="0" y="0"/>
          <a:chExt cx="0" cy="0"/>
        </a:xfrm>
      </p:grpSpPr>
      <p:sp>
        <p:nvSpPr>
          <p:cNvPr id="181" name="Google Shape;181;g131036d10d1_0_701"/>
          <p:cNvSpPr txBox="1"/>
          <p:nvPr>
            <p:ph type="title"/>
          </p:nvPr>
        </p:nvSpPr>
        <p:spPr>
          <a:xfrm rot="5400000">
            <a:off x="4732350" y="2171688"/>
            <a:ext cx="5851500" cy="2057400"/>
          </a:xfrm>
          <a:prstGeom prst="rect">
            <a:avLst/>
          </a:prstGeom>
          <a:noFill/>
          <a:ln>
            <a:noFill/>
          </a:ln>
        </p:spPr>
        <p:txBody>
          <a:bodyPr anchorCtr="0" anchor="b" bIns="45700" lIns="91425" spcFirstLastPara="1" rIns="91425" wrap="square" tIns="45700">
            <a:normAutofit/>
          </a:bodyPr>
          <a:lstStyle>
            <a:lvl1pPr lvl="0" rtl="0" algn="l">
              <a:spcBef>
                <a:spcPts val="0"/>
              </a:spcBef>
              <a:spcAft>
                <a:spcPts val="0"/>
              </a:spcAft>
              <a:buClr>
                <a:srgbClr val="0C0C0C"/>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2" name="Google Shape;182;g131036d10d1_0_701"/>
          <p:cNvSpPr txBox="1"/>
          <p:nvPr>
            <p:ph idx="1" type="body"/>
          </p:nvPr>
        </p:nvSpPr>
        <p:spPr>
          <a:xfrm rot="5400000">
            <a:off x="541350" y="190488"/>
            <a:ext cx="5851500" cy="6019800"/>
          </a:xfrm>
          <a:prstGeom prst="rect">
            <a:avLst/>
          </a:prstGeom>
          <a:noFill/>
          <a:ln>
            <a:noFill/>
          </a:ln>
        </p:spPr>
        <p:txBody>
          <a:bodyPr anchorCtr="0" anchor="t" bIns="45700" lIns="91425" spcFirstLastPara="1" rIns="91425" wrap="square" tIns="45700">
            <a:normAutofit/>
          </a:bodyPr>
          <a:lstStyle>
            <a:lvl1pPr indent="-325755" lvl="0" marL="457200" rtl="0" algn="l">
              <a:spcBef>
                <a:spcPts val="600"/>
              </a:spcBef>
              <a:spcAft>
                <a:spcPts val="0"/>
              </a:spcAft>
              <a:buSzPts val="1530"/>
              <a:buChar char="⚫"/>
              <a:defRPr/>
            </a:lvl1pPr>
            <a:lvl2pPr indent="-325755" lvl="1" marL="914400" rtl="0" algn="l">
              <a:spcBef>
                <a:spcPts val="300"/>
              </a:spcBef>
              <a:spcAft>
                <a:spcPts val="0"/>
              </a:spcAft>
              <a:buSzPts val="1530"/>
              <a:buChar char="⚫"/>
              <a:defRPr/>
            </a:lvl2pPr>
            <a:lvl3pPr indent="-325755" lvl="2" marL="1371600" rtl="0" algn="l">
              <a:spcBef>
                <a:spcPts val="300"/>
              </a:spcBef>
              <a:spcAft>
                <a:spcPts val="0"/>
              </a:spcAft>
              <a:buSzPts val="1530"/>
              <a:buChar char="⚫"/>
              <a:defRPr/>
            </a:lvl3pPr>
            <a:lvl4pPr indent="-325755" lvl="3" marL="1828800" rtl="0" algn="l">
              <a:spcBef>
                <a:spcPts val="300"/>
              </a:spcBef>
              <a:spcAft>
                <a:spcPts val="0"/>
              </a:spcAft>
              <a:buSzPts val="1530"/>
              <a:buChar char="⚫"/>
              <a:defRPr/>
            </a:lvl4pPr>
            <a:lvl5pPr indent="-325754" lvl="4" marL="2286000" rtl="0" algn="l">
              <a:spcBef>
                <a:spcPts val="340"/>
              </a:spcBef>
              <a:spcAft>
                <a:spcPts val="0"/>
              </a:spcAft>
              <a:buSzPts val="1530"/>
              <a:buChar char="⚫"/>
              <a:defRPr/>
            </a:lvl5pPr>
            <a:lvl6pPr indent="-325754" lvl="5" marL="2743200" rtl="0" algn="l">
              <a:spcBef>
                <a:spcPts val="340"/>
              </a:spcBef>
              <a:spcAft>
                <a:spcPts val="0"/>
              </a:spcAft>
              <a:buSzPts val="1530"/>
              <a:buChar char="🖙"/>
              <a:defRPr/>
            </a:lvl6pPr>
            <a:lvl7pPr indent="-325754" lvl="6" marL="3200400" rtl="0" algn="l">
              <a:spcBef>
                <a:spcPts val="340"/>
              </a:spcBef>
              <a:spcAft>
                <a:spcPts val="0"/>
              </a:spcAft>
              <a:buSzPts val="1530"/>
              <a:buChar char="🖙"/>
              <a:defRPr/>
            </a:lvl7pPr>
            <a:lvl8pPr indent="-325754" lvl="7" marL="3657600" rtl="0" algn="l">
              <a:spcBef>
                <a:spcPts val="340"/>
              </a:spcBef>
              <a:spcAft>
                <a:spcPts val="0"/>
              </a:spcAft>
              <a:buSzPts val="1530"/>
              <a:buChar char="🖙"/>
              <a:defRPr/>
            </a:lvl8pPr>
            <a:lvl9pPr indent="-325754" lvl="8" marL="4114800" rtl="0" algn="l">
              <a:spcBef>
                <a:spcPts val="340"/>
              </a:spcBef>
              <a:spcAft>
                <a:spcPts val="0"/>
              </a:spcAft>
              <a:buSzPts val="1530"/>
              <a:buChar char="🖙"/>
              <a:defRPr/>
            </a:lvl9pPr>
          </a:lstStyle>
          <a:p/>
        </p:txBody>
      </p:sp>
      <p:sp>
        <p:nvSpPr>
          <p:cNvPr id="183" name="Google Shape;183;g131036d10d1_0_701"/>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4" name="Google Shape;184;g131036d10d1_0_701"/>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15"/>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5"/>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5"/>
          <p:cNvSpPr txBox="1"/>
          <p:nvPr>
            <p:ph type="title"/>
          </p:nvPr>
        </p:nvSpPr>
        <p:spPr>
          <a:xfrm>
            <a:off x="685800" y="3505200"/>
            <a:ext cx="79248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0C0C0C"/>
              </a:buClr>
              <a:buSzPts val="3600"/>
              <a:buFont typeface="Constantia"/>
              <a:buNone/>
              <a:defRPr b="1" sz="3600">
                <a:solidFill>
                  <a:srgbClr val="0C0C0C"/>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685800" y="4958864"/>
            <a:ext cx="7924800" cy="984736"/>
          </a:xfrm>
          <a:prstGeom prst="rect">
            <a:avLst/>
          </a:prstGeom>
          <a:noFill/>
          <a:ln>
            <a:noFill/>
          </a:ln>
        </p:spPr>
        <p:txBody>
          <a:bodyPr anchorCtr="0" anchor="t" bIns="45700" lIns="91425" spcFirstLastPara="1" rIns="91425" wrap="square" tIns="45700">
            <a:normAutofit/>
          </a:bodyPr>
          <a:lstStyle>
            <a:lvl1pPr indent="-228600" lvl="0" marL="457200" algn="l">
              <a:spcBef>
                <a:spcPts val="600"/>
              </a:spcBef>
              <a:spcAft>
                <a:spcPts val="0"/>
              </a:spcAft>
              <a:buSzPts val="1700"/>
              <a:buNone/>
              <a:defRPr sz="2000">
                <a:solidFill>
                  <a:schemeClr val="dk2"/>
                </a:solidFill>
              </a:defRPr>
            </a:lvl1pPr>
            <a:lvl2pPr indent="-228600" lvl="1" marL="914400" algn="l">
              <a:spcBef>
                <a:spcPts val="300"/>
              </a:spcBef>
              <a:spcAft>
                <a:spcPts val="0"/>
              </a:spcAft>
              <a:buSzPts val="1530"/>
              <a:buNone/>
              <a:defRPr sz="1800">
                <a:solidFill>
                  <a:srgbClr val="888888"/>
                </a:solidFill>
              </a:defRPr>
            </a:lvl2pPr>
            <a:lvl3pPr indent="-228600" lvl="2" marL="1371600" algn="l">
              <a:spcBef>
                <a:spcPts val="300"/>
              </a:spcBef>
              <a:spcAft>
                <a:spcPts val="0"/>
              </a:spcAft>
              <a:buSzPts val="1360"/>
              <a:buNone/>
              <a:defRPr sz="1600">
                <a:solidFill>
                  <a:srgbClr val="888888"/>
                </a:solidFill>
              </a:defRPr>
            </a:lvl3pPr>
            <a:lvl4pPr indent="-228600" lvl="3" marL="1828800" algn="l">
              <a:spcBef>
                <a:spcPts val="300"/>
              </a:spcBef>
              <a:spcAft>
                <a:spcPts val="0"/>
              </a:spcAft>
              <a:buSzPts val="1190"/>
              <a:buNone/>
              <a:defRPr sz="1400">
                <a:solidFill>
                  <a:srgbClr val="888888"/>
                </a:solidFill>
              </a:defRPr>
            </a:lvl4pPr>
            <a:lvl5pPr indent="-228600" lvl="4" marL="2286000" algn="l">
              <a:spcBef>
                <a:spcPts val="340"/>
              </a:spcBef>
              <a:spcAft>
                <a:spcPts val="0"/>
              </a:spcAft>
              <a:buSzPts val="1190"/>
              <a:buNone/>
              <a:defRPr sz="1400">
                <a:solidFill>
                  <a:srgbClr val="888888"/>
                </a:solidFill>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cxnSp>
        <p:nvCxnSpPr>
          <p:cNvPr id="39" name="Google Shape;39;p15"/>
          <p:cNvCxnSpPr/>
          <p:nvPr/>
        </p:nvCxnSpPr>
        <p:spPr>
          <a:xfrm>
            <a:off x="685800" y="4916992"/>
            <a:ext cx="7924800" cy="4301"/>
          </a:xfrm>
          <a:prstGeom prst="straightConnector1">
            <a:avLst/>
          </a:prstGeom>
          <a:noFill/>
          <a:ln cap="flat" cmpd="sng" w="9525">
            <a:solidFill>
              <a:srgbClr val="E9E9E8"/>
            </a:solidFill>
            <a:prstDash val="solid"/>
            <a:round/>
            <a:headEnd len="sm" w="sm" type="none"/>
            <a:tailEnd len="sm" w="sm" type="none"/>
          </a:ln>
          <a:effectLst>
            <a:outerShdw blurRad="31750" rotWithShape="0" algn="tl">
              <a:srgbClr val="000000">
                <a:alpha val="54901"/>
              </a:srgbClr>
            </a:outerShdw>
          </a:effectLst>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0" name="Shape 40"/>
        <p:cNvGrpSpPr/>
        <p:nvPr/>
      </p:nvGrpSpPr>
      <p:grpSpPr>
        <a:xfrm>
          <a:off x="0" y="0"/>
          <a:ext cx="0" cy="0"/>
          <a:chOff x="0" y="0"/>
          <a:chExt cx="0" cy="0"/>
        </a:xfrm>
      </p:grpSpPr>
      <p:sp>
        <p:nvSpPr>
          <p:cNvPr id="41" name="Google Shape;41;p16"/>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6"/>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6"/>
          <p:cNvSpPr txBox="1"/>
          <p:nvPr>
            <p:ph idx="1" type="body"/>
          </p:nvPr>
        </p:nvSpPr>
        <p:spPr>
          <a:xfrm>
            <a:off x="324852" y="1524000"/>
            <a:ext cx="4059936" cy="45720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45" name="Google Shape;45;p16"/>
          <p:cNvSpPr txBox="1"/>
          <p:nvPr>
            <p:ph idx="2" type="body"/>
          </p:nvPr>
        </p:nvSpPr>
        <p:spPr>
          <a:xfrm>
            <a:off x="4494516" y="1524000"/>
            <a:ext cx="4059936" cy="4572000"/>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17"/>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 type="body"/>
          </p:nvPr>
        </p:nvSpPr>
        <p:spPr>
          <a:xfrm>
            <a:off x="303212" y="1437909"/>
            <a:ext cx="4040188" cy="762000"/>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210"/>
              <a:buNone/>
              <a:defRPr b="1" sz="2600">
                <a:solidFill>
                  <a:schemeClr val="dk2"/>
                </a:solidFill>
                <a:latin typeface="Constantia"/>
                <a:ea typeface="Constantia"/>
                <a:cs typeface="Constantia"/>
                <a:sym typeface="Constantia"/>
              </a:defRPr>
            </a:lvl1pPr>
            <a:lvl2pPr indent="-228600" lvl="1" marL="914400" algn="l">
              <a:spcBef>
                <a:spcPts val="300"/>
              </a:spcBef>
              <a:spcAft>
                <a:spcPts val="0"/>
              </a:spcAft>
              <a:buSzPts val="1700"/>
              <a:buNone/>
              <a:defRPr b="1" sz="2000">
                <a:solidFill>
                  <a:schemeClr val="lt1"/>
                </a:solidFill>
                <a:latin typeface="Constantia"/>
                <a:ea typeface="Constantia"/>
                <a:cs typeface="Constantia"/>
                <a:sym typeface="Constantia"/>
              </a:defRPr>
            </a:lvl2pPr>
            <a:lvl3pPr indent="-228600" lvl="2" marL="1371600" algn="l">
              <a:spcBef>
                <a:spcPts val="300"/>
              </a:spcBef>
              <a:spcAft>
                <a:spcPts val="0"/>
              </a:spcAft>
              <a:buSzPts val="1530"/>
              <a:buNone/>
              <a:defRPr b="1" sz="1800">
                <a:solidFill>
                  <a:schemeClr val="lt1"/>
                </a:solidFill>
                <a:latin typeface="Constantia"/>
                <a:ea typeface="Constantia"/>
                <a:cs typeface="Constantia"/>
                <a:sym typeface="Constantia"/>
              </a:defRPr>
            </a:lvl3pPr>
            <a:lvl4pPr indent="-228600" lvl="3" marL="1828800" algn="l">
              <a:spcBef>
                <a:spcPts val="300"/>
              </a:spcBef>
              <a:spcAft>
                <a:spcPts val="0"/>
              </a:spcAft>
              <a:buSzPts val="1360"/>
              <a:buNone/>
              <a:defRPr b="1" sz="1600">
                <a:solidFill>
                  <a:schemeClr val="lt1"/>
                </a:solidFill>
                <a:latin typeface="Constantia"/>
                <a:ea typeface="Constantia"/>
                <a:cs typeface="Constantia"/>
                <a:sym typeface="Constantia"/>
              </a:defRPr>
            </a:lvl4pPr>
            <a:lvl5pPr indent="-228600" lvl="4" marL="2286000" algn="l">
              <a:spcBef>
                <a:spcPts val="340"/>
              </a:spcBef>
              <a:spcAft>
                <a:spcPts val="0"/>
              </a:spcAft>
              <a:buSzPts val="1360"/>
              <a:buNone/>
              <a:defRPr b="1" sz="1600">
                <a:solidFill>
                  <a:schemeClr val="lt1"/>
                </a:solidFill>
                <a:latin typeface="Constantia"/>
                <a:ea typeface="Constantia"/>
                <a:cs typeface="Constantia"/>
                <a:sym typeface="Constantia"/>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50" name="Google Shape;50;p17"/>
          <p:cNvSpPr txBox="1"/>
          <p:nvPr>
            <p:ph idx="2" type="body"/>
          </p:nvPr>
        </p:nvSpPr>
        <p:spPr>
          <a:xfrm>
            <a:off x="304800" y="2201896"/>
            <a:ext cx="4038600" cy="3913632"/>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51" name="Google Shape;51;p17"/>
          <p:cNvSpPr txBox="1"/>
          <p:nvPr>
            <p:ph idx="3" type="body"/>
          </p:nvPr>
        </p:nvSpPr>
        <p:spPr>
          <a:xfrm>
            <a:off x="4463732" y="2201896"/>
            <a:ext cx="4038600" cy="3913632"/>
          </a:xfrm>
          <a:prstGeom prst="rect">
            <a:avLst/>
          </a:prstGeom>
          <a:noFill/>
          <a:ln>
            <a:noFill/>
          </a:ln>
        </p:spPr>
        <p:txBody>
          <a:bodyPr anchorCtr="0" anchor="t" bIns="45700" lIns="91425" spcFirstLastPara="1" rIns="91425" wrap="square" tIns="45700">
            <a:normAutofit/>
          </a:bodyPr>
          <a:lstStyle>
            <a:lvl1pPr indent="-325755" lvl="0" marL="457200" algn="l">
              <a:spcBef>
                <a:spcPts val="600"/>
              </a:spcBef>
              <a:spcAft>
                <a:spcPts val="0"/>
              </a:spcAft>
              <a:buSzPts val="1530"/>
              <a:buChar char="⚫"/>
              <a:defRPr/>
            </a:lvl1pPr>
            <a:lvl2pPr indent="-325755" lvl="1" marL="914400" algn="l">
              <a:spcBef>
                <a:spcPts val="300"/>
              </a:spcBef>
              <a:spcAft>
                <a:spcPts val="0"/>
              </a:spcAft>
              <a:buSzPts val="1530"/>
              <a:buChar char="⚫"/>
              <a:defRPr/>
            </a:lvl2pPr>
            <a:lvl3pPr indent="-325755" lvl="2" marL="1371600" algn="l">
              <a:spcBef>
                <a:spcPts val="300"/>
              </a:spcBef>
              <a:spcAft>
                <a:spcPts val="0"/>
              </a:spcAft>
              <a:buSzPts val="1530"/>
              <a:buChar char="⚫"/>
              <a:defRPr/>
            </a:lvl3pPr>
            <a:lvl4pPr indent="-325755" lvl="3" marL="1828800" algn="l">
              <a:spcBef>
                <a:spcPts val="300"/>
              </a:spcBef>
              <a:spcAft>
                <a:spcPts val="0"/>
              </a:spcAft>
              <a:buSzPts val="1530"/>
              <a:buChar char="⚫"/>
              <a:defRPr/>
            </a:lvl4pPr>
            <a:lvl5pPr indent="-325754" lvl="4" marL="2286000" algn="l">
              <a:spcBef>
                <a:spcPts val="340"/>
              </a:spcBef>
              <a:spcAft>
                <a:spcPts val="0"/>
              </a:spcAft>
              <a:buSzPts val="1530"/>
              <a:buChar char="⚫"/>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sp>
        <p:nvSpPr>
          <p:cNvPr id="52" name="Google Shape;52;p17"/>
          <p:cNvSpPr txBox="1"/>
          <p:nvPr>
            <p:ph type="title"/>
          </p:nvPr>
        </p:nvSpPr>
        <p:spPr>
          <a:xfrm>
            <a:off x="274320" y="223592"/>
            <a:ext cx="82296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3200"/>
              <a:buFont typeface="Constant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7"/>
          <p:cNvSpPr txBox="1"/>
          <p:nvPr>
            <p:ph idx="4" type="body"/>
          </p:nvPr>
        </p:nvSpPr>
        <p:spPr>
          <a:xfrm>
            <a:off x="4463732" y="1398130"/>
            <a:ext cx="4040188" cy="762000"/>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210"/>
              <a:buNone/>
              <a:defRPr b="1" sz="2600">
                <a:solidFill>
                  <a:schemeClr val="dk2"/>
                </a:solidFill>
                <a:latin typeface="Constantia"/>
                <a:ea typeface="Constantia"/>
                <a:cs typeface="Constantia"/>
                <a:sym typeface="Constantia"/>
              </a:defRPr>
            </a:lvl1pPr>
            <a:lvl2pPr indent="-228600" lvl="1" marL="914400" algn="l">
              <a:spcBef>
                <a:spcPts val="300"/>
              </a:spcBef>
              <a:spcAft>
                <a:spcPts val="0"/>
              </a:spcAft>
              <a:buSzPts val="1700"/>
              <a:buNone/>
              <a:defRPr b="1" sz="2000">
                <a:solidFill>
                  <a:schemeClr val="lt1"/>
                </a:solidFill>
                <a:latin typeface="Constantia"/>
                <a:ea typeface="Constantia"/>
                <a:cs typeface="Constantia"/>
                <a:sym typeface="Constantia"/>
              </a:defRPr>
            </a:lvl2pPr>
            <a:lvl3pPr indent="-228600" lvl="2" marL="1371600" algn="l">
              <a:spcBef>
                <a:spcPts val="300"/>
              </a:spcBef>
              <a:spcAft>
                <a:spcPts val="0"/>
              </a:spcAft>
              <a:buSzPts val="1530"/>
              <a:buNone/>
              <a:defRPr b="1" sz="1800">
                <a:solidFill>
                  <a:schemeClr val="lt1"/>
                </a:solidFill>
                <a:latin typeface="Constantia"/>
                <a:ea typeface="Constantia"/>
                <a:cs typeface="Constantia"/>
                <a:sym typeface="Constantia"/>
              </a:defRPr>
            </a:lvl3pPr>
            <a:lvl4pPr indent="-228600" lvl="3" marL="1828800" algn="l">
              <a:spcBef>
                <a:spcPts val="300"/>
              </a:spcBef>
              <a:spcAft>
                <a:spcPts val="0"/>
              </a:spcAft>
              <a:buSzPts val="1360"/>
              <a:buNone/>
              <a:defRPr b="1" sz="1600">
                <a:solidFill>
                  <a:schemeClr val="lt1"/>
                </a:solidFill>
                <a:latin typeface="Constantia"/>
                <a:ea typeface="Constantia"/>
                <a:cs typeface="Constantia"/>
                <a:sym typeface="Constantia"/>
              </a:defRPr>
            </a:lvl4pPr>
            <a:lvl5pPr indent="-228600" lvl="4" marL="2286000" algn="l">
              <a:spcBef>
                <a:spcPts val="340"/>
              </a:spcBef>
              <a:spcAft>
                <a:spcPts val="0"/>
              </a:spcAft>
              <a:buSzPts val="1360"/>
              <a:buNone/>
              <a:defRPr b="1" sz="1600">
                <a:solidFill>
                  <a:schemeClr val="lt1"/>
                </a:solidFill>
                <a:latin typeface="Constantia"/>
                <a:ea typeface="Constantia"/>
                <a:cs typeface="Constantia"/>
                <a:sym typeface="Constantia"/>
              </a:defRPr>
            </a:lvl5pPr>
            <a:lvl6pPr indent="-325754" lvl="5" marL="2743200" algn="l">
              <a:spcBef>
                <a:spcPts val="340"/>
              </a:spcBef>
              <a:spcAft>
                <a:spcPts val="0"/>
              </a:spcAft>
              <a:buSzPts val="1530"/>
              <a:buChar char="🖙"/>
              <a:defRPr/>
            </a:lvl6pPr>
            <a:lvl7pPr indent="-325754" lvl="6" marL="3200400" algn="l">
              <a:spcBef>
                <a:spcPts val="340"/>
              </a:spcBef>
              <a:spcAft>
                <a:spcPts val="0"/>
              </a:spcAft>
              <a:buSzPts val="1530"/>
              <a:buChar char="🖙"/>
              <a:defRPr/>
            </a:lvl7pPr>
            <a:lvl8pPr indent="-325754" lvl="7" marL="3657600" algn="l">
              <a:spcBef>
                <a:spcPts val="340"/>
              </a:spcBef>
              <a:spcAft>
                <a:spcPts val="0"/>
              </a:spcAft>
              <a:buSzPts val="1530"/>
              <a:buChar char="🖙"/>
              <a:defRPr/>
            </a:lvl8pPr>
            <a:lvl9pPr indent="-325754" lvl="8" marL="4114800" algn="l">
              <a:spcBef>
                <a:spcPts val="340"/>
              </a:spcBef>
              <a:spcAft>
                <a:spcPts val="0"/>
              </a:spcAft>
              <a:buSzPts val="1530"/>
              <a:buChar char="🖙"/>
              <a:defRPr/>
            </a:lvl9pPr>
          </a:lstStyle>
          <a:p/>
        </p:txBody>
      </p:sp>
      <p:cxnSp>
        <p:nvCxnSpPr>
          <p:cNvPr id="54" name="Google Shape;54;p17"/>
          <p:cNvCxnSpPr/>
          <p:nvPr/>
        </p:nvCxnSpPr>
        <p:spPr>
          <a:xfrm>
            <a:off x="562945" y="2180219"/>
            <a:ext cx="3749040" cy="1588"/>
          </a:xfrm>
          <a:prstGeom prst="straightConnector1">
            <a:avLst/>
          </a:prstGeom>
          <a:noFill/>
          <a:ln cap="flat" cmpd="sng" w="12700">
            <a:solidFill>
              <a:srgbClr val="FCFBF9"/>
            </a:solidFill>
            <a:prstDash val="solid"/>
            <a:round/>
            <a:headEnd len="sm" w="sm" type="none"/>
            <a:tailEnd len="sm" w="sm" type="none"/>
          </a:ln>
          <a:effectLst>
            <a:outerShdw blurRad="34925" rotWithShape="0" algn="tl">
              <a:srgbClr val="000000">
                <a:alpha val="54901"/>
              </a:srgbClr>
            </a:outerShdw>
          </a:effectLst>
        </p:spPr>
      </p:cxnSp>
      <p:cxnSp>
        <p:nvCxnSpPr>
          <p:cNvPr id="55" name="Google Shape;55;p17"/>
          <p:cNvCxnSpPr/>
          <p:nvPr/>
        </p:nvCxnSpPr>
        <p:spPr>
          <a:xfrm>
            <a:off x="4754880" y="2180219"/>
            <a:ext cx="3749040" cy="1588"/>
          </a:xfrm>
          <a:prstGeom prst="straightConnector1">
            <a:avLst/>
          </a:prstGeom>
          <a:noFill/>
          <a:ln cap="flat" cmpd="sng" w="12700">
            <a:solidFill>
              <a:srgbClr val="FCFBF9"/>
            </a:solidFill>
            <a:prstDash val="solid"/>
            <a:round/>
            <a:headEnd len="sm" w="sm" type="none"/>
            <a:tailEnd len="sm" w="sm" type="none"/>
          </a:ln>
          <a:effectLst>
            <a:outerShdw blurRad="34925" rotWithShape="0" algn="tl">
              <a:srgbClr val="000000">
                <a:alpha val="54901"/>
              </a:srgbClr>
            </a:outerShdw>
          </a:effectLst>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p18"/>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8"/>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60" name="Shape 60"/>
        <p:cNvGrpSpPr/>
        <p:nvPr/>
      </p:nvGrpSpPr>
      <p:grpSpPr>
        <a:xfrm>
          <a:off x="0" y="0"/>
          <a:ext cx="0" cy="0"/>
          <a:chOff x="0" y="0"/>
          <a:chExt cx="0" cy="0"/>
        </a:xfrm>
      </p:grpSpPr>
      <p:sp>
        <p:nvSpPr>
          <p:cNvPr id="61" name="Google Shape;61;p19"/>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9"/>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9"/>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64" name="Shape 64"/>
        <p:cNvGrpSpPr/>
        <p:nvPr/>
      </p:nvGrpSpPr>
      <p:grpSpPr>
        <a:xfrm>
          <a:off x="0" y="0"/>
          <a:ext cx="0" cy="0"/>
          <a:chOff x="0" y="0"/>
          <a:chExt cx="0" cy="0"/>
        </a:xfrm>
      </p:grpSpPr>
      <p:sp>
        <p:nvSpPr>
          <p:cNvPr id="65" name="Google Shape;65;p20"/>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0C0C0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20"/>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0" Type="http://schemas.openxmlformats.org/officeDocument/2006/relationships/slideLayout" Target="../slideLayouts/slideLayout25.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slideLayout" Target="../slideLayouts/slideLayout30.xml"/><Relationship Id="rId14" Type="http://schemas.openxmlformats.org/officeDocument/2006/relationships/slideLayout" Target="../slideLayouts/slideLayout29.xml"/><Relationship Id="rId16" Type="http://schemas.openxmlformats.org/officeDocument/2006/relationships/theme" Target="../theme/theme3.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11"/>
          <p:cNvSpPr txBox="1"/>
          <p:nvPr>
            <p:ph idx="1" type="body"/>
          </p:nvPr>
        </p:nvSpPr>
        <p:spPr>
          <a:xfrm>
            <a:off x="336884" y="1481688"/>
            <a:ext cx="8229600" cy="4678363"/>
          </a:xfrm>
          <a:prstGeom prst="rect">
            <a:avLst/>
          </a:prstGeom>
          <a:noFill/>
          <a:ln>
            <a:noFill/>
          </a:ln>
        </p:spPr>
        <p:txBody>
          <a:bodyPr anchorCtr="0" anchor="t" bIns="45700" lIns="91425" spcFirstLastPara="1" rIns="91425" wrap="square" tIns="45700">
            <a:normAutofit/>
          </a:bodyPr>
          <a:lstStyle>
            <a:lvl1pPr indent="-368935" lvl="0" marL="457200" marR="0" rtl="0" algn="l">
              <a:spcBef>
                <a:spcPts val="600"/>
              </a:spcBef>
              <a:spcAft>
                <a:spcPts val="0"/>
              </a:spcAft>
              <a:buClr>
                <a:schemeClr val="dk2"/>
              </a:buClr>
              <a:buSzPts val="2210"/>
              <a:buFont typeface="Noto Sans Symbols"/>
              <a:buChar char="⚫"/>
              <a:defRPr b="1" i="0" sz="2600" u="none" cap="none" strike="noStrike">
                <a:solidFill>
                  <a:schemeClr val="dk1"/>
                </a:solidFill>
                <a:latin typeface="Constantia"/>
                <a:ea typeface="Constantia"/>
                <a:cs typeface="Constantia"/>
                <a:sym typeface="Constantia"/>
              </a:defRPr>
            </a:lvl1pPr>
            <a:lvl2pPr indent="-358140" lvl="1" marL="914400" marR="0" rtl="0" algn="l">
              <a:spcBef>
                <a:spcPts val="300"/>
              </a:spcBef>
              <a:spcAft>
                <a:spcPts val="0"/>
              </a:spcAft>
              <a:buClr>
                <a:schemeClr val="dk2"/>
              </a:buClr>
              <a:buSzPts val="2040"/>
              <a:buFont typeface="Noto Sans Symbols"/>
              <a:buChar char="⚫"/>
              <a:defRPr b="0" i="0" sz="2400" u="none" cap="none" strike="noStrike">
                <a:solidFill>
                  <a:schemeClr val="dk2"/>
                </a:solidFill>
                <a:latin typeface="Constantia"/>
                <a:ea typeface="Constantia"/>
                <a:cs typeface="Constantia"/>
                <a:sym typeface="Constantia"/>
              </a:defRPr>
            </a:lvl2pPr>
            <a:lvl3pPr indent="-341947" lvl="2" marL="1371600" marR="0" rtl="0" algn="l">
              <a:spcBef>
                <a:spcPts val="300"/>
              </a:spcBef>
              <a:spcAft>
                <a:spcPts val="0"/>
              </a:spcAft>
              <a:buClr>
                <a:schemeClr val="dk2"/>
              </a:buClr>
              <a:buSzPts val="1785"/>
              <a:buFont typeface="Noto Sans Symbols"/>
              <a:buChar char="⚫"/>
              <a:defRPr b="0" i="0" sz="2100" u="none" cap="none" strike="noStrike">
                <a:solidFill>
                  <a:schemeClr val="dk1"/>
                </a:solidFill>
                <a:latin typeface="Constantia"/>
                <a:ea typeface="Constantia"/>
                <a:cs typeface="Constantia"/>
                <a:sym typeface="Constantia"/>
              </a:defRPr>
            </a:lvl3pPr>
            <a:lvl4pPr indent="-331152" lvl="3" marL="1828800" marR="0" rtl="0" algn="l">
              <a:spcBef>
                <a:spcPts val="300"/>
              </a:spcBef>
              <a:spcAft>
                <a:spcPts val="0"/>
              </a:spcAft>
              <a:buClr>
                <a:schemeClr val="dk2"/>
              </a:buClr>
              <a:buSzPts val="1615"/>
              <a:buFont typeface="Noto Sans Symbols"/>
              <a:buChar char="⚫"/>
              <a:defRPr b="0" i="0" sz="1900" u="none" cap="none" strike="noStrike">
                <a:solidFill>
                  <a:schemeClr val="dk1"/>
                </a:solidFill>
                <a:latin typeface="Constantia"/>
                <a:ea typeface="Constantia"/>
                <a:cs typeface="Constantia"/>
                <a:sym typeface="Constantia"/>
              </a:defRPr>
            </a:lvl4pPr>
            <a:lvl5pPr indent="-314960" lvl="4" marL="2286000" marR="0" rtl="0" algn="l">
              <a:spcBef>
                <a:spcPts val="340"/>
              </a:spcBef>
              <a:spcAft>
                <a:spcPts val="0"/>
              </a:spcAft>
              <a:buClr>
                <a:schemeClr val="dk2"/>
              </a:buClr>
              <a:buSzPts val="1360"/>
              <a:buFont typeface="Noto Sans Symbols"/>
              <a:buChar char="⚫"/>
              <a:defRPr b="0" i="0" sz="1600" u="none" cap="none" strike="noStrike">
                <a:solidFill>
                  <a:schemeClr val="dk1"/>
                </a:solidFill>
                <a:latin typeface="Constantia"/>
                <a:ea typeface="Constantia"/>
                <a:cs typeface="Constantia"/>
                <a:sym typeface="Constantia"/>
              </a:defRPr>
            </a:lvl5pPr>
            <a:lvl6pPr indent="-320357" lvl="5" marL="2743200" marR="0" rtl="0" algn="l">
              <a:spcBef>
                <a:spcPts val="340"/>
              </a:spcBef>
              <a:spcAft>
                <a:spcPts val="0"/>
              </a:spcAft>
              <a:buClr>
                <a:srgbClr val="A84643"/>
              </a:buClr>
              <a:buSzPts val="1445"/>
              <a:buFont typeface="Noto Sans Symbols"/>
              <a:buChar char="🖙"/>
              <a:defRPr b="0" i="0" sz="1700" u="none" cap="none" strike="noStrike">
                <a:solidFill>
                  <a:schemeClr val="dk1"/>
                </a:solidFill>
                <a:latin typeface="Constantia"/>
                <a:ea typeface="Constantia"/>
                <a:cs typeface="Constantia"/>
                <a:sym typeface="Constantia"/>
              </a:defRPr>
            </a:lvl6pPr>
            <a:lvl7pPr indent="-314960" lvl="6" marL="3200400" marR="0" rtl="0" algn="l">
              <a:spcBef>
                <a:spcPts val="340"/>
              </a:spcBef>
              <a:spcAft>
                <a:spcPts val="0"/>
              </a:spcAft>
              <a:buClr>
                <a:srgbClr val="A84643"/>
              </a:buClr>
              <a:buSzPts val="1360"/>
              <a:buFont typeface="Noto Sans Symbols"/>
              <a:buChar char="🖙"/>
              <a:defRPr b="0" i="0" sz="1600" u="none" cap="none" strike="noStrike">
                <a:solidFill>
                  <a:schemeClr val="dk1"/>
                </a:solidFill>
                <a:latin typeface="Constantia"/>
                <a:ea typeface="Constantia"/>
                <a:cs typeface="Constantia"/>
                <a:sym typeface="Constantia"/>
              </a:defRPr>
            </a:lvl7pPr>
            <a:lvl8pPr indent="-309562" lvl="7" marL="3657600" marR="0" rtl="0" algn="l">
              <a:spcBef>
                <a:spcPts val="340"/>
              </a:spcBef>
              <a:spcAft>
                <a:spcPts val="0"/>
              </a:spcAft>
              <a:buClr>
                <a:srgbClr val="A84643"/>
              </a:buClr>
              <a:buSzPts val="1275"/>
              <a:buFont typeface="Noto Sans Symbols"/>
              <a:buChar char="🖙"/>
              <a:defRPr b="0" i="0" sz="1500" u="none" cap="none" strike="noStrike">
                <a:solidFill>
                  <a:schemeClr val="dk1"/>
                </a:solidFill>
                <a:latin typeface="Constantia"/>
                <a:ea typeface="Constantia"/>
                <a:cs typeface="Constantia"/>
                <a:sym typeface="Constantia"/>
              </a:defRPr>
            </a:lvl8pPr>
            <a:lvl9pPr indent="-309562" lvl="8" marL="4114800" marR="0" rtl="0" algn="l">
              <a:spcBef>
                <a:spcPts val="340"/>
              </a:spcBef>
              <a:spcAft>
                <a:spcPts val="0"/>
              </a:spcAft>
              <a:buClr>
                <a:srgbClr val="A84643"/>
              </a:buClr>
              <a:buSzPts val="1275"/>
              <a:buFont typeface="Noto Sans Symbols"/>
              <a:buChar char="🖙"/>
              <a:defRPr b="0" i="0" sz="1500" u="none" cap="none" strike="noStrike">
                <a:solidFill>
                  <a:schemeClr val="dk1"/>
                </a:solidFill>
                <a:latin typeface="Constantia"/>
                <a:ea typeface="Constantia"/>
                <a:cs typeface="Constantia"/>
                <a:sym typeface="Constantia"/>
              </a:defRPr>
            </a:lvl9pPr>
          </a:lstStyle>
          <a:p/>
        </p:txBody>
      </p:sp>
      <p:sp>
        <p:nvSpPr>
          <p:cNvPr id="11" name="Google Shape;11;p11"/>
          <p:cNvSpPr txBox="1"/>
          <p:nvPr>
            <p:ph idx="10" type="dt"/>
          </p:nvPr>
        </p:nvSpPr>
        <p:spPr>
          <a:xfrm>
            <a:off x="5791200" y="6203667"/>
            <a:ext cx="2590800" cy="38404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2" name="Google Shape;12;p11"/>
          <p:cNvSpPr txBox="1"/>
          <p:nvPr>
            <p:ph idx="11" type="ftr"/>
          </p:nvPr>
        </p:nvSpPr>
        <p:spPr>
          <a:xfrm>
            <a:off x="2133600" y="6203667"/>
            <a:ext cx="3581400" cy="384048"/>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2"/>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11"/>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rgbClr val="0C0C0C"/>
              </a:buClr>
              <a:buSzPts val="3200"/>
              <a:buFont typeface="Constantia"/>
              <a:buNone/>
              <a:defRPr b="1" i="0" sz="3200" u="none" cap="none" strike="noStrike">
                <a:solidFill>
                  <a:srgbClr val="0C0C0C"/>
                </a:solidFill>
                <a:latin typeface="Constantia"/>
                <a:ea typeface="Constantia"/>
                <a:cs typeface="Constantia"/>
                <a:sym typeface="Constant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1"/>
          <p:cNvSpPr txBox="1"/>
          <p:nvPr/>
        </p:nvSpPr>
        <p:spPr>
          <a:xfrm>
            <a:off x="8382000" y="6232243"/>
            <a:ext cx="59355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dk2"/>
                </a:solidFill>
                <a:latin typeface="Times New Roman"/>
                <a:ea typeface="Times New Roman"/>
                <a:cs typeface="Times New Roman"/>
                <a:sym typeface="Times New Roman"/>
              </a:rPr>
              <a:t>3-</a:t>
            </a:r>
            <a:fld id="{00000000-1234-1234-1234-123412341234}" type="slidenum">
              <a:rPr b="0" i="0" lang="en-US" sz="1400" u="none" cap="none" strike="noStrike">
                <a:solidFill>
                  <a:schemeClr val="dk2"/>
                </a:solidFill>
                <a:latin typeface="Times New Roman"/>
                <a:ea typeface="Times New Roman"/>
                <a:cs typeface="Times New Roman"/>
                <a:sym typeface="Times New Roman"/>
              </a:rPr>
              <a:t>‹#›</a:t>
            </a:fld>
            <a:endParaRPr sz="1400">
              <a:solidFill>
                <a:schemeClr val="dk2"/>
              </a:solidFill>
              <a:latin typeface="Times New Roman"/>
              <a:ea typeface="Times New Roman"/>
              <a:cs typeface="Times New Roman"/>
              <a:sym typeface="Times New Roman"/>
            </a:endParaRPr>
          </a:p>
        </p:txBody>
      </p:sp>
      <p:sp>
        <p:nvSpPr>
          <p:cNvPr id="15" name="Google Shape;15;p11"/>
          <p:cNvSpPr/>
          <p:nvPr/>
        </p:nvSpPr>
        <p:spPr>
          <a:xfrm rot="-5400000">
            <a:off x="-3342707" y="3323253"/>
            <a:ext cx="6860515" cy="175100"/>
          </a:xfrm>
          <a:prstGeom prst="rect">
            <a:avLst/>
          </a:prstGeom>
          <a:gradFill>
            <a:gsLst>
              <a:gs pos="0">
                <a:srgbClr val="7B846A"/>
              </a:gs>
              <a:gs pos="50000">
                <a:srgbClr val="B2BF9A"/>
              </a:gs>
              <a:gs pos="100000">
                <a:srgbClr val="D6E5B9"/>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16" name="Google Shape;16;p11"/>
          <p:cNvSpPr/>
          <p:nvPr/>
        </p:nvSpPr>
        <p:spPr>
          <a:xfrm>
            <a:off x="0" y="6674947"/>
            <a:ext cx="9144000" cy="183057"/>
          </a:xfrm>
          <a:prstGeom prst="rect">
            <a:avLst/>
          </a:prstGeom>
          <a:gradFill>
            <a:gsLst>
              <a:gs pos="0">
                <a:srgbClr val="7B846A"/>
              </a:gs>
              <a:gs pos="50000">
                <a:srgbClr val="B2BF9A"/>
              </a:gs>
              <a:gs pos="100000">
                <a:srgbClr val="D6E5B9"/>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7" name="Shape 97"/>
        <p:cNvGrpSpPr/>
        <p:nvPr/>
      </p:nvGrpSpPr>
      <p:grpSpPr>
        <a:xfrm>
          <a:off x="0" y="0"/>
          <a:ext cx="0" cy="0"/>
          <a:chOff x="0" y="0"/>
          <a:chExt cx="0" cy="0"/>
        </a:xfrm>
      </p:grpSpPr>
      <p:sp>
        <p:nvSpPr>
          <p:cNvPr id="98" name="Google Shape;98;g131036d10d1_0_618"/>
          <p:cNvSpPr txBox="1"/>
          <p:nvPr>
            <p:ph idx="1" type="body"/>
          </p:nvPr>
        </p:nvSpPr>
        <p:spPr>
          <a:xfrm>
            <a:off x="336884" y="1481688"/>
            <a:ext cx="8229600" cy="4678500"/>
          </a:xfrm>
          <a:prstGeom prst="rect">
            <a:avLst/>
          </a:prstGeom>
          <a:noFill/>
          <a:ln>
            <a:noFill/>
          </a:ln>
        </p:spPr>
        <p:txBody>
          <a:bodyPr anchorCtr="0" anchor="t" bIns="45700" lIns="91425" spcFirstLastPara="1" rIns="91425" wrap="square" tIns="45700">
            <a:normAutofit/>
          </a:bodyPr>
          <a:lstStyle>
            <a:lvl1pPr indent="-368935" lvl="0" marL="457200" marR="0" rtl="0" algn="l">
              <a:spcBef>
                <a:spcPts val="600"/>
              </a:spcBef>
              <a:spcAft>
                <a:spcPts val="0"/>
              </a:spcAft>
              <a:buClr>
                <a:schemeClr val="dk2"/>
              </a:buClr>
              <a:buSzPts val="2210"/>
              <a:buFont typeface="Noto Sans Symbols"/>
              <a:buChar char="⚫"/>
              <a:defRPr b="1" i="0" sz="2600" u="none" cap="none" strike="noStrike">
                <a:solidFill>
                  <a:schemeClr val="dk1"/>
                </a:solidFill>
                <a:latin typeface="Constantia"/>
                <a:ea typeface="Constantia"/>
                <a:cs typeface="Constantia"/>
                <a:sym typeface="Constantia"/>
              </a:defRPr>
            </a:lvl1pPr>
            <a:lvl2pPr indent="-358140" lvl="1" marL="914400" marR="0" rtl="0" algn="l">
              <a:spcBef>
                <a:spcPts val="300"/>
              </a:spcBef>
              <a:spcAft>
                <a:spcPts val="0"/>
              </a:spcAft>
              <a:buClr>
                <a:schemeClr val="dk2"/>
              </a:buClr>
              <a:buSzPts val="2040"/>
              <a:buFont typeface="Noto Sans Symbols"/>
              <a:buChar char="⚫"/>
              <a:defRPr b="0" i="0" sz="2400" u="none" cap="none" strike="noStrike">
                <a:solidFill>
                  <a:schemeClr val="dk2"/>
                </a:solidFill>
                <a:latin typeface="Constantia"/>
                <a:ea typeface="Constantia"/>
                <a:cs typeface="Constantia"/>
                <a:sym typeface="Constantia"/>
              </a:defRPr>
            </a:lvl2pPr>
            <a:lvl3pPr indent="-341947" lvl="2" marL="1371600" marR="0" rtl="0" algn="l">
              <a:spcBef>
                <a:spcPts val="300"/>
              </a:spcBef>
              <a:spcAft>
                <a:spcPts val="0"/>
              </a:spcAft>
              <a:buClr>
                <a:schemeClr val="dk2"/>
              </a:buClr>
              <a:buSzPts val="1785"/>
              <a:buFont typeface="Noto Sans Symbols"/>
              <a:buChar char="⚫"/>
              <a:defRPr b="0" i="0" sz="2100" u="none" cap="none" strike="noStrike">
                <a:solidFill>
                  <a:schemeClr val="dk1"/>
                </a:solidFill>
                <a:latin typeface="Constantia"/>
                <a:ea typeface="Constantia"/>
                <a:cs typeface="Constantia"/>
                <a:sym typeface="Constantia"/>
              </a:defRPr>
            </a:lvl3pPr>
            <a:lvl4pPr indent="-331152" lvl="3" marL="1828800" marR="0" rtl="0" algn="l">
              <a:spcBef>
                <a:spcPts val="300"/>
              </a:spcBef>
              <a:spcAft>
                <a:spcPts val="0"/>
              </a:spcAft>
              <a:buClr>
                <a:schemeClr val="dk2"/>
              </a:buClr>
              <a:buSzPts val="1615"/>
              <a:buFont typeface="Noto Sans Symbols"/>
              <a:buChar char="⚫"/>
              <a:defRPr b="0" i="0" sz="1900" u="none" cap="none" strike="noStrike">
                <a:solidFill>
                  <a:schemeClr val="dk1"/>
                </a:solidFill>
                <a:latin typeface="Constantia"/>
                <a:ea typeface="Constantia"/>
                <a:cs typeface="Constantia"/>
                <a:sym typeface="Constantia"/>
              </a:defRPr>
            </a:lvl4pPr>
            <a:lvl5pPr indent="-314960" lvl="4" marL="2286000" marR="0" rtl="0" algn="l">
              <a:spcBef>
                <a:spcPts val="340"/>
              </a:spcBef>
              <a:spcAft>
                <a:spcPts val="0"/>
              </a:spcAft>
              <a:buClr>
                <a:schemeClr val="dk2"/>
              </a:buClr>
              <a:buSzPts val="1360"/>
              <a:buFont typeface="Noto Sans Symbols"/>
              <a:buChar char="⚫"/>
              <a:defRPr b="0" i="0" sz="1600" u="none" cap="none" strike="noStrike">
                <a:solidFill>
                  <a:schemeClr val="dk1"/>
                </a:solidFill>
                <a:latin typeface="Constantia"/>
                <a:ea typeface="Constantia"/>
                <a:cs typeface="Constantia"/>
                <a:sym typeface="Constantia"/>
              </a:defRPr>
            </a:lvl5pPr>
            <a:lvl6pPr indent="-320357" lvl="5" marL="2743200" marR="0" rtl="0" algn="l">
              <a:spcBef>
                <a:spcPts val="340"/>
              </a:spcBef>
              <a:spcAft>
                <a:spcPts val="0"/>
              </a:spcAft>
              <a:buClr>
                <a:srgbClr val="A84643"/>
              </a:buClr>
              <a:buSzPts val="1445"/>
              <a:buFont typeface="Noto Sans Symbols"/>
              <a:buChar char="🖙"/>
              <a:defRPr b="0" i="0" sz="1700" u="none" cap="none" strike="noStrike">
                <a:solidFill>
                  <a:schemeClr val="dk1"/>
                </a:solidFill>
                <a:latin typeface="Constantia"/>
                <a:ea typeface="Constantia"/>
                <a:cs typeface="Constantia"/>
                <a:sym typeface="Constantia"/>
              </a:defRPr>
            </a:lvl6pPr>
            <a:lvl7pPr indent="-314960" lvl="6" marL="3200400" marR="0" rtl="0" algn="l">
              <a:spcBef>
                <a:spcPts val="340"/>
              </a:spcBef>
              <a:spcAft>
                <a:spcPts val="0"/>
              </a:spcAft>
              <a:buClr>
                <a:srgbClr val="A84643"/>
              </a:buClr>
              <a:buSzPts val="1360"/>
              <a:buFont typeface="Noto Sans Symbols"/>
              <a:buChar char="🖙"/>
              <a:defRPr b="0" i="0" sz="1600" u="none" cap="none" strike="noStrike">
                <a:solidFill>
                  <a:schemeClr val="dk1"/>
                </a:solidFill>
                <a:latin typeface="Constantia"/>
                <a:ea typeface="Constantia"/>
                <a:cs typeface="Constantia"/>
                <a:sym typeface="Constantia"/>
              </a:defRPr>
            </a:lvl7pPr>
            <a:lvl8pPr indent="-309562" lvl="7" marL="3657600" marR="0" rtl="0" algn="l">
              <a:spcBef>
                <a:spcPts val="340"/>
              </a:spcBef>
              <a:spcAft>
                <a:spcPts val="0"/>
              </a:spcAft>
              <a:buClr>
                <a:srgbClr val="A84643"/>
              </a:buClr>
              <a:buSzPts val="1275"/>
              <a:buFont typeface="Noto Sans Symbols"/>
              <a:buChar char="🖙"/>
              <a:defRPr b="0" i="0" sz="1500" u="none" cap="none" strike="noStrike">
                <a:solidFill>
                  <a:schemeClr val="dk1"/>
                </a:solidFill>
                <a:latin typeface="Constantia"/>
                <a:ea typeface="Constantia"/>
                <a:cs typeface="Constantia"/>
                <a:sym typeface="Constantia"/>
              </a:defRPr>
            </a:lvl8pPr>
            <a:lvl9pPr indent="-309562" lvl="8" marL="4114800" marR="0" rtl="0" algn="l">
              <a:spcBef>
                <a:spcPts val="340"/>
              </a:spcBef>
              <a:spcAft>
                <a:spcPts val="0"/>
              </a:spcAft>
              <a:buClr>
                <a:srgbClr val="A84643"/>
              </a:buClr>
              <a:buSzPts val="1275"/>
              <a:buFont typeface="Noto Sans Symbols"/>
              <a:buChar char="🖙"/>
              <a:defRPr b="0" i="0" sz="1500" u="none" cap="none" strike="noStrike">
                <a:solidFill>
                  <a:schemeClr val="dk1"/>
                </a:solidFill>
                <a:latin typeface="Constantia"/>
                <a:ea typeface="Constantia"/>
                <a:cs typeface="Constantia"/>
                <a:sym typeface="Constantia"/>
              </a:defRPr>
            </a:lvl9pPr>
          </a:lstStyle>
          <a:p/>
        </p:txBody>
      </p:sp>
      <p:sp>
        <p:nvSpPr>
          <p:cNvPr id="99" name="Google Shape;99;g131036d10d1_0_618"/>
          <p:cNvSpPr txBox="1"/>
          <p:nvPr>
            <p:ph idx="10" type="dt"/>
          </p:nvPr>
        </p:nvSpPr>
        <p:spPr>
          <a:xfrm>
            <a:off x="5791200" y="6203667"/>
            <a:ext cx="2590800" cy="384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2"/>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0" name="Google Shape;100;g131036d10d1_0_618"/>
          <p:cNvSpPr txBox="1"/>
          <p:nvPr>
            <p:ph idx="11" type="ftr"/>
          </p:nvPr>
        </p:nvSpPr>
        <p:spPr>
          <a:xfrm>
            <a:off x="2133600" y="6203667"/>
            <a:ext cx="3581400" cy="3840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2"/>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1" name="Google Shape;101;g131036d10d1_0_618"/>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rgbClr val="0C0C0C"/>
              </a:buClr>
              <a:buSzPts val="3200"/>
              <a:buFont typeface="Constantia"/>
              <a:buNone/>
              <a:defRPr b="1" i="0" sz="3200" u="none" cap="none" strike="noStrike">
                <a:solidFill>
                  <a:srgbClr val="0C0C0C"/>
                </a:solidFill>
                <a:latin typeface="Constantia"/>
                <a:ea typeface="Constantia"/>
                <a:cs typeface="Constantia"/>
                <a:sym typeface="Constantia"/>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02" name="Google Shape;102;g131036d10d1_0_618"/>
          <p:cNvSpPr txBox="1"/>
          <p:nvPr/>
        </p:nvSpPr>
        <p:spPr>
          <a:xfrm>
            <a:off x="8382000" y="6232243"/>
            <a:ext cx="5937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dk2"/>
                </a:solidFill>
                <a:latin typeface="Times New Roman"/>
                <a:ea typeface="Times New Roman"/>
                <a:cs typeface="Times New Roman"/>
                <a:sym typeface="Times New Roman"/>
              </a:rPr>
              <a:t>3-</a:t>
            </a:r>
            <a:fld id="{00000000-1234-1234-1234-123412341234}" type="slidenum">
              <a:rPr b="0" i="0" lang="en-US" sz="1400" u="none" cap="none" strike="noStrike">
                <a:solidFill>
                  <a:schemeClr val="dk2"/>
                </a:solidFill>
                <a:latin typeface="Times New Roman"/>
                <a:ea typeface="Times New Roman"/>
                <a:cs typeface="Times New Roman"/>
                <a:sym typeface="Times New Roman"/>
              </a:rPr>
              <a:t>‹#›</a:t>
            </a:fld>
            <a:endParaRPr sz="1400">
              <a:solidFill>
                <a:schemeClr val="dk2"/>
              </a:solidFill>
              <a:latin typeface="Times New Roman"/>
              <a:ea typeface="Times New Roman"/>
              <a:cs typeface="Times New Roman"/>
              <a:sym typeface="Times New Roman"/>
            </a:endParaRPr>
          </a:p>
        </p:txBody>
      </p:sp>
      <p:sp>
        <p:nvSpPr>
          <p:cNvPr id="103" name="Google Shape;103;g131036d10d1_0_618"/>
          <p:cNvSpPr/>
          <p:nvPr/>
        </p:nvSpPr>
        <p:spPr>
          <a:xfrm rot="-5400000">
            <a:off x="-3342600" y="3323260"/>
            <a:ext cx="6860400" cy="175200"/>
          </a:xfrm>
          <a:prstGeom prst="rect">
            <a:avLst/>
          </a:prstGeom>
          <a:gradFill>
            <a:gsLst>
              <a:gs pos="0">
                <a:srgbClr val="7B846A"/>
              </a:gs>
              <a:gs pos="50000">
                <a:srgbClr val="B2BF9A"/>
              </a:gs>
              <a:gs pos="100000">
                <a:srgbClr val="D6E5B9"/>
              </a:gs>
            </a:gsLst>
            <a:path path="circle">
              <a:fillToRect b="100%" r="100%"/>
            </a:path>
            <a:tileRect l="-100%" t="-10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
        <p:nvSpPr>
          <p:cNvPr id="104" name="Google Shape;104;g131036d10d1_0_618"/>
          <p:cNvSpPr/>
          <p:nvPr/>
        </p:nvSpPr>
        <p:spPr>
          <a:xfrm>
            <a:off x="0" y="6674947"/>
            <a:ext cx="9144000" cy="183000"/>
          </a:xfrm>
          <a:prstGeom prst="rect">
            <a:avLst/>
          </a:prstGeom>
          <a:gradFill>
            <a:gsLst>
              <a:gs pos="0">
                <a:srgbClr val="7B846A"/>
              </a:gs>
              <a:gs pos="50000">
                <a:srgbClr val="B2BF9A"/>
              </a:gs>
              <a:gs pos="100000">
                <a:srgbClr val="D6E5B9"/>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5.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6.xml"/><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7.xml"/><Relationship Id="rId3"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8.xml"/><Relationship Id="rId3"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9.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0.xml"/><Relationship Id="rId3"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5.xml"/><Relationship Id="rId3" Type="http://schemas.openxmlformats.org/officeDocument/2006/relationships/image" Target="../media/image1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6.xml"/><Relationship Id="rId3" Type="http://schemas.openxmlformats.org/officeDocument/2006/relationships/image" Target="../media/image1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0.xml"/><Relationship Id="rId3" Type="http://schemas.openxmlformats.org/officeDocument/2006/relationships/image" Target="../media/image14.jpg"/><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
          <p:cNvSpPr txBox="1"/>
          <p:nvPr>
            <p:ph idx="1" type="subTitle"/>
          </p:nvPr>
        </p:nvSpPr>
        <p:spPr>
          <a:xfrm>
            <a:off x="5731323" y="2743200"/>
            <a:ext cx="3124200" cy="2057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040"/>
              <a:buFont typeface="Constantia"/>
              <a:buNone/>
            </a:pPr>
            <a:r>
              <a:rPr b="1" lang="en-US"/>
              <a:t>Forecasting</a:t>
            </a:r>
            <a:endParaRPr/>
          </a:p>
        </p:txBody>
      </p:sp>
      <p:sp>
        <p:nvSpPr>
          <p:cNvPr id="191" name="Google Shape;191;p1"/>
          <p:cNvSpPr txBox="1"/>
          <p:nvPr>
            <p:ph type="ctrTitle"/>
          </p:nvPr>
        </p:nvSpPr>
        <p:spPr>
          <a:xfrm>
            <a:off x="5714989" y="609600"/>
            <a:ext cx="3124200" cy="19050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C04F46"/>
              </a:buClr>
              <a:buSzPts val="3200"/>
              <a:buFont typeface="Constantia"/>
              <a:buNone/>
            </a:pPr>
            <a:r>
              <a:rPr lang="en-US">
                <a:solidFill>
                  <a:srgbClr val="C04F46"/>
                </a:solidFill>
              </a:rPr>
              <a:t>Chapter 3	</a:t>
            </a:r>
            <a:endParaRPr/>
          </a:p>
        </p:txBody>
      </p:sp>
      <p:sp>
        <p:nvSpPr>
          <p:cNvPr id="192" name="Google Shape;192;p1"/>
          <p:cNvSpPr txBox="1"/>
          <p:nvPr>
            <p:ph idx="11" type="ftr"/>
          </p:nvPr>
        </p:nvSpPr>
        <p:spPr>
          <a:xfrm>
            <a:off x="1066800" y="6203667"/>
            <a:ext cx="6095999" cy="384048"/>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Copyright ©2018 McGraw-Hill Higher Education.  All rights reserved. No reproduction or distribution without the prior written consent of McGraw-Hill Education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0"/>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 Accuracy and Control</a:t>
            </a:r>
            <a:endParaRPr/>
          </a:p>
        </p:txBody>
      </p:sp>
      <p:sp>
        <p:nvSpPr>
          <p:cNvPr id="267" name="Google Shape;267;p1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Allowances should be made for forecast errors</a:t>
            </a:r>
            <a:endParaRPr/>
          </a:p>
          <a:p>
            <a:pPr indent="-274320" lvl="1" marL="640080" rtl="0" algn="l">
              <a:spcBef>
                <a:spcPts val="300"/>
              </a:spcBef>
              <a:spcAft>
                <a:spcPts val="0"/>
              </a:spcAft>
              <a:buSzPts val="2040"/>
              <a:buChar char="⚫"/>
            </a:pPr>
            <a:r>
              <a:rPr lang="en-US"/>
              <a:t>It is important to provide an indication of the extent to which the forecast might deviate from the value of the variable that actually occurs</a:t>
            </a:r>
            <a:endParaRPr/>
          </a:p>
          <a:p>
            <a:pPr indent="-274320" lvl="0" marL="274320" rtl="0" algn="l">
              <a:spcBef>
                <a:spcPts val="600"/>
              </a:spcBef>
              <a:spcAft>
                <a:spcPts val="0"/>
              </a:spcAft>
              <a:buSzPts val="2210"/>
              <a:buChar char="⚫"/>
            </a:pPr>
            <a:r>
              <a:rPr b="0" lang="en-US"/>
              <a:t>Forecast errors should be monitored</a:t>
            </a:r>
            <a:endParaRPr/>
          </a:p>
          <a:p>
            <a:pPr indent="-274320" lvl="1" marL="640080" rtl="0" algn="l">
              <a:spcBef>
                <a:spcPts val="300"/>
              </a:spcBef>
              <a:spcAft>
                <a:spcPts val="0"/>
              </a:spcAft>
              <a:buSzPts val="2040"/>
              <a:buChar char="⚫"/>
            </a:pPr>
            <a:r>
              <a:rPr lang="en-US"/>
              <a:t>Error = Actual – Forecast</a:t>
            </a:r>
            <a:endParaRPr/>
          </a:p>
          <a:p>
            <a:pPr indent="-274320" lvl="1" marL="640080" rtl="0" algn="l">
              <a:spcBef>
                <a:spcPts val="300"/>
              </a:spcBef>
              <a:spcAft>
                <a:spcPts val="0"/>
              </a:spcAft>
              <a:buSzPts val="2040"/>
              <a:buChar char="⚫"/>
            </a:pPr>
            <a:r>
              <a:rPr lang="en-US"/>
              <a:t>If errors fall beyond acceptable bounds, corrective action may be necessary</a:t>
            </a:r>
            <a:endParaRPr/>
          </a:p>
          <a:p>
            <a:pPr indent="-115252" lvl="2" marL="1005839" rtl="0" algn="l">
              <a:spcBef>
                <a:spcPts val="300"/>
              </a:spcBef>
              <a:spcAft>
                <a:spcPts val="0"/>
              </a:spcAft>
              <a:buSzPts val="1785"/>
              <a:buNone/>
            </a:pPr>
            <a:r>
              <a:t/>
            </a:r>
            <a:endParaRPr/>
          </a:p>
        </p:txBody>
      </p:sp>
      <p:sp>
        <p:nvSpPr>
          <p:cNvPr id="268" name="Google Shape;268;p10"/>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3.5</a:t>
            </a:r>
            <a:endParaRPr/>
          </a:p>
        </p:txBody>
      </p:sp>
      <p:sp>
        <p:nvSpPr>
          <p:cNvPr id="269" name="Google Shape;269;p10"/>
          <p:cNvSpPr txBox="1"/>
          <p:nvPr/>
        </p:nvSpPr>
        <p:spPr>
          <a:xfrm>
            <a:off x="1219200" y="6324600"/>
            <a:ext cx="70104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g131036d10d1_0_353"/>
          <p:cNvSpPr txBox="1"/>
          <p:nvPr>
            <p:ph idx="1" type="subTitle"/>
          </p:nvPr>
        </p:nvSpPr>
        <p:spPr>
          <a:xfrm>
            <a:off x="5731323" y="2743200"/>
            <a:ext cx="3124200" cy="2057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040"/>
              <a:buFont typeface="Constantia"/>
              <a:buNone/>
            </a:pPr>
            <a:r>
              <a:rPr b="1" lang="en-US"/>
              <a:t>Forecasting</a:t>
            </a:r>
            <a:endParaRPr/>
          </a:p>
        </p:txBody>
      </p:sp>
      <p:sp>
        <p:nvSpPr>
          <p:cNvPr id="276" name="Google Shape;276;g131036d10d1_0_353"/>
          <p:cNvSpPr txBox="1"/>
          <p:nvPr>
            <p:ph type="ctrTitle"/>
          </p:nvPr>
        </p:nvSpPr>
        <p:spPr>
          <a:xfrm>
            <a:off x="5714989" y="609600"/>
            <a:ext cx="3124200" cy="19050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C04F46"/>
              </a:buClr>
              <a:buSzPts val="3200"/>
              <a:buFont typeface="Constantia"/>
              <a:buNone/>
            </a:pPr>
            <a:r>
              <a:rPr lang="en-US">
                <a:solidFill>
                  <a:srgbClr val="C04F46"/>
                </a:solidFill>
              </a:rPr>
              <a:t>Chapter 3	</a:t>
            </a:r>
            <a:endParaRPr/>
          </a:p>
        </p:txBody>
      </p:sp>
      <p:sp>
        <p:nvSpPr>
          <p:cNvPr id="277" name="Google Shape;277;g131036d10d1_0_353"/>
          <p:cNvSpPr txBox="1"/>
          <p:nvPr>
            <p:ph idx="11" type="ftr"/>
          </p:nvPr>
        </p:nvSpPr>
        <p:spPr>
          <a:xfrm>
            <a:off x="1066800" y="6203667"/>
            <a:ext cx="6096000" cy="384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Copyright ©2018 McGraw-Hill Higher Education.  All rights reserved. No reproduction or distribution without the prior written consent of McGraw-Hill Education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g131036d10d1_0_36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lnSpcReduction="20000"/>
          </a:bodyPr>
          <a:lstStyle/>
          <a:p>
            <a:pPr indent="-914400" lvl="1" marL="914400" rtl="0" algn="l">
              <a:spcBef>
                <a:spcPts val="0"/>
              </a:spcBef>
              <a:spcAft>
                <a:spcPts val="0"/>
              </a:spcAft>
              <a:buSzPts val="1700"/>
              <a:buNone/>
            </a:pPr>
            <a:r>
              <a:rPr lang="en-US" sz="2000"/>
              <a:t>You should be able to:</a:t>
            </a:r>
            <a:endParaRPr/>
          </a:p>
          <a:p>
            <a:pPr indent="-914400" lvl="1" marL="914400" rtl="0" algn="l">
              <a:spcBef>
                <a:spcPts val="300"/>
              </a:spcBef>
              <a:spcAft>
                <a:spcPts val="0"/>
              </a:spcAft>
              <a:buSzPts val="1700"/>
              <a:buNone/>
            </a:pPr>
            <a:r>
              <a:rPr lang="en-US" sz="2000"/>
              <a:t>LO 3.6	Describe four qualitative forecasting techniques</a:t>
            </a:r>
            <a:endParaRPr/>
          </a:p>
          <a:p>
            <a:pPr indent="-914400" lvl="1" marL="914400" rtl="0" algn="l">
              <a:spcBef>
                <a:spcPts val="300"/>
              </a:spcBef>
              <a:spcAft>
                <a:spcPts val="0"/>
              </a:spcAft>
              <a:buSzPts val="1700"/>
              <a:buNone/>
            </a:pPr>
            <a:r>
              <a:rPr lang="en-US" sz="2000"/>
              <a:t>LO 3.7	Use a naïve method to make a forecast</a:t>
            </a:r>
            <a:endParaRPr/>
          </a:p>
          <a:p>
            <a:pPr indent="-914400" lvl="1" marL="914400" rtl="0" algn="l">
              <a:spcBef>
                <a:spcPts val="300"/>
              </a:spcBef>
              <a:spcAft>
                <a:spcPts val="0"/>
              </a:spcAft>
              <a:buSzPts val="1700"/>
              <a:buNone/>
            </a:pPr>
            <a:r>
              <a:rPr lang="en-US" sz="2000"/>
              <a:t>LO 3.8	Prepare a moving average forecast</a:t>
            </a:r>
            <a:endParaRPr/>
          </a:p>
          <a:p>
            <a:pPr indent="-914400" lvl="1" marL="914400" rtl="0" algn="l">
              <a:spcBef>
                <a:spcPts val="300"/>
              </a:spcBef>
              <a:spcAft>
                <a:spcPts val="0"/>
              </a:spcAft>
              <a:buSzPts val="1700"/>
              <a:buNone/>
            </a:pPr>
            <a:r>
              <a:rPr lang="en-US" sz="2000"/>
              <a:t>LO 3.9	Prepare a weighted-average forecast</a:t>
            </a:r>
            <a:endParaRPr/>
          </a:p>
          <a:p>
            <a:pPr indent="-914400" lvl="1" marL="914400" rtl="0" algn="l">
              <a:spcBef>
                <a:spcPts val="300"/>
              </a:spcBef>
              <a:spcAft>
                <a:spcPts val="0"/>
              </a:spcAft>
              <a:buSzPts val="1700"/>
              <a:buNone/>
            </a:pPr>
            <a:r>
              <a:rPr lang="en-US" sz="2000"/>
              <a:t>LO 3.10	Prepare an exponential smoothing forecast</a:t>
            </a:r>
            <a:endParaRPr/>
          </a:p>
          <a:p>
            <a:pPr indent="-914400" lvl="1" marL="914400" rtl="0" algn="l">
              <a:spcBef>
                <a:spcPts val="300"/>
              </a:spcBef>
              <a:spcAft>
                <a:spcPts val="0"/>
              </a:spcAft>
              <a:buSzPts val="1700"/>
              <a:buNone/>
            </a:pPr>
            <a:r>
              <a:rPr lang="en-US" sz="2000"/>
              <a:t>LO 3.11	Prepare a linear trend forecast</a:t>
            </a:r>
            <a:endParaRPr/>
          </a:p>
          <a:p>
            <a:pPr indent="-914400" lvl="1" marL="914400" rtl="0" algn="l">
              <a:spcBef>
                <a:spcPts val="300"/>
              </a:spcBef>
              <a:spcAft>
                <a:spcPts val="0"/>
              </a:spcAft>
              <a:buSzPts val="1700"/>
              <a:buNone/>
            </a:pPr>
            <a:r>
              <a:rPr lang="en-US" sz="2000"/>
              <a:t>LO 3.12	Prepare a trend-adjusted exponential smoothing forecast</a:t>
            </a:r>
            <a:endParaRPr/>
          </a:p>
          <a:p>
            <a:pPr indent="-914400" lvl="1" marL="914400" rtl="0" algn="l">
              <a:spcBef>
                <a:spcPts val="300"/>
              </a:spcBef>
              <a:spcAft>
                <a:spcPts val="0"/>
              </a:spcAft>
              <a:buSzPts val="1700"/>
              <a:buNone/>
            </a:pPr>
            <a:r>
              <a:rPr lang="en-US" sz="2000"/>
              <a:t>LO 3.13	Compute and use seasonal relatives</a:t>
            </a:r>
            <a:endParaRPr/>
          </a:p>
          <a:p>
            <a:pPr indent="-914400" lvl="1" marL="914400" rtl="0" algn="l">
              <a:spcBef>
                <a:spcPts val="300"/>
              </a:spcBef>
              <a:spcAft>
                <a:spcPts val="0"/>
              </a:spcAft>
              <a:buSzPts val="1700"/>
              <a:buNone/>
            </a:pPr>
            <a:r>
              <a:rPr lang="en-US" sz="2000"/>
              <a:t>LO 3.14	Compute and use regression and correlation coefficients</a:t>
            </a:r>
            <a:endParaRPr/>
          </a:p>
          <a:p>
            <a:pPr indent="-914400" lvl="1" marL="914400" rtl="0" algn="l">
              <a:spcBef>
                <a:spcPts val="300"/>
              </a:spcBef>
              <a:spcAft>
                <a:spcPts val="0"/>
              </a:spcAft>
              <a:buSzPts val="1700"/>
              <a:buNone/>
            </a:pPr>
            <a:r>
              <a:rPr lang="en-US" sz="2000"/>
              <a:t>LO 3.15	Construct control charts and use them to monitor forecast errors</a:t>
            </a:r>
            <a:endParaRPr/>
          </a:p>
          <a:p>
            <a:pPr indent="-914400" lvl="1" marL="914400" rtl="0" algn="l">
              <a:spcBef>
                <a:spcPts val="300"/>
              </a:spcBef>
              <a:spcAft>
                <a:spcPts val="0"/>
              </a:spcAft>
              <a:buSzPts val="1700"/>
              <a:buNone/>
            </a:pPr>
            <a:r>
              <a:rPr lang="en-US" sz="2000"/>
              <a:t>LO 3.16	Describe the key factors and trade-offs to consider when choosing a forecasting technique</a:t>
            </a:r>
            <a:endParaRPr/>
          </a:p>
          <a:p>
            <a:pPr indent="-806450" lvl="1" marL="914400" rtl="0" algn="l">
              <a:spcBef>
                <a:spcPts val="300"/>
              </a:spcBef>
              <a:spcAft>
                <a:spcPts val="0"/>
              </a:spcAft>
              <a:buSzPts val="1700"/>
              <a:buFont typeface="Constantia"/>
              <a:buNone/>
            </a:pPr>
            <a:r>
              <a:t/>
            </a:r>
            <a:endParaRPr sz="2000"/>
          </a:p>
        </p:txBody>
      </p:sp>
      <p:sp>
        <p:nvSpPr>
          <p:cNvPr id="284" name="Google Shape;284;g131036d10d1_0_360"/>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Chapter 3: Learning Objectives</a:t>
            </a:r>
            <a:endParaRPr/>
          </a:p>
        </p:txBody>
      </p:sp>
      <p:sp>
        <p:nvSpPr>
          <p:cNvPr id="285" name="Google Shape;285;g131036d10d1_0_360"/>
          <p:cNvSpPr txBox="1"/>
          <p:nvPr/>
        </p:nvSpPr>
        <p:spPr>
          <a:xfrm>
            <a:off x="533400" y="6324599"/>
            <a:ext cx="7924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g131036d10d1_0_367"/>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 Accuracy Metrics</a:t>
            </a:r>
            <a:endParaRPr/>
          </a:p>
        </p:txBody>
      </p:sp>
      <p:pic>
        <p:nvPicPr>
          <p:cNvPr id="292" name="Google Shape;292;g131036d10d1_0_367"/>
          <p:cNvPicPr preferRelativeResize="0"/>
          <p:nvPr/>
        </p:nvPicPr>
        <p:blipFill rotWithShape="1">
          <a:blip r:embed="rId3">
            <a:alphaModFix/>
          </a:blip>
          <a:srcRect b="0" l="0" r="0" t="0"/>
          <a:stretch/>
        </p:blipFill>
        <p:spPr>
          <a:xfrm>
            <a:off x="312737" y="1981200"/>
            <a:ext cx="3886202" cy="852487"/>
          </a:xfrm>
          <a:prstGeom prst="rect">
            <a:avLst/>
          </a:prstGeom>
          <a:solidFill>
            <a:srgbClr val="DDD9C3"/>
          </a:solidFill>
          <a:ln>
            <a:noFill/>
          </a:ln>
        </p:spPr>
      </p:pic>
      <p:pic>
        <p:nvPicPr>
          <p:cNvPr id="293" name="Google Shape;293;g131036d10d1_0_367"/>
          <p:cNvPicPr preferRelativeResize="0"/>
          <p:nvPr/>
        </p:nvPicPr>
        <p:blipFill rotWithShape="1">
          <a:blip r:embed="rId4">
            <a:alphaModFix/>
          </a:blip>
          <a:srcRect b="0" l="0" r="0" t="0"/>
          <a:stretch/>
        </p:blipFill>
        <p:spPr>
          <a:xfrm>
            <a:off x="312737" y="3138487"/>
            <a:ext cx="4014786" cy="903288"/>
          </a:xfrm>
          <a:prstGeom prst="rect">
            <a:avLst/>
          </a:prstGeom>
          <a:solidFill>
            <a:srgbClr val="DDD9C3"/>
          </a:solidFill>
          <a:ln>
            <a:noFill/>
          </a:ln>
        </p:spPr>
      </p:pic>
      <p:pic>
        <p:nvPicPr>
          <p:cNvPr id="294" name="Google Shape;294;g131036d10d1_0_367"/>
          <p:cNvPicPr preferRelativeResize="0"/>
          <p:nvPr/>
        </p:nvPicPr>
        <p:blipFill rotWithShape="1">
          <a:blip r:embed="rId5">
            <a:alphaModFix/>
          </a:blip>
          <a:srcRect b="0" l="0" r="0" t="0"/>
          <a:stretch/>
        </p:blipFill>
        <p:spPr>
          <a:xfrm>
            <a:off x="312737" y="4510087"/>
            <a:ext cx="4419601" cy="1169987"/>
          </a:xfrm>
          <a:prstGeom prst="rect">
            <a:avLst/>
          </a:prstGeom>
          <a:solidFill>
            <a:srgbClr val="DDD9C3"/>
          </a:solidFill>
          <a:ln>
            <a:noFill/>
          </a:ln>
        </p:spPr>
      </p:pic>
      <p:sp>
        <p:nvSpPr>
          <p:cNvPr id="295" name="Google Shape;295;g131036d10d1_0_367"/>
          <p:cNvSpPr txBox="1"/>
          <p:nvPr/>
        </p:nvSpPr>
        <p:spPr>
          <a:xfrm>
            <a:off x="5029200" y="2011362"/>
            <a:ext cx="35052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303B2C"/>
                </a:solidFill>
                <a:latin typeface="Times New Roman"/>
                <a:ea typeface="Times New Roman"/>
                <a:cs typeface="Times New Roman"/>
                <a:sym typeface="Times New Roman"/>
              </a:rPr>
              <a:t>MAD weights all errors evenly</a:t>
            </a:r>
            <a:endParaRPr/>
          </a:p>
        </p:txBody>
      </p:sp>
      <p:sp>
        <p:nvSpPr>
          <p:cNvPr id="296" name="Google Shape;296;g131036d10d1_0_367"/>
          <p:cNvSpPr txBox="1"/>
          <p:nvPr/>
        </p:nvSpPr>
        <p:spPr>
          <a:xfrm>
            <a:off x="5029200" y="3154362"/>
            <a:ext cx="40308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303B2C"/>
                </a:solidFill>
                <a:latin typeface="Times New Roman"/>
                <a:ea typeface="Times New Roman"/>
                <a:cs typeface="Times New Roman"/>
                <a:sym typeface="Times New Roman"/>
              </a:rPr>
              <a:t>MSE weights errors according to their squared values</a:t>
            </a:r>
            <a:endParaRPr/>
          </a:p>
        </p:txBody>
      </p:sp>
      <p:sp>
        <p:nvSpPr>
          <p:cNvPr id="297" name="Google Shape;297;g131036d10d1_0_367"/>
          <p:cNvSpPr txBox="1"/>
          <p:nvPr/>
        </p:nvSpPr>
        <p:spPr>
          <a:xfrm>
            <a:off x="5029200" y="4830762"/>
            <a:ext cx="40308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303B2C"/>
                </a:solidFill>
                <a:latin typeface="Times New Roman"/>
                <a:ea typeface="Times New Roman"/>
                <a:cs typeface="Times New Roman"/>
                <a:sym typeface="Times New Roman"/>
              </a:rPr>
              <a:t>MAPE weights errors according to relative error</a:t>
            </a:r>
            <a:endParaRPr/>
          </a:p>
        </p:txBody>
      </p:sp>
      <p:cxnSp>
        <p:nvCxnSpPr>
          <p:cNvPr id="298" name="Google Shape;298;g131036d10d1_0_367"/>
          <p:cNvCxnSpPr/>
          <p:nvPr/>
        </p:nvCxnSpPr>
        <p:spPr>
          <a:xfrm>
            <a:off x="693737" y="2986087"/>
            <a:ext cx="8077200" cy="0"/>
          </a:xfrm>
          <a:prstGeom prst="straightConnector1">
            <a:avLst/>
          </a:prstGeom>
          <a:noFill/>
          <a:ln cap="flat" cmpd="sng" w="9525">
            <a:solidFill>
              <a:schemeClr val="dk1"/>
            </a:solidFill>
            <a:prstDash val="solid"/>
            <a:round/>
            <a:headEnd len="med" w="med" type="none"/>
            <a:tailEnd len="med" w="med" type="none"/>
          </a:ln>
        </p:spPr>
      </p:cxnSp>
      <p:cxnSp>
        <p:nvCxnSpPr>
          <p:cNvPr id="299" name="Google Shape;299;g131036d10d1_0_367"/>
          <p:cNvCxnSpPr/>
          <p:nvPr/>
        </p:nvCxnSpPr>
        <p:spPr>
          <a:xfrm>
            <a:off x="693737" y="4281487"/>
            <a:ext cx="8077200" cy="0"/>
          </a:xfrm>
          <a:prstGeom prst="straightConnector1">
            <a:avLst/>
          </a:prstGeom>
          <a:noFill/>
          <a:ln cap="flat" cmpd="sng" w="9525">
            <a:solidFill>
              <a:schemeClr val="dk1"/>
            </a:solidFill>
            <a:prstDash val="solid"/>
            <a:round/>
            <a:headEnd len="med" w="med" type="none"/>
            <a:tailEnd len="med" w="med" type="none"/>
          </a:ln>
        </p:spPr>
      </p:cxnSp>
      <p:sp>
        <p:nvSpPr>
          <p:cNvPr id="300" name="Google Shape;300;g131036d10d1_0_367"/>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3.5</a:t>
            </a:r>
            <a:endParaRPr/>
          </a:p>
        </p:txBody>
      </p:sp>
      <p:sp>
        <p:nvSpPr>
          <p:cNvPr id="301" name="Google Shape;301;g131036d10d1_0_367"/>
          <p:cNvSpPr txBox="1"/>
          <p:nvPr/>
        </p:nvSpPr>
        <p:spPr>
          <a:xfrm>
            <a:off x="1219200" y="6324600"/>
            <a:ext cx="7086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graphicFrame>
        <p:nvGraphicFramePr>
          <p:cNvPr id="307" name="Google Shape;307;g131036d10d1_0_382"/>
          <p:cNvGraphicFramePr/>
          <p:nvPr/>
        </p:nvGraphicFramePr>
        <p:xfrm>
          <a:off x="304800" y="1295400"/>
          <a:ext cx="3000000" cy="3000000"/>
        </p:xfrm>
        <a:graphic>
          <a:graphicData uri="http://schemas.openxmlformats.org/drawingml/2006/table">
            <a:tbl>
              <a:tblPr>
                <a:noFill/>
                <a:tableStyleId>{79DC95C4-C2BC-43FC-9834-68FC5E8B2D6B}</a:tableStyleId>
              </a:tblPr>
              <a:tblGrid>
                <a:gridCol w="977775"/>
                <a:gridCol w="896300"/>
                <a:gridCol w="1140725"/>
                <a:gridCol w="896300"/>
                <a:gridCol w="977775"/>
                <a:gridCol w="1059250"/>
                <a:gridCol w="2281475"/>
              </a:tblGrid>
              <a:tr h="561975">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Period</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Actual</a:t>
                      </a:r>
                      <a:endParaRPr/>
                    </a:p>
                    <a:p>
                      <a:pPr indent="0" lvl="0" marL="0" marR="0" rtl="0" algn="ctr">
                        <a:lnSpc>
                          <a:spcPct val="100000"/>
                        </a:lnSpc>
                        <a:spcBef>
                          <a:spcPts val="32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(A)</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Forecast</a:t>
                      </a:r>
                      <a:endParaRPr/>
                    </a:p>
                    <a:p>
                      <a:pPr indent="0" lvl="0" marL="0" marR="0" rtl="0" algn="ctr">
                        <a:lnSpc>
                          <a:spcPct val="100000"/>
                        </a:lnSpc>
                        <a:spcBef>
                          <a:spcPts val="32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(F)</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(A-F) Error</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|Error|</a:t>
                      </a:r>
                      <a:endParaRPr/>
                    </a:p>
                  </a:txBody>
                  <a:tcPr marT="45725" marB="45725" marR="97775" marL="977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Error</a:t>
                      </a:r>
                      <a:r>
                        <a:rPr b="1" baseline="30000" i="0" lang="en-US" sz="1600" u="none" cap="none" strike="noStrike">
                          <a:solidFill>
                            <a:schemeClr val="dk1"/>
                          </a:solidFill>
                          <a:latin typeface="Arial"/>
                          <a:ea typeface="Arial"/>
                          <a:cs typeface="Arial"/>
                          <a:sym typeface="Arial"/>
                        </a:rPr>
                        <a:t>2</a:t>
                      </a:r>
                      <a:endParaRPr b="1" i="0" sz="1600" u="none" cap="none" strike="noStrike">
                        <a:solidFill>
                          <a:schemeClr val="dk1"/>
                        </a:solidFill>
                        <a:latin typeface="Arial"/>
                        <a:ea typeface="Arial"/>
                        <a:cs typeface="Arial"/>
                        <a:sym typeface="Arial"/>
                      </a:endParaRPr>
                    </a:p>
                  </a:txBody>
                  <a:tcPr marT="45725" marB="45725" marR="97775" marL="977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chemeClr val="dk1"/>
                          </a:solidFill>
                          <a:latin typeface="Arial"/>
                          <a:ea typeface="Arial"/>
                          <a:cs typeface="Arial"/>
                          <a:sym typeface="Arial"/>
                        </a:rPr>
                        <a:t>[|Error|/Actual]x100</a:t>
                      </a:r>
                      <a:endParaRPr/>
                    </a:p>
                  </a:txBody>
                  <a:tcPr marT="45725" marB="45725" marR="97775" marL="97775" anchor="b">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BD97"/>
                    </a:solidFill>
                  </a:tcPr>
                </a:tc>
              </a:tr>
              <a:tr h="476250">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107</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110</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9</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2.80%</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r>
              <a:tr h="476250">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2</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125</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121</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4</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4</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16</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3.20%</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r>
              <a:tr h="474675">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115</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112</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9</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2.61%</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r>
              <a:tr h="476250">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4</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118</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120</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-2</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2</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4</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1.69%</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9C3"/>
                    </a:solidFill>
                  </a:tcPr>
                </a:tc>
              </a:tr>
              <a:tr h="474675">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5</a:t>
                      </a:r>
                      <a:endParaRPr/>
                    </a:p>
                  </a:txBody>
                  <a:tcPr marT="45725" marB="45725" marR="97775" marL="97775"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108</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109</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0.93%</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r>
              <a:tr h="476250">
                <a:tc gridSpan="3" rowSpan="3">
                  <a:txBody>
                    <a:bodyPr/>
                    <a:lstStyle/>
                    <a:p>
                      <a:pPr indent="0" lvl="0" marL="0" marR="0" rtl="0" algn="ctr">
                        <a:lnSpc>
                          <a:spcPct val="100000"/>
                        </a:lnSpc>
                        <a:spcBef>
                          <a:spcPts val="0"/>
                        </a:spcBef>
                        <a:spcAft>
                          <a:spcPts val="0"/>
                        </a:spcAft>
                        <a:buClr>
                          <a:schemeClr val="dk1"/>
                        </a:buClr>
                        <a:buSzPts val="1600"/>
                        <a:buFont typeface="Constantia"/>
                        <a:buNone/>
                      </a:pPr>
                      <a:r>
                        <a:t/>
                      </a:r>
                      <a:endParaRPr b="0" i="0" sz="1600" u="none" cap="none" strike="noStrike">
                        <a:solidFill>
                          <a:srgbClr val="333333"/>
                        </a:solidFill>
                        <a:latin typeface="Arial"/>
                        <a:ea typeface="Arial"/>
                        <a:cs typeface="Arial"/>
                        <a:sym typeface="Arial"/>
                      </a:endParaRPr>
                    </a:p>
                  </a:txBody>
                  <a:tcPr marT="45725" marB="45725" marR="97775" marL="97775" anchor="ctr">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rowSpan="3" hMerge="1"/>
                <a:tc rowSpan="3" hMerge="1"/>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rgbClr val="333333"/>
                          </a:solidFill>
                          <a:latin typeface="Arial"/>
                          <a:ea typeface="Arial"/>
                          <a:cs typeface="Arial"/>
                          <a:sym typeface="Arial"/>
                        </a:rPr>
                        <a:t>Sum</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13</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39</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11.23%</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r>
              <a:tr h="476250">
                <a:tc gridSpan="3" vMerge="1"/>
                <a:tc hMerge="1" vMerge="1"/>
                <a:tc hMerge="1" vMerge="1"/>
                <a:tc rowSpan="3">
                  <a:txBody>
                    <a:bodyPr/>
                    <a:lstStyle/>
                    <a:p>
                      <a:pPr indent="0" lvl="0" marL="0" marR="0" rtl="0" algn="ctr">
                        <a:lnSpc>
                          <a:spcPct val="100000"/>
                        </a:lnSpc>
                        <a:spcBef>
                          <a:spcPts val="0"/>
                        </a:spcBef>
                        <a:spcAft>
                          <a:spcPts val="0"/>
                        </a:spcAft>
                        <a:buClr>
                          <a:schemeClr val="dk1"/>
                        </a:buClr>
                        <a:buSzPts val="1600"/>
                        <a:buFont typeface="Constantia"/>
                        <a:buNone/>
                      </a:pPr>
                      <a:r>
                        <a:t/>
                      </a:r>
                      <a:endParaRPr b="0" i="0" sz="1600" u="none" cap="none" strike="noStrike">
                        <a:solidFill>
                          <a:srgbClr val="333333"/>
                        </a:solidFill>
                        <a:latin typeface="Arial"/>
                        <a:ea typeface="Arial"/>
                        <a:cs typeface="Arial"/>
                        <a:sym typeface="Arial"/>
                      </a:endParaRPr>
                    </a:p>
                  </a:txBody>
                  <a:tcPr marT="45725" marB="45725" marR="97775" marL="97775" anchor="ctr">
                    <a:lnL cap="flat" cmpd="sng" w="12700">
                      <a:solidFill>
                        <a:schemeClr val="dk1">
                          <a:alpha val="0"/>
                        </a:schemeClr>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600"/>
                        <a:buFont typeface="Arial"/>
                        <a:buNone/>
                      </a:pPr>
                      <a:r>
                        <a:rPr b="0" i="1" lang="en-US" sz="1600" u="none" cap="none" strike="noStrike">
                          <a:solidFill>
                            <a:srgbClr val="333333"/>
                          </a:solidFill>
                          <a:latin typeface="Arial"/>
                          <a:ea typeface="Arial"/>
                          <a:cs typeface="Arial"/>
                          <a:sym typeface="Arial"/>
                        </a:rPr>
                        <a:t>n </a:t>
                      </a:r>
                      <a:r>
                        <a:rPr b="0" i="0" lang="en-US" sz="1600" u="none" cap="none" strike="noStrike">
                          <a:solidFill>
                            <a:srgbClr val="333333"/>
                          </a:solidFill>
                          <a:latin typeface="Arial"/>
                          <a:ea typeface="Arial"/>
                          <a:cs typeface="Arial"/>
                          <a:sym typeface="Arial"/>
                        </a:rPr>
                        <a:t>= 5</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1" lang="en-US" sz="1600" u="none" cap="none" strike="noStrike">
                          <a:solidFill>
                            <a:srgbClr val="333333"/>
                          </a:solidFill>
                          <a:latin typeface="Arial"/>
                          <a:ea typeface="Arial"/>
                          <a:cs typeface="Arial"/>
                          <a:sym typeface="Arial"/>
                        </a:rPr>
                        <a:t>n-1 </a:t>
                      </a:r>
                      <a:r>
                        <a:rPr b="0" i="0" lang="en-US" sz="1600" u="none" cap="none" strike="noStrike">
                          <a:solidFill>
                            <a:srgbClr val="333333"/>
                          </a:solidFill>
                          <a:latin typeface="Arial"/>
                          <a:ea typeface="Arial"/>
                          <a:cs typeface="Arial"/>
                          <a:sym typeface="Arial"/>
                        </a:rPr>
                        <a:t>= 4</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1" lang="en-US" sz="1600" u="none" cap="none" strike="noStrike">
                          <a:solidFill>
                            <a:srgbClr val="333333"/>
                          </a:solidFill>
                          <a:latin typeface="Arial"/>
                          <a:ea typeface="Arial"/>
                          <a:cs typeface="Arial"/>
                          <a:sym typeface="Arial"/>
                        </a:rPr>
                        <a:t>n </a:t>
                      </a:r>
                      <a:r>
                        <a:rPr b="0" i="0" lang="en-US" sz="1600" u="none" cap="none" strike="noStrike">
                          <a:solidFill>
                            <a:srgbClr val="333333"/>
                          </a:solidFill>
                          <a:latin typeface="Arial"/>
                          <a:ea typeface="Arial"/>
                          <a:cs typeface="Arial"/>
                          <a:sym typeface="Arial"/>
                        </a:rPr>
                        <a:t>= 5</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r>
              <a:tr h="476250">
                <a:tc gridSpan="3" vMerge="1"/>
                <a:tc hMerge="1" vMerge="1"/>
                <a:tc hMerge="1" vMerge="1"/>
                <a:tc vMerge="1"/>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rgbClr val="333333"/>
                          </a:solidFill>
                          <a:latin typeface="Arial"/>
                          <a:ea typeface="Arial"/>
                          <a:cs typeface="Arial"/>
                          <a:sym typeface="Arial"/>
                        </a:rPr>
                        <a:t>MAD</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rgbClr val="333333"/>
                          </a:solidFill>
                          <a:latin typeface="Arial"/>
                          <a:ea typeface="Arial"/>
                          <a:cs typeface="Arial"/>
                          <a:sym typeface="Arial"/>
                        </a:rPr>
                        <a:t>MSE</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1" i="0" lang="en-US" sz="1600" u="none" cap="none" strike="noStrike">
                          <a:solidFill>
                            <a:srgbClr val="333333"/>
                          </a:solidFill>
                          <a:latin typeface="Arial"/>
                          <a:ea typeface="Arial"/>
                          <a:cs typeface="Arial"/>
                          <a:sym typeface="Arial"/>
                        </a:rPr>
                        <a:t>MAPE</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r>
              <a:tr h="476250">
                <a:tc gridSpan="3">
                  <a:txBody>
                    <a:bodyPr/>
                    <a:lstStyle/>
                    <a:p>
                      <a:pPr indent="0" lvl="0" marL="0" marR="0" rtl="0" algn="ctr">
                        <a:lnSpc>
                          <a:spcPct val="100000"/>
                        </a:lnSpc>
                        <a:spcBef>
                          <a:spcPts val="0"/>
                        </a:spcBef>
                        <a:spcAft>
                          <a:spcPts val="0"/>
                        </a:spcAft>
                        <a:buClr>
                          <a:schemeClr val="dk1"/>
                        </a:buClr>
                        <a:buSzPts val="1600"/>
                        <a:buFont typeface="Constantia"/>
                        <a:buNone/>
                      </a:pPr>
                      <a:r>
                        <a:t/>
                      </a:r>
                      <a:endParaRPr b="0" i="0" sz="1600" u="none" cap="none" strike="noStrike">
                        <a:solidFill>
                          <a:srgbClr val="333333"/>
                        </a:solidFill>
                        <a:latin typeface="Arial"/>
                        <a:ea typeface="Arial"/>
                        <a:cs typeface="Arial"/>
                        <a:sym typeface="Arial"/>
                      </a:endParaRPr>
                    </a:p>
                  </a:txBody>
                  <a:tcPr marT="45725" marB="45725" marR="97775" marL="9777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hMerge="1"/>
                <a:tc hMerge="1"/>
                <a:tc vMerge="1"/>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 2.6</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 9.75</a:t>
                      </a:r>
                      <a:endParaRPr/>
                    </a:p>
                  </a:txBody>
                  <a:tcPr marT="45725" marB="45725" marR="97775" marL="977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rgbClr val="333333"/>
                          </a:solidFill>
                          <a:latin typeface="Arial"/>
                          <a:ea typeface="Arial"/>
                          <a:cs typeface="Arial"/>
                          <a:sym typeface="Arial"/>
                        </a:rPr>
                        <a:t>= 2.25%</a:t>
                      </a:r>
                      <a:endParaRPr/>
                    </a:p>
                  </a:txBody>
                  <a:tcPr marT="45725" marB="45725" marR="97775" marL="97775"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DD9C3"/>
                    </a:solidFill>
                  </a:tcPr>
                </a:tc>
              </a:tr>
            </a:tbl>
          </a:graphicData>
        </a:graphic>
      </p:graphicFrame>
      <p:sp>
        <p:nvSpPr>
          <p:cNvPr id="308" name="Google Shape;308;g131036d10d1_0_382"/>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 Error Calculation</a:t>
            </a:r>
            <a:endParaRPr/>
          </a:p>
        </p:txBody>
      </p:sp>
      <p:sp>
        <p:nvSpPr>
          <p:cNvPr id="309" name="Google Shape;309;g131036d10d1_0_382"/>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3.5</a:t>
            </a:r>
            <a:endParaRPr/>
          </a:p>
        </p:txBody>
      </p:sp>
      <p:sp>
        <p:nvSpPr>
          <p:cNvPr id="310" name="Google Shape;310;g131036d10d1_0_382"/>
          <p:cNvSpPr txBox="1"/>
          <p:nvPr/>
        </p:nvSpPr>
        <p:spPr>
          <a:xfrm>
            <a:off x="1219200" y="6248400"/>
            <a:ext cx="7162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g131036d10d1_0_39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040"/>
              <a:buChar char="⚫"/>
            </a:pPr>
            <a:r>
              <a:rPr b="1" lang="en-US" sz="2400"/>
              <a:t>Qualitative forecasting</a:t>
            </a:r>
            <a:endParaRPr sz="2400"/>
          </a:p>
          <a:p>
            <a:pPr indent="-274320" lvl="1" marL="640080" rtl="0" algn="l">
              <a:spcBef>
                <a:spcPts val="300"/>
              </a:spcBef>
              <a:spcAft>
                <a:spcPts val="0"/>
              </a:spcAft>
              <a:buSzPts val="1700"/>
              <a:buChar char="⚫"/>
            </a:pPr>
            <a:r>
              <a:rPr lang="en-US" sz="2000"/>
              <a:t>Qualitative techniques permit the inclusion of </a:t>
            </a:r>
            <a:r>
              <a:rPr i="1" lang="en-US" sz="2000"/>
              <a:t>soft</a:t>
            </a:r>
            <a:r>
              <a:rPr lang="en-US" sz="2000"/>
              <a:t> information such as:</a:t>
            </a:r>
            <a:endParaRPr/>
          </a:p>
          <a:p>
            <a:pPr indent="-228600" lvl="2" marL="1005839" rtl="0" algn="l">
              <a:spcBef>
                <a:spcPts val="300"/>
              </a:spcBef>
              <a:spcAft>
                <a:spcPts val="0"/>
              </a:spcAft>
              <a:buSzPts val="1700"/>
              <a:buChar char="⚫"/>
            </a:pPr>
            <a:r>
              <a:rPr lang="en-US" sz="2000"/>
              <a:t>Human factors</a:t>
            </a:r>
            <a:endParaRPr/>
          </a:p>
          <a:p>
            <a:pPr indent="-228600" lvl="2" marL="1005839" rtl="0" algn="l">
              <a:spcBef>
                <a:spcPts val="300"/>
              </a:spcBef>
              <a:spcAft>
                <a:spcPts val="0"/>
              </a:spcAft>
              <a:buSzPts val="1700"/>
              <a:buChar char="⚫"/>
            </a:pPr>
            <a:r>
              <a:rPr lang="en-US" sz="2000"/>
              <a:t>Personal opinions</a:t>
            </a:r>
            <a:endParaRPr/>
          </a:p>
          <a:p>
            <a:pPr indent="-228600" lvl="2" marL="1005839" rtl="0" algn="l">
              <a:spcBef>
                <a:spcPts val="300"/>
              </a:spcBef>
              <a:spcAft>
                <a:spcPts val="0"/>
              </a:spcAft>
              <a:buSzPts val="1700"/>
              <a:buChar char="⚫"/>
            </a:pPr>
            <a:r>
              <a:rPr lang="en-US" sz="2000"/>
              <a:t>Hunches</a:t>
            </a:r>
            <a:endParaRPr/>
          </a:p>
          <a:p>
            <a:pPr indent="-274320" lvl="1" marL="640080" rtl="0" algn="l">
              <a:spcBef>
                <a:spcPts val="300"/>
              </a:spcBef>
              <a:spcAft>
                <a:spcPts val="0"/>
              </a:spcAft>
              <a:buSzPts val="1700"/>
              <a:buChar char="⚫"/>
            </a:pPr>
            <a:r>
              <a:rPr lang="en-US" sz="2000"/>
              <a:t>These factors are difficult, or impossible, to quantify</a:t>
            </a:r>
            <a:endParaRPr/>
          </a:p>
          <a:p>
            <a:pPr indent="-274320" lvl="0" marL="274320" rtl="0" algn="l">
              <a:spcBef>
                <a:spcPts val="600"/>
              </a:spcBef>
              <a:spcAft>
                <a:spcPts val="0"/>
              </a:spcAft>
              <a:buSzPts val="2040"/>
              <a:buChar char="⚫"/>
            </a:pPr>
            <a:r>
              <a:rPr b="1" lang="en-US" sz="2400"/>
              <a:t>Quantitative forecasting</a:t>
            </a:r>
            <a:endParaRPr sz="2400"/>
          </a:p>
          <a:p>
            <a:pPr indent="-274320" lvl="1" marL="640080" rtl="0" algn="l">
              <a:spcBef>
                <a:spcPts val="300"/>
              </a:spcBef>
              <a:spcAft>
                <a:spcPts val="0"/>
              </a:spcAft>
              <a:buSzPts val="1700"/>
              <a:buChar char="⚫"/>
            </a:pPr>
            <a:r>
              <a:rPr lang="en-US" sz="2000"/>
              <a:t>These techniques rely on </a:t>
            </a:r>
            <a:r>
              <a:rPr i="1" lang="en-US" sz="2000"/>
              <a:t>hard</a:t>
            </a:r>
            <a:r>
              <a:rPr lang="en-US" sz="2000"/>
              <a:t> data</a:t>
            </a:r>
            <a:endParaRPr/>
          </a:p>
          <a:p>
            <a:pPr indent="-274320" lvl="1" marL="640080" rtl="0" algn="l">
              <a:spcBef>
                <a:spcPts val="300"/>
              </a:spcBef>
              <a:spcAft>
                <a:spcPts val="0"/>
              </a:spcAft>
              <a:buSzPts val="1700"/>
              <a:buChar char="⚫"/>
            </a:pPr>
            <a:r>
              <a:rPr lang="en-US" sz="2000"/>
              <a:t>Quantitative techniques involve either the projection of historical data or the development of associative methods that attempt to use </a:t>
            </a:r>
            <a:r>
              <a:rPr i="1" lang="en-US" sz="2000"/>
              <a:t>causal variables</a:t>
            </a:r>
            <a:r>
              <a:rPr lang="en-US" sz="2000"/>
              <a:t> to make a forecast</a:t>
            </a:r>
            <a:endParaRPr/>
          </a:p>
        </p:txBody>
      </p:sp>
      <p:sp>
        <p:nvSpPr>
          <p:cNvPr id="317" name="Google Shape;317;g131036d10d1_0_390"/>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Forecasting Approaches</a:t>
            </a:r>
            <a:endParaRPr/>
          </a:p>
        </p:txBody>
      </p:sp>
      <p:sp>
        <p:nvSpPr>
          <p:cNvPr id="318" name="Google Shape;318;g131036d10d1_0_390"/>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3.6</a:t>
            </a:r>
            <a:endParaRPr/>
          </a:p>
        </p:txBody>
      </p:sp>
      <p:sp>
        <p:nvSpPr>
          <p:cNvPr id="319" name="Google Shape;319;g131036d10d1_0_390"/>
          <p:cNvSpPr txBox="1"/>
          <p:nvPr/>
        </p:nvSpPr>
        <p:spPr>
          <a:xfrm>
            <a:off x="1295400" y="6324600"/>
            <a:ext cx="6858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g131036d10d1_0_398"/>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Qualitative Forecasts</a:t>
            </a:r>
            <a:endParaRPr/>
          </a:p>
        </p:txBody>
      </p:sp>
      <p:sp>
        <p:nvSpPr>
          <p:cNvPr id="326" name="Google Shape;326;g131036d10d1_0_398"/>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fontScale="77500" lnSpcReduction="10000"/>
          </a:bodyPr>
          <a:lstStyle/>
          <a:p>
            <a:pPr indent="-274319" lvl="0" marL="274320" rtl="0" algn="l">
              <a:spcBef>
                <a:spcPts val="0"/>
              </a:spcBef>
              <a:spcAft>
                <a:spcPts val="0"/>
              </a:spcAft>
              <a:buSzPct val="85000"/>
              <a:buChar char="⚫"/>
            </a:pPr>
            <a:r>
              <a:rPr b="0" lang="en-US"/>
              <a:t>Forecasts that use subjective inputs such as opinions from consumer surveys, sales staff, managers, executives, and experts</a:t>
            </a:r>
            <a:endParaRPr/>
          </a:p>
          <a:p>
            <a:pPr indent="-274320" lvl="1" marL="640080" rtl="0" algn="l">
              <a:spcBef>
                <a:spcPts val="300"/>
              </a:spcBef>
              <a:spcAft>
                <a:spcPts val="0"/>
              </a:spcAft>
              <a:buSzPct val="85000"/>
              <a:buChar char="⚫"/>
            </a:pPr>
            <a:r>
              <a:rPr lang="en-US"/>
              <a:t>Executive opinions</a:t>
            </a:r>
            <a:endParaRPr/>
          </a:p>
          <a:p>
            <a:pPr indent="-228626" lvl="2" marL="1005839" rtl="0" algn="l">
              <a:spcBef>
                <a:spcPts val="300"/>
              </a:spcBef>
              <a:spcAft>
                <a:spcPts val="0"/>
              </a:spcAft>
              <a:buSzPct val="85000"/>
              <a:buChar char="⚫"/>
            </a:pPr>
            <a:r>
              <a:rPr lang="en-US"/>
              <a:t>A small group of upper-level managers may meet and collectively develop a forecast</a:t>
            </a:r>
            <a:endParaRPr/>
          </a:p>
          <a:p>
            <a:pPr indent="-274320" lvl="1" marL="640080" rtl="0" algn="l">
              <a:spcBef>
                <a:spcPts val="300"/>
              </a:spcBef>
              <a:spcAft>
                <a:spcPts val="0"/>
              </a:spcAft>
              <a:buSzPct val="85000"/>
              <a:buChar char="⚫"/>
            </a:pPr>
            <a:r>
              <a:rPr lang="en-US"/>
              <a:t>Sales force opinions</a:t>
            </a:r>
            <a:endParaRPr/>
          </a:p>
          <a:p>
            <a:pPr indent="-228626" lvl="2" marL="1005839" rtl="0" algn="l">
              <a:spcBef>
                <a:spcPts val="300"/>
              </a:spcBef>
              <a:spcAft>
                <a:spcPts val="0"/>
              </a:spcAft>
              <a:buSzPct val="85000"/>
              <a:buChar char="⚫"/>
            </a:pPr>
            <a:r>
              <a:rPr lang="en-US"/>
              <a:t>Members of the sales or customer service staff can be good sources of information due to their direct contact with customers and may be aware of plans customers may be considering for the future</a:t>
            </a:r>
            <a:endParaRPr/>
          </a:p>
          <a:p>
            <a:pPr indent="-274320" lvl="1" marL="640080" rtl="0" algn="l">
              <a:spcBef>
                <a:spcPts val="300"/>
              </a:spcBef>
              <a:spcAft>
                <a:spcPts val="0"/>
              </a:spcAft>
              <a:buSzPct val="85000"/>
              <a:buChar char="⚫"/>
            </a:pPr>
            <a:r>
              <a:rPr lang="en-US"/>
              <a:t>Consumer surveys</a:t>
            </a:r>
            <a:endParaRPr/>
          </a:p>
          <a:p>
            <a:pPr indent="-228626" lvl="2" marL="1005839" rtl="0" algn="l">
              <a:spcBef>
                <a:spcPts val="300"/>
              </a:spcBef>
              <a:spcAft>
                <a:spcPts val="0"/>
              </a:spcAft>
              <a:buSzPct val="85000"/>
              <a:buChar char="⚫"/>
            </a:pPr>
            <a:r>
              <a:rPr lang="en-US"/>
              <a:t>Since consumers ultimately determine demand, it makes sense to solicit input from them</a:t>
            </a:r>
            <a:endParaRPr/>
          </a:p>
          <a:p>
            <a:pPr indent="-228626" lvl="2" marL="1005839" rtl="0" algn="l">
              <a:spcBef>
                <a:spcPts val="300"/>
              </a:spcBef>
              <a:spcAft>
                <a:spcPts val="0"/>
              </a:spcAft>
              <a:buSzPct val="85000"/>
              <a:buChar char="⚫"/>
            </a:pPr>
            <a:r>
              <a:rPr lang="en-US"/>
              <a:t>Consumer surveys typically represent a </a:t>
            </a:r>
            <a:r>
              <a:rPr i="1" lang="en-US"/>
              <a:t>sample</a:t>
            </a:r>
            <a:r>
              <a:rPr lang="en-US"/>
              <a:t> of consumer opinions</a:t>
            </a:r>
            <a:endParaRPr/>
          </a:p>
          <a:p>
            <a:pPr indent="-274320" lvl="1" marL="640080" rtl="0" algn="l">
              <a:spcBef>
                <a:spcPts val="300"/>
              </a:spcBef>
              <a:spcAft>
                <a:spcPts val="0"/>
              </a:spcAft>
              <a:buSzPct val="85000"/>
              <a:buChar char="⚫"/>
            </a:pPr>
            <a:r>
              <a:rPr lang="en-US"/>
              <a:t>Other approaches</a:t>
            </a:r>
            <a:endParaRPr/>
          </a:p>
          <a:p>
            <a:pPr indent="-228626" lvl="2" marL="1005839" rtl="0" algn="l">
              <a:spcBef>
                <a:spcPts val="300"/>
              </a:spcBef>
              <a:spcAft>
                <a:spcPts val="0"/>
              </a:spcAft>
              <a:buSzPct val="85000"/>
              <a:buChar char="⚫"/>
            </a:pPr>
            <a:r>
              <a:rPr lang="en-US"/>
              <a:t>Managers may solicit 0pinions from other managers or staff people or outside experts to help with developing a forecast. </a:t>
            </a:r>
            <a:endParaRPr/>
          </a:p>
          <a:p>
            <a:pPr indent="-228626" lvl="2" marL="1005839" rtl="0" algn="l">
              <a:spcBef>
                <a:spcPts val="300"/>
              </a:spcBef>
              <a:spcAft>
                <a:spcPts val="0"/>
              </a:spcAft>
              <a:buSzPct val="85000"/>
              <a:buChar char="⚫"/>
            </a:pPr>
            <a:r>
              <a:rPr lang="en-US"/>
              <a:t>The Delphi method is an iterative process intended to achieve a consensus</a:t>
            </a:r>
            <a:endParaRPr/>
          </a:p>
        </p:txBody>
      </p:sp>
      <p:sp>
        <p:nvSpPr>
          <p:cNvPr id="327" name="Google Shape;327;g131036d10d1_0_398"/>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3.6</a:t>
            </a:r>
            <a:endParaRPr/>
          </a:p>
        </p:txBody>
      </p:sp>
      <p:sp>
        <p:nvSpPr>
          <p:cNvPr id="328" name="Google Shape;328;g131036d10d1_0_398"/>
          <p:cNvSpPr txBox="1"/>
          <p:nvPr/>
        </p:nvSpPr>
        <p:spPr>
          <a:xfrm>
            <a:off x="1295400" y="62484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g131036d10d1_0_406"/>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Time-Series Forecasts</a:t>
            </a:r>
            <a:endParaRPr/>
          </a:p>
        </p:txBody>
      </p:sp>
      <p:sp>
        <p:nvSpPr>
          <p:cNvPr id="335" name="Google Shape;335;g131036d10d1_0_406"/>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Forecasts that project patterns identified in recent time-series observations</a:t>
            </a:r>
            <a:endParaRPr/>
          </a:p>
          <a:p>
            <a:pPr indent="-274320" lvl="1" marL="640080" rtl="0" algn="l">
              <a:spcBef>
                <a:spcPts val="300"/>
              </a:spcBef>
              <a:spcAft>
                <a:spcPts val="0"/>
              </a:spcAft>
              <a:buSzPts val="2040"/>
              <a:buChar char="⚫"/>
            </a:pPr>
            <a:r>
              <a:rPr b="1" lang="en-US"/>
              <a:t>Time-series</a:t>
            </a:r>
            <a:r>
              <a:rPr lang="en-US"/>
              <a:t> – a time-ordered sequence of observations taken at regular time intervals</a:t>
            </a:r>
            <a:endParaRPr/>
          </a:p>
          <a:p>
            <a:pPr indent="-274320" lvl="0" marL="274320" rtl="0" algn="l">
              <a:spcBef>
                <a:spcPts val="600"/>
              </a:spcBef>
              <a:spcAft>
                <a:spcPts val="0"/>
              </a:spcAft>
              <a:buSzPts val="2210"/>
              <a:buChar char="⚫"/>
            </a:pPr>
            <a:r>
              <a:rPr b="0" lang="en-US"/>
              <a:t>Assume that future values of the time-series can be estimated from past values of the time-series</a:t>
            </a:r>
            <a:endParaRPr/>
          </a:p>
        </p:txBody>
      </p:sp>
      <p:sp>
        <p:nvSpPr>
          <p:cNvPr id="336" name="Google Shape;336;g131036d10d1_0_406"/>
          <p:cNvSpPr txBox="1"/>
          <p:nvPr/>
        </p:nvSpPr>
        <p:spPr>
          <a:xfrm>
            <a:off x="533400" y="6324600"/>
            <a:ext cx="7467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g131036d10d1_0_41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Trend</a:t>
            </a:r>
            <a:endParaRPr/>
          </a:p>
          <a:p>
            <a:pPr indent="-274320" lvl="0" marL="274320" rtl="0" algn="l">
              <a:spcBef>
                <a:spcPts val="600"/>
              </a:spcBef>
              <a:spcAft>
                <a:spcPts val="0"/>
              </a:spcAft>
              <a:buSzPts val="2210"/>
              <a:buChar char="⚫"/>
            </a:pPr>
            <a:r>
              <a:rPr b="0" lang="en-US"/>
              <a:t>Seasonality</a:t>
            </a:r>
            <a:endParaRPr/>
          </a:p>
          <a:p>
            <a:pPr indent="-274320" lvl="0" marL="274320" rtl="0" algn="l">
              <a:spcBef>
                <a:spcPts val="600"/>
              </a:spcBef>
              <a:spcAft>
                <a:spcPts val="0"/>
              </a:spcAft>
              <a:buSzPts val="2210"/>
              <a:buChar char="⚫"/>
            </a:pPr>
            <a:r>
              <a:rPr b="0" lang="en-US"/>
              <a:t>Cycles</a:t>
            </a:r>
            <a:endParaRPr/>
          </a:p>
          <a:p>
            <a:pPr indent="-274320" lvl="0" marL="274320" rtl="0" algn="l">
              <a:spcBef>
                <a:spcPts val="600"/>
              </a:spcBef>
              <a:spcAft>
                <a:spcPts val="0"/>
              </a:spcAft>
              <a:buSzPts val="2210"/>
              <a:buChar char="⚫"/>
            </a:pPr>
            <a:r>
              <a:rPr b="0" lang="en-US"/>
              <a:t>Irregular variations</a:t>
            </a:r>
            <a:endParaRPr/>
          </a:p>
          <a:p>
            <a:pPr indent="-274320" lvl="0" marL="274320" rtl="0" algn="l">
              <a:spcBef>
                <a:spcPts val="600"/>
              </a:spcBef>
              <a:spcAft>
                <a:spcPts val="0"/>
              </a:spcAft>
              <a:buSzPts val="2210"/>
              <a:buChar char="⚫"/>
            </a:pPr>
            <a:r>
              <a:rPr b="0" lang="en-US"/>
              <a:t>Random variation</a:t>
            </a:r>
            <a:endParaRPr/>
          </a:p>
        </p:txBody>
      </p:sp>
      <p:sp>
        <p:nvSpPr>
          <p:cNvPr id="343" name="Google Shape;343;g131036d10d1_0_413"/>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Time-Series Behaviors</a:t>
            </a:r>
            <a:endParaRPr/>
          </a:p>
        </p:txBody>
      </p:sp>
      <p:sp>
        <p:nvSpPr>
          <p:cNvPr id="344" name="Google Shape;344;g131036d10d1_0_413"/>
          <p:cNvSpPr txBox="1"/>
          <p:nvPr/>
        </p:nvSpPr>
        <p:spPr>
          <a:xfrm>
            <a:off x="457200" y="6324600"/>
            <a:ext cx="7848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g131036d10d1_0_42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040"/>
              <a:buChar char="⚫"/>
            </a:pPr>
            <a:r>
              <a:rPr b="1" lang="en-US" sz="2400"/>
              <a:t>Trend</a:t>
            </a:r>
            <a:endParaRPr/>
          </a:p>
          <a:p>
            <a:pPr indent="-274320" lvl="1" marL="640080" rtl="0" algn="l">
              <a:spcBef>
                <a:spcPts val="300"/>
              </a:spcBef>
              <a:spcAft>
                <a:spcPts val="0"/>
              </a:spcAft>
              <a:buSzPts val="1700"/>
              <a:buChar char="⚫"/>
            </a:pPr>
            <a:r>
              <a:rPr lang="en-US" sz="2000"/>
              <a:t>A long-term upward or downward movement in data</a:t>
            </a:r>
            <a:endParaRPr/>
          </a:p>
          <a:p>
            <a:pPr indent="-228600" lvl="2" marL="1005839" rtl="0" algn="l">
              <a:spcBef>
                <a:spcPts val="300"/>
              </a:spcBef>
              <a:spcAft>
                <a:spcPts val="0"/>
              </a:spcAft>
              <a:buSzPts val="1530"/>
              <a:buChar char="⚫"/>
            </a:pPr>
            <a:r>
              <a:rPr lang="en-US" sz="1800"/>
              <a:t>Population shifts</a:t>
            </a:r>
            <a:endParaRPr/>
          </a:p>
          <a:p>
            <a:pPr indent="-228600" lvl="2" marL="1005839" rtl="0" algn="l">
              <a:spcBef>
                <a:spcPts val="300"/>
              </a:spcBef>
              <a:spcAft>
                <a:spcPts val="0"/>
              </a:spcAft>
              <a:buSzPts val="1530"/>
              <a:buChar char="⚫"/>
            </a:pPr>
            <a:r>
              <a:rPr lang="en-US" sz="1800"/>
              <a:t>Changing income</a:t>
            </a:r>
            <a:endParaRPr/>
          </a:p>
          <a:p>
            <a:pPr indent="-274320" lvl="0" marL="274320" rtl="0" algn="l">
              <a:spcBef>
                <a:spcPts val="600"/>
              </a:spcBef>
              <a:spcAft>
                <a:spcPts val="0"/>
              </a:spcAft>
              <a:buSzPts val="2040"/>
              <a:buChar char="⚫"/>
            </a:pPr>
            <a:r>
              <a:rPr b="1" lang="en-US" sz="2400"/>
              <a:t>Seasonality</a:t>
            </a:r>
            <a:endParaRPr/>
          </a:p>
          <a:p>
            <a:pPr indent="-274320" lvl="1" marL="640080" rtl="0" algn="l">
              <a:spcBef>
                <a:spcPts val="300"/>
              </a:spcBef>
              <a:spcAft>
                <a:spcPts val="0"/>
              </a:spcAft>
              <a:buSzPts val="1700"/>
              <a:buChar char="⚫"/>
            </a:pPr>
            <a:r>
              <a:rPr lang="en-US" sz="2000"/>
              <a:t>Short-term, fairly regular variations related to the calendar or time of day</a:t>
            </a:r>
            <a:endParaRPr/>
          </a:p>
          <a:p>
            <a:pPr indent="-274320" lvl="1" marL="640080" rtl="0" algn="l">
              <a:spcBef>
                <a:spcPts val="300"/>
              </a:spcBef>
              <a:spcAft>
                <a:spcPts val="0"/>
              </a:spcAft>
              <a:buSzPts val="1700"/>
              <a:buChar char="⚫"/>
            </a:pPr>
            <a:r>
              <a:rPr lang="en-US" sz="2000"/>
              <a:t>Restaurants, service call centers, and theaters all experience seasonal demand</a:t>
            </a:r>
            <a:endParaRPr/>
          </a:p>
          <a:p>
            <a:pPr indent="-166370" lvl="1" marL="640080" rtl="0" algn="l">
              <a:spcBef>
                <a:spcPts val="300"/>
              </a:spcBef>
              <a:spcAft>
                <a:spcPts val="0"/>
              </a:spcAft>
              <a:buSzPts val="1700"/>
              <a:buNone/>
            </a:pPr>
            <a:r>
              <a:t/>
            </a:r>
            <a:endParaRPr sz="2000"/>
          </a:p>
        </p:txBody>
      </p:sp>
      <p:sp>
        <p:nvSpPr>
          <p:cNvPr id="351" name="Google Shape;351;g131036d10d1_0_420"/>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Trends and Seasonality</a:t>
            </a:r>
            <a:endParaRPr/>
          </a:p>
        </p:txBody>
      </p:sp>
      <p:sp>
        <p:nvSpPr>
          <p:cNvPr id="352" name="Google Shape;352;g131036d10d1_0_420"/>
          <p:cNvSpPr txBox="1"/>
          <p:nvPr/>
        </p:nvSpPr>
        <p:spPr>
          <a:xfrm>
            <a:off x="457200" y="6248400"/>
            <a:ext cx="7848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914400" lvl="1" marL="914400" rtl="0" algn="l">
              <a:spcBef>
                <a:spcPts val="0"/>
              </a:spcBef>
              <a:spcAft>
                <a:spcPts val="0"/>
              </a:spcAft>
              <a:buSzPts val="1700"/>
              <a:buNone/>
            </a:pPr>
            <a:r>
              <a:rPr lang="en-US" sz="2000"/>
              <a:t>You should be able to:</a:t>
            </a:r>
            <a:endParaRPr/>
          </a:p>
          <a:p>
            <a:pPr indent="-914400" lvl="1" marL="914400" rtl="0" algn="l">
              <a:spcBef>
                <a:spcPts val="300"/>
              </a:spcBef>
              <a:spcAft>
                <a:spcPts val="0"/>
              </a:spcAft>
              <a:buSzPts val="1700"/>
              <a:buNone/>
            </a:pPr>
            <a:r>
              <a:rPr lang="en-US" sz="2000"/>
              <a:t>LO 3.1	List features common to all forecasts</a:t>
            </a:r>
            <a:endParaRPr/>
          </a:p>
          <a:p>
            <a:pPr indent="-914400" lvl="1" marL="914400" rtl="0" algn="l">
              <a:spcBef>
                <a:spcPts val="300"/>
              </a:spcBef>
              <a:spcAft>
                <a:spcPts val="0"/>
              </a:spcAft>
              <a:buSzPts val="1700"/>
              <a:buNone/>
            </a:pPr>
            <a:r>
              <a:rPr lang="en-US" sz="2000"/>
              <a:t>LO 3.2	Explain why forecasts are generally wrong</a:t>
            </a:r>
            <a:endParaRPr/>
          </a:p>
          <a:p>
            <a:pPr indent="-914400" lvl="1" marL="914400" rtl="0" algn="l">
              <a:spcBef>
                <a:spcPts val="300"/>
              </a:spcBef>
              <a:spcAft>
                <a:spcPts val="0"/>
              </a:spcAft>
              <a:buSzPts val="1700"/>
              <a:buNone/>
            </a:pPr>
            <a:r>
              <a:rPr lang="en-US" sz="2000"/>
              <a:t>LO 3.3	List elements of a good forecast</a:t>
            </a:r>
            <a:endParaRPr/>
          </a:p>
          <a:p>
            <a:pPr indent="-914400" lvl="1" marL="914400" rtl="0" algn="l">
              <a:spcBef>
                <a:spcPts val="300"/>
              </a:spcBef>
              <a:spcAft>
                <a:spcPts val="0"/>
              </a:spcAft>
              <a:buSzPts val="1700"/>
              <a:buNone/>
            </a:pPr>
            <a:r>
              <a:rPr lang="en-US" sz="2000"/>
              <a:t>LO 3.4	Outline the steps in the forecasting process</a:t>
            </a:r>
            <a:endParaRPr/>
          </a:p>
          <a:p>
            <a:pPr indent="-914400" lvl="1" marL="914400" rtl="0" algn="l">
              <a:spcBef>
                <a:spcPts val="300"/>
              </a:spcBef>
              <a:spcAft>
                <a:spcPts val="0"/>
              </a:spcAft>
              <a:buSzPts val="1700"/>
              <a:buNone/>
            </a:pPr>
            <a:r>
              <a:rPr lang="en-US" sz="2000"/>
              <a:t>LO 3.5	Summarize forecast errors</a:t>
            </a:r>
            <a:endParaRPr sz="2000"/>
          </a:p>
        </p:txBody>
      </p:sp>
      <p:sp>
        <p:nvSpPr>
          <p:cNvPr id="199" name="Google Shape;199;p2"/>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Chapter 3: Learning Objectives</a:t>
            </a:r>
            <a:endParaRPr/>
          </a:p>
        </p:txBody>
      </p:sp>
      <p:sp>
        <p:nvSpPr>
          <p:cNvPr id="200" name="Google Shape;200;p2"/>
          <p:cNvSpPr txBox="1"/>
          <p:nvPr/>
        </p:nvSpPr>
        <p:spPr>
          <a:xfrm>
            <a:off x="533400" y="6324599"/>
            <a:ext cx="79248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g131036d10d1_0_427"/>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2040"/>
              <a:buChar char="⚫"/>
            </a:pPr>
            <a:r>
              <a:rPr b="1" lang="en-US" sz="2400"/>
              <a:t>Cycle</a:t>
            </a:r>
            <a:endParaRPr/>
          </a:p>
          <a:p>
            <a:pPr indent="-274320" lvl="1" marL="640080" rtl="0" algn="l">
              <a:spcBef>
                <a:spcPts val="300"/>
              </a:spcBef>
              <a:spcAft>
                <a:spcPts val="0"/>
              </a:spcAft>
              <a:buSzPts val="1700"/>
              <a:buChar char="⚫"/>
            </a:pPr>
            <a:r>
              <a:rPr lang="en-US" sz="2000"/>
              <a:t>Wavelike variations lasting more than one year</a:t>
            </a:r>
            <a:endParaRPr/>
          </a:p>
          <a:p>
            <a:pPr indent="-228600" lvl="2" marL="1005839" rtl="0" algn="l">
              <a:spcBef>
                <a:spcPts val="300"/>
              </a:spcBef>
              <a:spcAft>
                <a:spcPts val="0"/>
              </a:spcAft>
              <a:buSzPts val="1530"/>
              <a:buChar char="⚫"/>
            </a:pPr>
            <a:r>
              <a:rPr lang="en-US" sz="1800"/>
              <a:t>These are often related to a variety of economic, political, or even agricultural conditions</a:t>
            </a:r>
            <a:endParaRPr/>
          </a:p>
          <a:p>
            <a:pPr indent="-274320" lvl="0" marL="274320" rtl="0" algn="l">
              <a:spcBef>
                <a:spcPts val="600"/>
              </a:spcBef>
              <a:spcAft>
                <a:spcPts val="0"/>
              </a:spcAft>
              <a:buSzPts val="2040"/>
              <a:buChar char="⚫"/>
            </a:pPr>
            <a:r>
              <a:rPr lang="en-US" sz="2400"/>
              <a:t>Irregular variation</a:t>
            </a:r>
            <a:endParaRPr/>
          </a:p>
          <a:p>
            <a:pPr indent="-274320" lvl="1" marL="640080" rtl="0" algn="l">
              <a:spcBef>
                <a:spcPts val="300"/>
              </a:spcBef>
              <a:spcAft>
                <a:spcPts val="0"/>
              </a:spcAft>
              <a:buSzPts val="1700"/>
              <a:buChar char="⚫"/>
            </a:pPr>
            <a:r>
              <a:rPr lang="en-US" sz="2000"/>
              <a:t>Due to unusual circumstances that do not reflect typical behavior</a:t>
            </a:r>
            <a:endParaRPr/>
          </a:p>
          <a:p>
            <a:pPr indent="-228600" lvl="2" marL="1005839" rtl="0" algn="l">
              <a:spcBef>
                <a:spcPts val="300"/>
              </a:spcBef>
              <a:spcAft>
                <a:spcPts val="0"/>
              </a:spcAft>
              <a:buSzPts val="1530"/>
              <a:buChar char="⚫"/>
            </a:pPr>
            <a:r>
              <a:rPr lang="en-US" sz="1800"/>
              <a:t>Labor strike</a:t>
            </a:r>
            <a:endParaRPr/>
          </a:p>
          <a:p>
            <a:pPr indent="-228600" lvl="2" marL="1005839" rtl="0" algn="l">
              <a:spcBef>
                <a:spcPts val="300"/>
              </a:spcBef>
              <a:spcAft>
                <a:spcPts val="0"/>
              </a:spcAft>
              <a:buSzPts val="1530"/>
              <a:buChar char="⚫"/>
            </a:pPr>
            <a:r>
              <a:rPr lang="en-US" sz="1800"/>
              <a:t>Weather event</a:t>
            </a:r>
            <a:endParaRPr/>
          </a:p>
          <a:p>
            <a:pPr indent="-274320" lvl="0" marL="274320" rtl="0" algn="l">
              <a:spcBef>
                <a:spcPts val="600"/>
              </a:spcBef>
              <a:spcAft>
                <a:spcPts val="0"/>
              </a:spcAft>
              <a:buSzPts val="2040"/>
              <a:buChar char="⚫"/>
            </a:pPr>
            <a:r>
              <a:rPr b="1" lang="en-US" sz="2400"/>
              <a:t>Random Variation</a:t>
            </a:r>
            <a:endParaRPr/>
          </a:p>
          <a:p>
            <a:pPr indent="-274320" lvl="1" marL="640080" rtl="0" algn="l">
              <a:spcBef>
                <a:spcPts val="300"/>
              </a:spcBef>
              <a:spcAft>
                <a:spcPts val="0"/>
              </a:spcAft>
              <a:buSzPts val="1700"/>
              <a:buChar char="⚫"/>
            </a:pPr>
            <a:r>
              <a:rPr lang="en-US" sz="2000"/>
              <a:t>Residual variation that remains after all other behaviors have been accounted for</a:t>
            </a:r>
            <a:endParaRPr/>
          </a:p>
          <a:p>
            <a:pPr indent="-166370" lvl="1" marL="640080" rtl="0" algn="l">
              <a:spcBef>
                <a:spcPts val="300"/>
              </a:spcBef>
              <a:spcAft>
                <a:spcPts val="0"/>
              </a:spcAft>
              <a:buSzPts val="1700"/>
              <a:buNone/>
            </a:pPr>
            <a:r>
              <a:t/>
            </a:r>
            <a:endParaRPr sz="2000"/>
          </a:p>
        </p:txBody>
      </p:sp>
      <p:sp>
        <p:nvSpPr>
          <p:cNvPr id="359" name="Google Shape;359;g131036d10d1_0_427"/>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Cycles and Variations</a:t>
            </a:r>
            <a:endParaRPr/>
          </a:p>
        </p:txBody>
      </p:sp>
      <p:sp>
        <p:nvSpPr>
          <p:cNvPr id="360" name="Google Shape;360;g131036d10d1_0_427"/>
          <p:cNvSpPr txBox="1"/>
          <p:nvPr/>
        </p:nvSpPr>
        <p:spPr>
          <a:xfrm>
            <a:off x="457200" y="6248400"/>
            <a:ext cx="7924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g131036d10d1_0_434"/>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1" lang="en-US"/>
              <a:t>Naïve forecast</a:t>
            </a:r>
            <a:endParaRPr/>
          </a:p>
          <a:p>
            <a:pPr indent="-274320" lvl="1" marL="640080" rtl="0" algn="l">
              <a:spcBef>
                <a:spcPts val="300"/>
              </a:spcBef>
              <a:spcAft>
                <a:spcPts val="0"/>
              </a:spcAft>
              <a:buSzPts val="2040"/>
              <a:buChar char="⚫"/>
            </a:pPr>
            <a:r>
              <a:rPr lang="en-US"/>
              <a:t>Uses a single previous value of a time series as the basis for a forecast</a:t>
            </a:r>
            <a:endParaRPr/>
          </a:p>
          <a:p>
            <a:pPr indent="-228599" lvl="2" marL="1005839" rtl="0" algn="l">
              <a:spcBef>
                <a:spcPts val="300"/>
              </a:spcBef>
              <a:spcAft>
                <a:spcPts val="0"/>
              </a:spcAft>
              <a:buSzPts val="2040"/>
              <a:buChar char="⚫"/>
            </a:pPr>
            <a:r>
              <a:rPr lang="en-US" sz="2400"/>
              <a:t>The forecast for a time period is equal to the previous time period’s value</a:t>
            </a:r>
            <a:endParaRPr/>
          </a:p>
          <a:p>
            <a:pPr indent="-274320" lvl="1" marL="640080" rtl="0" algn="l">
              <a:spcBef>
                <a:spcPts val="300"/>
              </a:spcBef>
              <a:spcAft>
                <a:spcPts val="0"/>
              </a:spcAft>
              <a:buSzPts val="2040"/>
              <a:buChar char="⚫"/>
            </a:pPr>
            <a:r>
              <a:rPr lang="en-US"/>
              <a:t>Can be used with</a:t>
            </a:r>
            <a:endParaRPr/>
          </a:p>
          <a:p>
            <a:pPr indent="-228599" lvl="2" marL="1005839" rtl="0" algn="l">
              <a:spcBef>
                <a:spcPts val="300"/>
              </a:spcBef>
              <a:spcAft>
                <a:spcPts val="0"/>
              </a:spcAft>
              <a:buSzPts val="2040"/>
              <a:buChar char="⚫"/>
            </a:pPr>
            <a:r>
              <a:rPr lang="en-US" sz="2400"/>
              <a:t>A stable time series</a:t>
            </a:r>
            <a:endParaRPr/>
          </a:p>
          <a:p>
            <a:pPr indent="-228599" lvl="2" marL="1005839" rtl="0" algn="l">
              <a:spcBef>
                <a:spcPts val="300"/>
              </a:spcBef>
              <a:spcAft>
                <a:spcPts val="0"/>
              </a:spcAft>
              <a:buSzPts val="2040"/>
              <a:buChar char="⚫"/>
            </a:pPr>
            <a:r>
              <a:rPr lang="en-US" sz="2400"/>
              <a:t>Seasonal variations</a:t>
            </a:r>
            <a:endParaRPr/>
          </a:p>
          <a:p>
            <a:pPr indent="-228599" lvl="2" marL="1005839" rtl="0" algn="l">
              <a:spcBef>
                <a:spcPts val="300"/>
              </a:spcBef>
              <a:spcAft>
                <a:spcPts val="0"/>
              </a:spcAft>
              <a:buSzPts val="2040"/>
              <a:buChar char="⚫"/>
            </a:pPr>
            <a:r>
              <a:rPr lang="en-US" sz="2400"/>
              <a:t>Trend</a:t>
            </a:r>
            <a:endParaRPr/>
          </a:p>
          <a:p>
            <a:pPr indent="-144780" lvl="1" marL="640080" rtl="0" algn="l">
              <a:spcBef>
                <a:spcPts val="300"/>
              </a:spcBef>
              <a:spcAft>
                <a:spcPts val="0"/>
              </a:spcAft>
              <a:buSzPts val="2040"/>
              <a:buNone/>
            </a:pPr>
            <a:r>
              <a:t/>
            </a:r>
            <a:endParaRPr/>
          </a:p>
        </p:txBody>
      </p:sp>
      <p:sp>
        <p:nvSpPr>
          <p:cNvPr id="367" name="Google Shape;367;g131036d10d1_0_434"/>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2800"/>
              <a:buFont typeface="Constantia"/>
              <a:buNone/>
            </a:pPr>
            <a:r>
              <a:rPr lang="en-US" sz="2800"/>
              <a:t>Time-Series Forecasting - Naïve Forecast</a:t>
            </a:r>
            <a:endParaRPr/>
          </a:p>
        </p:txBody>
      </p:sp>
      <p:sp>
        <p:nvSpPr>
          <p:cNvPr id="368" name="Google Shape;368;g131036d10d1_0_434"/>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3.7</a:t>
            </a:r>
            <a:endParaRPr/>
          </a:p>
        </p:txBody>
      </p:sp>
      <p:sp>
        <p:nvSpPr>
          <p:cNvPr id="369" name="Google Shape;369;g131036d10d1_0_434"/>
          <p:cNvSpPr txBox="1"/>
          <p:nvPr/>
        </p:nvSpPr>
        <p:spPr>
          <a:xfrm>
            <a:off x="1295400" y="6248400"/>
            <a:ext cx="70104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g131036d10d1_0_442"/>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lnSpc>
                <a:spcPct val="90000"/>
              </a:lnSpc>
              <a:spcBef>
                <a:spcPts val="0"/>
              </a:spcBef>
              <a:spcAft>
                <a:spcPts val="0"/>
              </a:spcAft>
              <a:buSzPts val="2210"/>
              <a:buChar char="⚫"/>
            </a:pPr>
            <a:r>
              <a:rPr b="0" lang="en-US"/>
              <a:t>These techniques work best when a series tends to vary about an average</a:t>
            </a:r>
            <a:endParaRPr/>
          </a:p>
          <a:p>
            <a:pPr indent="-274320" lvl="1" marL="640080" rtl="0" algn="l">
              <a:lnSpc>
                <a:spcPct val="90000"/>
              </a:lnSpc>
              <a:spcBef>
                <a:spcPts val="300"/>
              </a:spcBef>
              <a:spcAft>
                <a:spcPts val="0"/>
              </a:spcAft>
              <a:buSzPts val="2040"/>
              <a:buChar char="⚫"/>
            </a:pPr>
            <a:r>
              <a:rPr lang="en-US"/>
              <a:t>Averaging techniques smooth variations in the data</a:t>
            </a:r>
            <a:endParaRPr/>
          </a:p>
          <a:p>
            <a:pPr indent="-274320" lvl="1" marL="640080" rtl="0" algn="l">
              <a:lnSpc>
                <a:spcPct val="90000"/>
              </a:lnSpc>
              <a:spcBef>
                <a:spcPts val="300"/>
              </a:spcBef>
              <a:spcAft>
                <a:spcPts val="0"/>
              </a:spcAft>
              <a:buSzPts val="2040"/>
              <a:buChar char="⚫"/>
            </a:pPr>
            <a:r>
              <a:rPr lang="en-US"/>
              <a:t>They can handle step changes or gradual changes in the level of a series</a:t>
            </a:r>
            <a:endParaRPr/>
          </a:p>
          <a:p>
            <a:pPr indent="-274320" lvl="1" marL="640080" rtl="0" algn="l">
              <a:lnSpc>
                <a:spcPct val="90000"/>
              </a:lnSpc>
              <a:spcBef>
                <a:spcPts val="300"/>
              </a:spcBef>
              <a:spcAft>
                <a:spcPts val="0"/>
              </a:spcAft>
              <a:buSzPts val="2040"/>
              <a:buChar char="⚫"/>
            </a:pPr>
            <a:r>
              <a:rPr lang="en-US"/>
              <a:t>Techniques</a:t>
            </a:r>
            <a:endParaRPr/>
          </a:p>
          <a:p>
            <a:pPr indent="-457199" lvl="2" marL="1234440" rtl="0" algn="l">
              <a:lnSpc>
                <a:spcPct val="90000"/>
              </a:lnSpc>
              <a:spcBef>
                <a:spcPts val="300"/>
              </a:spcBef>
              <a:spcAft>
                <a:spcPts val="0"/>
              </a:spcAft>
              <a:buSzPts val="1785"/>
              <a:buFont typeface="Constantia"/>
              <a:buAutoNum type="arabicPeriod"/>
            </a:pPr>
            <a:r>
              <a:rPr lang="en-US"/>
              <a:t>Moving average</a:t>
            </a:r>
            <a:endParaRPr/>
          </a:p>
          <a:p>
            <a:pPr indent="-457199" lvl="2" marL="1234440" rtl="0" algn="l">
              <a:lnSpc>
                <a:spcPct val="90000"/>
              </a:lnSpc>
              <a:spcBef>
                <a:spcPts val="300"/>
              </a:spcBef>
              <a:spcAft>
                <a:spcPts val="0"/>
              </a:spcAft>
              <a:buSzPts val="1785"/>
              <a:buFont typeface="Constantia"/>
              <a:buAutoNum type="arabicPeriod"/>
            </a:pPr>
            <a:r>
              <a:rPr lang="en-US"/>
              <a:t>Weighted moving average</a:t>
            </a:r>
            <a:endParaRPr/>
          </a:p>
          <a:p>
            <a:pPr indent="-457199" lvl="2" marL="1234440" rtl="0" algn="l">
              <a:lnSpc>
                <a:spcPct val="90000"/>
              </a:lnSpc>
              <a:spcBef>
                <a:spcPts val="300"/>
              </a:spcBef>
              <a:spcAft>
                <a:spcPts val="0"/>
              </a:spcAft>
              <a:buSzPts val="1785"/>
              <a:buFont typeface="Constantia"/>
              <a:buAutoNum type="arabicPeriod"/>
            </a:pPr>
            <a:r>
              <a:rPr lang="en-US"/>
              <a:t>Exponential smoothing</a:t>
            </a:r>
            <a:endParaRPr/>
          </a:p>
        </p:txBody>
      </p:sp>
      <p:sp>
        <p:nvSpPr>
          <p:cNvPr id="376" name="Google Shape;376;g131036d10d1_0_442"/>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2800"/>
              <a:buFont typeface="Constantia"/>
              <a:buNone/>
            </a:pPr>
            <a:r>
              <a:rPr lang="en-US" sz="2800"/>
              <a:t>Time-Series Forecasting - Averaging</a:t>
            </a:r>
            <a:endParaRPr/>
          </a:p>
        </p:txBody>
      </p:sp>
      <p:sp>
        <p:nvSpPr>
          <p:cNvPr id="377" name="Google Shape;377;g131036d10d1_0_442"/>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3.8</a:t>
            </a:r>
            <a:endParaRPr/>
          </a:p>
        </p:txBody>
      </p:sp>
      <p:sp>
        <p:nvSpPr>
          <p:cNvPr id="378" name="Google Shape;378;g131036d10d1_0_442"/>
          <p:cNvSpPr txBox="1"/>
          <p:nvPr/>
        </p:nvSpPr>
        <p:spPr>
          <a:xfrm>
            <a:off x="1295400" y="6248400"/>
            <a:ext cx="70104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g131036d10d1_0_45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Technique that averages a number of the most recent actual values in generating a forecast</a:t>
            </a:r>
            <a:endParaRPr/>
          </a:p>
        </p:txBody>
      </p:sp>
      <p:sp>
        <p:nvSpPr>
          <p:cNvPr id="385" name="Google Shape;385;g131036d10d1_0_450"/>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Moving Average</a:t>
            </a:r>
            <a:endParaRPr/>
          </a:p>
        </p:txBody>
      </p:sp>
      <p:pic>
        <p:nvPicPr>
          <p:cNvPr id="386" name="Google Shape;386;g131036d10d1_0_450"/>
          <p:cNvPicPr preferRelativeResize="0"/>
          <p:nvPr/>
        </p:nvPicPr>
        <p:blipFill rotWithShape="1">
          <a:blip r:embed="rId3">
            <a:alphaModFix/>
          </a:blip>
          <a:srcRect b="0" l="0" r="0" t="0"/>
          <a:stretch/>
        </p:blipFill>
        <p:spPr>
          <a:xfrm>
            <a:off x="1184275" y="2438400"/>
            <a:ext cx="6435724" cy="3733800"/>
          </a:xfrm>
          <a:prstGeom prst="rect">
            <a:avLst/>
          </a:prstGeom>
          <a:solidFill>
            <a:srgbClr val="DDD9C3"/>
          </a:solidFill>
          <a:ln>
            <a:noFill/>
          </a:ln>
        </p:spPr>
      </p:pic>
      <p:sp>
        <p:nvSpPr>
          <p:cNvPr id="387" name="Google Shape;387;g131036d10d1_0_450"/>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3.8</a:t>
            </a:r>
            <a:endParaRPr/>
          </a:p>
        </p:txBody>
      </p:sp>
      <p:sp>
        <p:nvSpPr>
          <p:cNvPr id="388" name="Google Shape;388;g131036d10d1_0_450"/>
          <p:cNvSpPr txBox="1"/>
          <p:nvPr/>
        </p:nvSpPr>
        <p:spPr>
          <a:xfrm>
            <a:off x="1219200" y="64008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g131036d10d1_0_459"/>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As new data become available, the forecast is updated by adding the newest value and dropping the oldest and then re-computing the average</a:t>
            </a:r>
            <a:endParaRPr/>
          </a:p>
          <a:p>
            <a:pPr indent="-274320" lvl="0" marL="274320" rtl="0" algn="l">
              <a:spcBef>
                <a:spcPts val="600"/>
              </a:spcBef>
              <a:spcAft>
                <a:spcPts val="0"/>
              </a:spcAft>
              <a:buSzPts val="2210"/>
              <a:buChar char="⚫"/>
            </a:pPr>
            <a:r>
              <a:rPr b="0" lang="en-US"/>
              <a:t>The number of data points included in the average determines the model’s sensitivity</a:t>
            </a:r>
            <a:endParaRPr/>
          </a:p>
          <a:p>
            <a:pPr indent="-274320" lvl="1" marL="640080" rtl="0" algn="l">
              <a:spcBef>
                <a:spcPts val="300"/>
              </a:spcBef>
              <a:spcAft>
                <a:spcPts val="0"/>
              </a:spcAft>
              <a:buSzPts val="2040"/>
              <a:buChar char="⚫"/>
            </a:pPr>
            <a:r>
              <a:rPr lang="en-US"/>
              <a:t>Fewer data points used—more responsive</a:t>
            </a:r>
            <a:endParaRPr/>
          </a:p>
          <a:p>
            <a:pPr indent="-274320" lvl="1" marL="640080" rtl="0" algn="l">
              <a:spcBef>
                <a:spcPts val="300"/>
              </a:spcBef>
              <a:spcAft>
                <a:spcPts val="0"/>
              </a:spcAft>
              <a:buSzPts val="2040"/>
              <a:buChar char="⚫"/>
            </a:pPr>
            <a:r>
              <a:rPr lang="en-US"/>
              <a:t>More data points used—less responsive</a:t>
            </a:r>
            <a:endParaRPr/>
          </a:p>
        </p:txBody>
      </p:sp>
      <p:sp>
        <p:nvSpPr>
          <p:cNvPr id="395" name="Google Shape;395;g131036d10d1_0_459"/>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Moving Average (cont.)</a:t>
            </a:r>
            <a:endParaRPr/>
          </a:p>
        </p:txBody>
      </p:sp>
      <p:sp>
        <p:nvSpPr>
          <p:cNvPr id="396" name="Google Shape;396;g131036d10d1_0_459"/>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3.8</a:t>
            </a:r>
            <a:endParaRPr/>
          </a:p>
        </p:txBody>
      </p:sp>
      <p:sp>
        <p:nvSpPr>
          <p:cNvPr id="397" name="Google Shape;397;g131036d10d1_0_459"/>
          <p:cNvSpPr txBox="1"/>
          <p:nvPr/>
        </p:nvSpPr>
        <p:spPr>
          <a:xfrm>
            <a:off x="1219200" y="6324600"/>
            <a:ext cx="6858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g131036d10d1_0_467"/>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The most recent values in a time series are given more weight in computing a forecast</a:t>
            </a:r>
            <a:endParaRPr/>
          </a:p>
          <a:p>
            <a:pPr indent="-274320" lvl="1" marL="640080" rtl="0" algn="l">
              <a:spcBef>
                <a:spcPts val="300"/>
              </a:spcBef>
              <a:spcAft>
                <a:spcPts val="0"/>
              </a:spcAft>
              <a:buSzPts val="2040"/>
              <a:buChar char="⚫"/>
            </a:pPr>
            <a:r>
              <a:rPr lang="en-US"/>
              <a:t>The choice of weights, </a:t>
            </a:r>
            <a:r>
              <a:rPr i="1" lang="en-US"/>
              <a:t>w</a:t>
            </a:r>
            <a:r>
              <a:rPr lang="en-US"/>
              <a:t>, is somewhat arbitrary and involves some trial and error</a:t>
            </a:r>
            <a:endParaRPr/>
          </a:p>
        </p:txBody>
      </p:sp>
      <p:sp>
        <p:nvSpPr>
          <p:cNvPr id="404" name="Google Shape;404;g131036d10d1_0_467"/>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Weighted Moving Average</a:t>
            </a:r>
            <a:endParaRPr/>
          </a:p>
        </p:txBody>
      </p:sp>
      <p:pic>
        <p:nvPicPr>
          <p:cNvPr id="405" name="Google Shape;405;g131036d10d1_0_467"/>
          <p:cNvPicPr preferRelativeResize="0"/>
          <p:nvPr/>
        </p:nvPicPr>
        <p:blipFill rotWithShape="1">
          <a:blip r:embed="rId3">
            <a:alphaModFix/>
          </a:blip>
          <a:srcRect b="0" l="0" r="0" t="0"/>
          <a:stretch/>
        </p:blipFill>
        <p:spPr>
          <a:xfrm>
            <a:off x="612775" y="3352800"/>
            <a:ext cx="7921624" cy="1603375"/>
          </a:xfrm>
          <a:prstGeom prst="rect">
            <a:avLst/>
          </a:prstGeom>
          <a:solidFill>
            <a:srgbClr val="DDD9C3"/>
          </a:solidFill>
          <a:ln>
            <a:noFill/>
          </a:ln>
        </p:spPr>
      </p:pic>
      <p:sp>
        <p:nvSpPr>
          <p:cNvPr id="406" name="Google Shape;406;g131036d10d1_0_467"/>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3.9</a:t>
            </a:r>
            <a:endParaRPr/>
          </a:p>
        </p:txBody>
      </p:sp>
      <p:sp>
        <p:nvSpPr>
          <p:cNvPr id="407" name="Google Shape;407;g131036d10d1_0_467"/>
          <p:cNvSpPr txBox="1"/>
          <p:nvPr/>
        </p:nvSpPr>
        <p:spPr>
          <a:xfrm>
            <a:off x="1295400" y="63246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g131036d10d1_0_476"/>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A weighted averaging method that is based on the previous forecast plus a percentage of the forecast error</a:t>
            </a:r>
            <a:endParaRPr/>
          </a:p>
        </p:txBody>
      </p:sp>
      <p:sp>
        <p:nvSpPr>
          <p:cNvPr id="414" name="Google Shape;414;g131036d10d1_0_476"/>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Exponential Smoothing</a:t>
            </a:r>
            <a:endParaRPr/>
          </a:p>
        </p:txBody>
      </p:sp>
      <p:pic>
        <p:nvPicPr>
          <p:cNvPr id="415" name="Google Shape;415;g131036d10d1_0_476"/>
          <p:cNvPicPr preferRelativeResize="0"/>
          <p:nvPr/>
        </p:nvPicPr>
        <p:blipFill rotWithShape="1">
          <a:blip r:embed="rId3">
            <a:alphaModFix/>
          </a:blip>
          <a:srcRect b="0" l="0" r="0" t="0"/>
          <a:stretch/>
        </p:blipFill>
        <p:spPr>
          <a:xfrm>
            <a:off x="1708150" y="3060700"/>
            <a:ext cx="5683249" cy="2343151"/>
          </a:xfrm>
          <a:prstGeom prst="rect">
            <a:avLst/>
          </a:prstGeom>
          <a:solidFill>
            <a:srgbClr val="DDD9C3"/>
          </a:solidFill>
          <a:ln>
            <a:noFill/>
          </a:ln>
        </p:spPr>
      </p:pic>
      <p:sp>
        <p:nvSpPr>
          <p:cNvPr id="416" name="Google Shape;416;g131036d10d1_0_476"/>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3.10</a:t>
            </a:r>
            <a:endParaRPr/>
          </a:p>
        </p:txBody>
      </p:sp>
      <p:sp>
        <p:nvSpPr>
          <p:cNvPr id="417" name="Google Shape;417;g131036d10d1_0_476"/>
          <p:cNvSpPr txBox="1"/>
          <p:nvPr/>
        </p:nvSpPr>
        <p:spPr>
          <a:xfrm>
            <a:off x="1295400" y="62484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g131036d10d1_0_485"/>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Linear Trend</a:t>
            </a:r>
            <a:endParaRPr/>
          </a:p>
        </p:txBody>
      </p:sp>
      <p:sp>
        <p:nvSpPr>
          <p:cNvPr id="424" name="Google Shape;424;g131036d10d1_0_485"/>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A simple data plot can reveal the existence and nature of a trend</a:t>
            </a:r>
            <a:endParaRPr/>
          </a:p>
          <a:p>
            <a:pPr indent="-274320" lvl="0" marL="274320" rtl="0" algn="l">
              <a:spcBef>
                <a:spcPts val="600"/>
              </a:spcBef>
              <a:spcAft>
                <a:spcPts val="0"/>
              </a:spcAft>
              <a:buSzPts val="2210"/>
              <a:buChar char="⚫"/>
            </a:pPr>
            <a:r>
              <a:rPr b="0" lang="en-US"/>
              <a:t>Linear trend equation</a:t>
            </a:r>
            <a:endParaRPr/>
          </a:p>
        </p:txBody>
      </p:sp>
      <p:pic>
        <p:nvPicPr>
          <p:cNvPr id="425" name="Google Shape;425;g131036d10d1_0_485"/>
          <p:cNvPicPr preferRelativeResize="0"/>
          <p:nvPr/>
        </p:nvPicPr>
        <p:blipFill rotWithShape="1">
          <a:blip r:embed="rId3">
            <a:alphaModFix/>
          </a:blip>
          <a:srcRect b="0" l="0" r="0" t="0"/>
          <a:stretch/>
        </p:blipFill>
        <p:spPr>
          <a:xfrm>
            <a:off x="938212" y="3125787"/>
            <a:ext cx="6148388" cy="2589213"/>
          </a:xfrm>
          <a:prstGeom prst="rect">
            <a:avLst/>
          </a:prstGeom>
          <a:solidFill>
            <a:srgbClr val="DDD9C3"/>
          </a:solidFill>
          <a:ln>
            <a:noFill/>
          </a:ln>
        </p:spPr>
      </p:pic>
      <p:sp>
        <p:nvSpPr>
          <p:cNvPr id="426" name="Google Shape;426;g131036d10d1_0_485"/>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3.11</a:t>
            </a:r>
            <a:endParaRPr/>
          </a:p>
        </p:txBody>
      </p:sp>
      <p:sp>
        <p:nvSpPr>
          <p:cNvPr id="427" name="Google Shape;427;g131036d10d1_0_485"/>
          <p:cNvSpPr txBox="1"/>
          <p:nvPr/>
        </p:nvSpPr>
        <p:spPr>
          <a:xfrm>
            <a:off x="1295400" y="6324600"/>
            <a:ext cx="7086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g131036d10d1_0_494"/>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Slope and intercept can be estimated from historical data</a:t>
            </a:r>
            <a:endParaRPr/>
          </a:p>
        </p:txBody>
      </p:sp>
      <p:sp>
        <p:nvSpPr>
          <p:cNvPr id="434" name="Google Shape;434;g131036d10d1_0_494"/>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Estimating Slope and Intercept</a:t>
            </a:r>
            <a:endParaRPr/>
          </a:p>
        </p:txBody>
      </p:sp>
      <p:pic>
        <p:nvPicPr>
          <p:cNvPr id="435" name="Google Shape;435;g131036d10d1_0_494"/>
          <p:cNvPicPr preferRelativeResize="0"/>
          <p:nvPr/>
        </p:nvPicPr>
        <p:blipFill rotWithShape="1">
          <a:blip r:embed="rId3">
            <a:alphaModFix/>
          </a:blip>
          <a:srcRect b="0" l="0" r="0" t="0"/>
          <a:stretch/>
        </p:blipFill>
        <p:spPr>
          <a:xfrm>
            <a:off x="1676400" y="2438400"/>
            <a:ext cx="3363914" cy="3047999"/>
          </a:xfrm>
          <a:prstGeom prst="rect">
            <a:avLst/>
          </a:prstGeom>
          <a:solidFill>
            <a:srgbClr val="DDD9C3"/>
          </a:solidFill>
          <a:ln>
            <a:noFill/>
          </a:ln>
        </p:spPr>
      </p:pic>
      <p:sp>
        <p:nvSpPr>
          <p:cNvPr id="436" name="Google Shape;436;g131036d10d1_0_494"/>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3.11</a:t>
            </a:r>
            <a:endParaRPr/>
          </a:p>
        </p:txBody>
      </p:sp>
      <p:sp>
        <p:nvSpPr>
          <p:cNvPr id="437" name="Google Shape;437;g131036d10d1_0_494"/>
          <p:cNvSpPr txBox="1"/>
          <p:nvPr/>
        </p:nvSpPr>
        <p:spPr>
          <a:xfrm>
            <a:off x="1219200" y="6324600"/>
            <a:ext cx="7162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g131036d10d1_0_503"/>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000"/>
              <a:buFont typeface="Constantia"/>
              <a:buNone/>
            </a:pPr>
            <a:r>
              <a:rPr lang="en-US" sz="3000"/>
              <a:t>Trend-Adjusted Exponential Smoothing</a:t>
            </a:r>
            <a:endParaRPr/>
          </a:p>
        </p:txBody>
      </p:sp>
      <p:sp>
        <p:nvSpPr>
          <p:cNvPr id="444" name="Google Shape;444;g131036d10d1_0_50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The trend adjusted forecast consists of two components</a:t>
            </a:r>
            <a:endParaRPr/>
          </a:p>
          <a:p>
            <a:pPr indent="-274320" lvl="1" marL="640080" rtl="0" algn="l">
              <a:spcBef>
                <a:spcPts val="300"/>
              </a:spcBef>
              <a:spcAft>
                <a:spcPts val="0"/>
              </a:spcAft>
              <a:buSzPts val="2040"/>
              <a:buChar char="⚫"/>
            </a:pPr>
            <a:r>
              <a:rPr lang="en-US"/>
              <a:t>Smoothed error</a:t>
            </a:r>
            <a:endParaRPr/>
          </a:p>
          <a:p>
            <a:pPr indent="-274320" lvl="1" marL="640080" rtl="0" algn="l">
              <a:spcBef>
                <a:spcPts val="300"/>
              </a:spcBef>
              <a:spcAft>
                <a:spcPts val="0"/>
              </a:spcAft>
              <a:buSzPts val="2040"/>
              <a:buChar char="⚫"/>
            </a:pPr>
            <a:r>
              <a:rPr lang="en-US"/>
              <a:t>Trend factor</a:t>
            </a:r>
            <a:endParaRPr/>
          </a:p>
        </p:txBody>
      </p:sp>
      <p:pic>
        <p:nvPicPr>
          <p:cNvPr id="445" name="Google Shape;445;g131036d10d1_0_503"/>
          <p:cNvPicPr preferRelativeResize="0"/>
          <p:nvPr/>
        </p:nvPicPr>
        <p:blipFill rotWithShape="1">
          <a:blip r:embed="rId3">
            <a:alphaModFix/>
          </a:blip>
          <a:srcRect b="0" l="0" r="0" t="0"/>
          <a:stretch/>
        </p:blipFill>
        <p:spPr>
          <a:xfrm>
            <a:off x="1371600" y="3657600"/>
            <a:ext cx="5943599" cy="1828800"/>
          </a:xfrm>
          <a:prstGeom prst="rect">
            <a:avLst/>
          </a:prstGeom>
          <a:solidFill>
            <a:srgbClr val="DDD9C3"/>
          </a:solidFill>
          <a:ln>
            <a:noFill/>
          </a:ln>
        </p:spPr>
      </p:pic>
      <p:sp>
        <p:nvSpPr>
          <p:cNvPr id="446" name="Google Shape;446;g131036d10d1_0_503"/>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3.12</a:t>
            </a:r>
            <a:endParaRPr/>
          </a:p>
        </p:txBody>
      </p:sp>
      <p:sp>
        <p:nvSpPr>
          <p:cNvPr id="447" name="Google Shape;447;g131036d10d1_0_503"/>
          <p:cNvSpPr txBox="1"/>
          <p:nvPr/>
        </p:nvSpPr>
        <p:spPr>
          <a:xfrm>
            <a:off x="1295400" y="6324600"/>
            <a:ext cx="6705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a:t>
            </a:r>
            <a:endParaRPr/>
          </a:p>
        </p:txBody>
      </p:sp>
      <p:sp>
        <p:nvSpPr>
          <p:cNvPr id="207" name="Google Shape;207;p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1" lang="en-US"/>
              <a:t>Forecast</a:t>
            </a:r>
            <a:r>
              <a:rPr lang="en-US"/>
              <a:t> – a statement about the future value of a variable of interest</a:t>
            </a:r>
            <a:endParaRPr/>
          </a:p>
          <a:p>
            <a:pPr indent="-274320" lvl="1" marL="640080" rtl="0" algn="l">
              <a:spcBef>
                <a:spcPts val="300"/>
              </a:spcBef>
              <a:spcAft>
                <a:spcPts val="0"/>
              </a:spcAft>
              <a:buSzPts val="2040"/>
              <a:buChar char="⚫"/>
            </a:pPr>
            <a:r>
              <a:rPr lang="en-US"/>
              <a:t>We make forecasts about such things as weather, demand, and resource availability</a:t>
            </a:r>
            <a:endParaRPr/>
          </a:p>
          <a:p>
            <a:pPr indent="-274320" lvl="1" marL="640080" rtl="0" algn="l">
              <a:spcBef>
                <a:spcPts val="300"/>
              </a:spcBef>
              <a:spcAft>
                <a:spcPts val="0"/>
              </a:spcAft>
              <a:buSzPts val="2040"/>
              <a:buChar char="⚫"/>
            </a:pPr>
            <a:r>
              <a:rPr lang="en-US"/>
              <a:t>Forecasts are important to making informed decisions</a:t>
            </a:r>
            <a:endParaRPr/>
          </a:p>
        </p:txBody>
      </p:sp>
      <p:sp>
        <p:nvSpPr>
          <p:cNvPr id="208" name="Google Shape;208;p3"/>
          <p:cNvSpPr txBox="1"/>
          <p:nvPr/>
        </p:nvSpPr>
        <p:spPr>
          <a:xfrm>
            <a:off x="381000" y="6324600"/>
            <a:ext cx="77724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g131036d10d1_0_512"/>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000"/>
              <a:buFont typeface="Constantia"/>
              <a:buNone/>
            </a:pPr>
            <a:r>
              <a:rPr lang="en-US" sz="3000"/>
              <a:t>Trend-Adjusted Exponential Smoothing (cont.)</a:t>
            </a:r>
            <a:endParaRPr/>
          </a:p>
        </p:txBody>
      </p:sp>
      <p:sp>
        <p:nvSpPr>
          <p:cNvPr id="454" name="Google Shape;454;g131036d10d1_0_512"/>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b="0" lang="en-US"/>
              <a:t>Alpha and beta are smoothing constants</a:t>
            </a:r>
            <a:endParaRPr/>
          </a:p>
          <a:p>
            <a:pPr indent="-274320" lvl="0" marL="274320" rtl="0" algn="l">
              <a:spcBef>
                <a:spcPts val="600"/>
              </a:spcBef>
              <a:spcAft>
                <a:spcPts val="0"/>
              </a:spcAft>
              <a:buSzPts val="2210"/>
              <a:buChar char="⚫"/>
            </a:pPr>
            <a:r>
              <a:rPr b="0" lang="en-US"/>
              <a:t>Trend-adjusted exponential smoothing has the ability to respond to changes in trend</a:t>
            </a:r>
            <a:endParaRPr/>
          </a:p>
        </p:txBody>
      </p:sp>
      <p:pic>
        <p:nvPicPr>
          <p:cNvPr id="455" name="Google Shape;455;g131036d10d1_0_512"/>
          <p:cNvPicPr preferRelativeResize="0"/>
          <p:nvPr/>
        </p:nvPicPr>
        <p:blipFill rotWithShape="1">
          <a:blip r:embed="rId3">
            <a:alphaModFix/>
          </a:blip>
          <a:srcRect b="0" l="0" r="0" t="0"/>
          <a:stretch/>
        </p:blipFill>
        <p:spPr>
          <a:xfrm>
            <a:off x="1752600" y="3276600"/>
            <a:ext cx="5030790" cy="1600201"/>
          </a:xfrm>
          <a:prstGeom prst="rect">
            <a:avLst/>
          </a:prstGeom>
          <a:solidFill>
            <a:srgbClr val="DDD9C3"/>
          </a:solidFill>
          <a:ln>
            <a:noFill/>
          </a:ln>
        </p:spPr>
      </p:pic>
      <p:sp>
        <p:nvSpPr>
          <p:cNvPr id="456" name="Google Shape;456;g131036d10d1_0_512"/>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3.12</a:t>
            </a:r>
            <a:endParaRPr/>
          </a:p>
        </p:txBody>
      </p:sp>
      <p:sp>
        <p:nvSpPr>
          <p:cNvPr id="457" name="Google Shape;457;g131036d10d1_0_512"/>
          <p:cNvSpPr txBox="1"/>
          <p:nvPr/>
        </p:nvSpPr>
        <p:spPr>
          <a:xfrm>
            <a:off x="1295400" y="6324600"/>
            <a:ext cx="6858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g131036d10d1_0_521"/>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lnSpc>
                <a:spcPct val="90000"/>
              </a:lnSpc>
              <a:spcBef>
                <a:spcPts val="0"/>
              </a:spcBef>
              <a:spcAft>
                <a:spcPts val="0"/>
              </a:spcAft>
              <a:buSzPts val="2380"/>
              <a:buChar char="⚫"/>
            </a:pPr>
            <a:r>
              <a:rPr b="0" lang="en-US" sz="2800"/>
              <a:t>Seasonality – regularly repeating movements in series values that can be tied to recurring events</a:t>
            </a:r>
            <a:endParaRPr/>
          </a:p>
          <a:p>
            <a:pPr indent="-274320" lvl="1" marL="640080" rtl="0" algn="l">
              <a:lnSpc>
                <a:spcPct val="90000"/>
              </a:lnSpc>
              <a:spcBef>
                <a:spcPts val="300"/>
              </a:spcBef>
              <a:spcAft>
                <a:spcPts val="0"/>
              </a:spcAft>
              <a:buSzPts val="2040"/>
              <a:buChar char="⚫"/>
            </a:pPr>
            <a:r>
              <a:rPr lang="en-US"/>
              <a:t>E</a:t>
            </a:r>
            <a:r>
              <a:rPr b="0" lang="en-US"/>
              <a:t>xpressed in terms of the amount that actual values deviate from the average value of a series</a:t>
            </a:r>
            <a:endParaRPr/>
          </a:p>
          <a:p>
            <a:pPr indent="-274320" lvl="1" marL="640080" rtl="0" algn="l">
              <a:lnSpc>
                <a:spcPct val="90000"/>
              </a:lnSpc>
              <a:spcBef>
                <a:spcPts val="300"/>
              </a:spcBef>
              <a:spcAft>
                <a:spcPts val="0"/>
              </a:spcAft>
              <a:buSzPts val="2040"/>
              <a:buChar char="⚫"/>
            </a:pPr>
            <a:r>
              <a:rPr b="0" lang="en-US"/>
              <a:t>Models of seasonality</a:t>
            </a:r>
            <a:endParaRPr/>
          </a:p>
          <a:p>
            <a:pPr indent="-228600" lvl="2" marL="1005839" rtl="0" algn="l">
              <a:lnSpc>
                <a:spcPct val="90000"/>
              </a:lnSpc>
              <a:spcBef>
                <a:spcPts val="300"/>
              </a:spcBef>
              <a:spcAft>
                <a:spcPts val="0"/>
              </a:spcAft>
              <a:buSzPts val="1530"/>
              <a:buChar char="⚫"/>
            </a:pPr>
            <a:r>
              <a:rPr lang="en-US" sz="1800"/>
              <a:t>Additive</a:t>
            </a:r>
            <a:endParaRPr/>
          </a:p>
          <a:p>
            <a:pPr indent="-228600" lvl="3" marL="1280160" rtl="0" algn="l">
              <a:lnSpc>
                <a:spcPct val="90000"/>
              </a:lnSpc>
              <a:spcBef>
                <a:spcPts val="300"/>
              </a:spcBef>
              <a:spcAft>
                <a:spcPts val="0"/>
              </a:spcAft>
              <a:buSzPts val="1700"/>
              <a:buChar char="⚫"/>
            </a:pPr>
            <a:r>
              <a:rPr lang="en-US" sz="2000"/>
              <a:t>Seasonality is expressed as a quantity that gets added to or subtracted from the time-series average in order to incorporate seasonality</a:t>
            </a:r>
            <a:endParaRPr/>
          </a:p>
          <a:p>
            <a:pPr indent="-228600" lvl="2" marL="1005839" rtl="0" algn="l">
              <a:lnSpc>
                <a:spcPct val="90000"/>
              </a:lnSpc>
              <a:spcBef>
                <a:spcPts val="300"/>
              </a:spcBef>
              <a:spcAft>
                <a:spcPts val="0"/>
              </a:spcAft>
              <a:buSzPts val="1530"/>
              <a:buChar char="⚫"/>
            </a:pPr>
            <a:r>
              <a:rPr lang="en-US" sz="1800"/>
              <a:t>Multiplicative</a:t>
            </a:r>
            <a:endParaRPr/>
          </a:p>
          <a:p>
            <a:pPr indent="-228600" lvl="3" marL="1280160" rtl="0" algn="l">
              <a:lnSpc>
                <a:spcPct val="90000"/>
              </a:lnSpc>
              <a:spcBef>
                <a:spcPts val="300"/>
              </a:spcBef>
              <a:spcAft>
                <a:spcPts val="0"/>
              </a:spcAft>
              <a:buSzPts val="1700"/>
              <a:buChar char="⚫"/>
            </a:pPr>
            <a:r>
              <a:rPr lang="en-US" sz="2000"/>
              <a:t>Seasonality is expressed as a percentage of the average (or trend) amount which is then used to multiply the value of a series in order to incorporate seasonality</a:t>
            </a:r>
            <a:endParaRPr/>
          </a:p>
        </p:txBody>
      </p:sp>
      <p:sp>
        <p:nvSpPr>
          <p:cNvPr id="464" name="Google Shape;464;g131036d10d1_0_521"/>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Techniques for Seasonality</a:t>
            </a:r>
            <a:endParaRPr/>
          </a:p>
        </p:txBody>
      </p:sp>
      <p:sp>
        <p:nvSpPr>
          <p:cNvPr id="465" name="Google Shape;465;g131036d10d1_0_521"/>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3.13</a:t>
            </a:r>
            <a:endParaRPr/>
          </a:p>
        </p:txBody>
      </p:sp>
      <p:sp>
        <p:nvSpPr>
          <p:cNvPr id="466" name="Google Shape;466;g131036d10d1_0_521"/>
          <p:cNvSpPr txBox="1"/>
          <p:nvPr/>
        </p:nvSpPr>
        <p:spPr>
          <a:xfrm>
            <a:off x="1295400" y="6324600"/>
            <a:ext cx="6858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g131036d10d1_0_529"/>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lnSpc>
                <a:spcPct val="90000"/>
              </a:lnSpc>
              <a:spcBef>
                <a:spcPts val="0"/>
              </a:spcBef>
              <a:spcAft>
                <a:spcPts val="0"/>
              </a:spcAft>
              <a:buSzPts val="2040"/>
              <a:buChar char="⚫"/>
            </a:pPr>
            <a:r>
              <a:rPr b="1" lang="en-US" sz="2400"/>
              <a:t>Seasonal relatives</a:t>
            </a:r>
            <a:endParaRPr/>
          </a:p>
          <a:p>
            <a:pPr indent="-274320" lvl="1" marL="640080" rtl="0" algn="l">
              <a:lnSpc>
                <a:spcPct val="90000"/>
              </a:lnSpc>
              <a:spcBef>
                <a:spcPts val="300"/>
              </a:spcBef>
              <a:spcAft>
                <a:spcPts val="0"/>
              </a:spcAft>
              <a:buSzPts val="1700"/>
              <a:buChar char="⚫"/>
            </a:pPr>
            <a:r>
              <a:rPr lang="en-US" sz="2000"/>
              <a:t>The seasonal percentage used in the multiplicative seasonally adjusted forecasting model</a:t>
            </a:r>
            <a:endParaRPr/>
          </a:p>
          <a:p>
            <a:pPr indent="-274320" lvl="0" marL="274320" rtl="0" algn="l">
              <a:lnSpc>
                <a:spcPct val="90000"/>
              </a:lnSpc>
              <a:spcBef>
                <a:spcPts val="600"/>
              </a:spcBef>
              <a:spcAft>
                <a:spcPts val="0"/>
              </a:spcAft>
              <a:buSzPts val="2040"/>
              <a:buChar char="⚫"/>
            </a:pPr>
            <a:r>
              <a:rPr lang="en-US" sz="2400"/>
              <a:t>Using seasonal relatives</a:t>
            </a:r>
            <a:endParaRPr/>
          </a:p>
          <a:p>
            <a:pPr indent="-274320" lvl="1" marL="640080" rtl="0" algn="l">
              <a:lnSpc>
                <a:spcPct val="90000"/>
              </a:lnSpc>
              <a:spcBef>
                <a:spcPts val="300"/>
              </a:spcBef>
              <a:spcAft>
                <a:spcPts val="0"/>
              </a:spcAft>
              <a:buSzPts val="1870"/>
              <a:buChar char="⚫"/>
            </a:pPr>
            <a:r>
              <a:rPr lang="en-US" sz="2200"/>
              <a:t>To </a:t>
            </a:r>
            <a:r>
              <a:rPr i="1" lang="en-US" sz="2200"/>
              <a:t>deseasonalize</a:t>
            </a:r>
            <a:r>
              <a:rPr lang="en-US" sz="2200"/>
              <a:t> data</a:t>
            </a:r>
            <a:endParaRPr/>
          </a:p>
          <a:p>
            <a:pPr indent="-228600" lvl="2" marL="1005839" rtl="0" algn="l">
              <a:lnSpc>
                <a:spcPct val="90000"/>
              </a:lnSpc>
              <a:spcBef>
                <a:spcPts val="300"/>
              </a:spcBef>
              <a:spcAft>
                <a:spcPts val="0"/>
              </a:spcAft>
              <a:buSzPts val="1700"/>
              <a:buChar char="⚫"/>
            </a:pPr>
            <a:r>
              <a:rPr lang="en-US" sz="2000"/>
              <a:t>Done in order to get a clearer picture of the nonseasonal (e.g., trend) components of the data series</a:t>
            </a:r>
            <a:endParaRPr/>
          </a:p>
          <a:p>
            <a:pPr indent="-228600" lvl="2" marL="1005839" rtl="0" algn="l">
              <a:lnSpc>
                <a:spcPct val="90000"/>
              </a:lnSpc>
              <a:spcBef>
                <a:spcPts val="300"/>
              </a:spcBef>
              <a:spcAft>
                <a:spcPts val="0"/>
              </a:spcAft>
              <a:buSzPts val="1700"/>
              <a:buChar char="⚫"/>
            </a:pPr>
            <a:r>
              <a:rPr lang="en-US" sz="2000"/>
              <a:t>Divide each data point by its seasonal relative</a:t>
            </a:r>
            <a:endParaRPr/>
          </a:p>
          <a:p>
            <a:pPr indent="-274320" lvl="1" marL="640080" rtl="0" algn="l">
              <a:lnSpc>
                <a:spcPct val="90000"/>
              </a:lnSpc>
              <a:spcBef>
                <a:spcPts val="300"/>
              </a:spcBef>
              <a:spcAft>
                <a:spcPts val="0"/>
              </a:spcAft>
              <a:buSzPts val="1870"/>
              <a:buChar char="⚫"/>
            </a:pPr>
            <a:r>
              <a:rPr lang="en-US" sz="2200"/>
              <a:t>To </a:t>
            </a:r>
            <a:r>
              <a:rPr i="1" lang="en-US" sz="2200"/>
              <a:t>incorporate seasonality</a:t>
            </a:r>
            <a:r>
              <a:rPr lang="en-US" sz="2200"/>
              <a:t> in a forecast</a:t>
            </a:r>
            <a:endParaRPr/>
          </a:p>
          <a:p>
            <a:pPr indent="-457200" lvl="2" marL="1234440" rtl="0" algn="l">
              <a:lnSpc>
                <a:spcPct val="90000"/>
              </a:lnSpc>
              <a:spcBef>
                <a:spcPts val="300"/>
              </a:spcBef>
              <a:spcAft>
                <a:spcPts val="0"/>
              </a:spcAft>
              <a:buSzPts val="1700"/>
              <a:buFont typeface="Constantia"/>
              <a:buAutoNum type="arabicPeriod"/>
            </a:pPr>
            <a:r>
              <a:rPr lang="en-US" sz="2000"/>
              <a:t>Obtain trend estimates for desired periods using a trend equation</a:t>
            </a:r>
            <a:endParaRPr/>
          </a:p>
          <a:p>
            <a:pPr indent="-457200" lvl="2" marL="1234440" rtl="0" algn="l">
              <a:lnSpc>
                <a:spcPct val="90000"/>
              </a:lnSpc>
              <a:spcBef>
                <a:spcPts val="300"/>
              </a:spcBef>
              <a:spcAft>
                <a:spcPts val="0"/>
              </a:spcAft>
              <a:buSzPts val="1700"/>
              <a:buFont typeface="Constantia"/>
              <a:buAutoNum type="arabicPeriod"/>
            </a:pPr>
            <a:r>
              <a:rPr lang="en-US" sz="2000"/>
              <a:t>Add seasonality by multiplying these trend estimates by the corresponding seasonal relative</a:t>
            </a:r>
            <a:endParaRPr/>
          </a:p>
        </p:txBody>
      </p:sp>
      <p:sp>
        <p:nvSpPr>
          <p:cNvPr id="473" name="Google Shape;473;g131036d10d1_0_529"/>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Seasonal Relatives</a:t>
            </a:r>
            <a:endParaRPr/>
          </a:p>
        </p:txBody>
      </p:sp>
      <p:sp>
        <p:nvSpPr>
          <p:cNvPr id="474" name="Google Shape;474;g131036d10d1_0_529"/>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3.13</a:t>
            </a:r>
            <a:endParaRPr/>
          </a:p>
        </p:txBody>
      </p:sp>
      <p:sp>
        <p:nvSpPr>
          <p:cNvPr id="475" name="Google Shape;475;g131036d10d1_0_529"/>
          <p:cNvSpPr txBox="1"/>
          <p:nvPr/>
        </p:nvSpPr>
        <p:spPr>
          <a:xfrm>
            <a:off x="1209675" y="6276975"/>
            <a:ext cx="7239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g131036d10d1_0_537"/>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465"/>
              <a:buChar char="⚫"/>
            </a:pPr>
            <a:r>
              <a:rPr b="0" lang="en-US" sz="2900"/>
              <a:t>Associative techniques are based on the development of an equation that summarizes the effects of predictor variables</a:t>
            </a:r>
            <a:endParaRPr/>
          </a:p>
          <a:p>
            <a:pPr indent="-274320" lvl="1" marL="640080" rtl="0" algn="l">
              <a:spcBef>
                <a:spcPts val="300"/>
              </a:spcBef>
              <a:spcAft>
                <a:spcPts val="0"/>
              </a:spcAft>
              <a:buSzPts val="2125"/>
              <a:buChar char="⚫"/>
            </a:pPr>
            <a:r>
              <a:rPr b="1" lang="en-US" sz="2500"/>
              <a:t>Predictor variables</a:t>
            </a:r>
            <a:r>
              <a:rPr lang="en-US" sz="2500"/>
              <a:t> - variables that can be used to predict values of the variable of interest</a:t>
            </a:r>
            <a:endParaRPr/>
          </a:p>
          <a:p>
            <a:pPr indent="-228599" lvl="2" marL="1005839" rtl="0" algn="l">
              <a:spcBef>
                <a:spcPts val="300"/>
              </a:spcBef>
              <a:spcAft>
                <a:spcPts val="0"/>
              </a:spcAft>
              <a:buSzPts val="1785"/>
              <a:buChar char="⚫"/>
            </a:pPr>
            <a:r>
              <a:rPr b="0" lang="en-US"/>
              <a:t>Home values may be related to such factors as home and property size, location, number of bedrooms, and number of bathrooms</a:t>
            </a:r>
            <a:endParaRPr/>
          </a:p>
        </p:txBody>
      </p:sp>
      <p:sp>
        <p:nvSpPr>
          <p:cNvPr id="482" name="Google Shape;482;g131036d10d1_0_537"/>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Associative Forecasting Techniques</a:t>
            </a:r>
            <a:endParaRPr/>
          </a:p>
        </p:txBody>
      </p:sp>
      <p:sp>
        <p:nvSpPr>
          <p:cNvPr id="483" name="Google Shape;483;g131036d10d1_0_537"/>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484" name="Google Shape;484;g131036d10d1_0_537"/>
          <p:cNvSpPr txBox="1"/>
          <p:nvPr/>
        </p:nvSpPr>
        <p:spPr>
          <a:xfrm>
            <a:off x="1295400" y="6324600"/>
            <a:ext cx="7162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9" name="Shape 489"/>
        <p:cNvGrpSpPr/>
        <p:nvPr/>
      </p:nvGrpSpPr>
      <p:grpSpPr>
        <a:xfrm>
          <a:off x="0" y="0"/>
          <a:ext cx="0" cy="0"/>
          <a:chOff x="0" y="0"/>
          <a:chExt cx="0" cy="0"/>
        </a:xfrm>
      </p:grpSpPr>
      <p:sp>
        <p:nvSpPr>
          <p:cNvPr id="490" name="Google Shape;490;g131036d10d1_0_545"/>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lang="en-US"/>
              <a:t>Regression</a:t>
            </a:r>
            <a:r>
              <a:rPr b="0" lang="en-US"/>
              <a:t> - a technique for fitting a line to a set of data points</a:t>
            </a:r>
            <a:endParaRPr/>
          </a:p>
          <a:p>
            <a:pPr indent="-274320" lvl="1" marL="640080" rtl="0" algn="l">
              <a:spcBef>
                <a:spcPts val="300"/>
              </a:spcBef>
              <a:spcAft>
                <a:spcPts val="0"/>
              </a:spcAft>
              <a:buSzPts val="2040"/>
              <a:buChar char="⚫"/>
            </a:pPr>
            <a:r>
              <a:rPr lang="en-US"/>
              <a:t>Simple linear regression - the simplest form of regression that involves a linear relationship between two variables</a:t>
            </a:r>
            <a:endParaRPr/>
          </a:p>
          <a:p>
            <a:pPr indent="-228599" lvl="2" marL="1005839" rtl="0" algn="l">
              <a:spcBef>
                <a:spcPts val="300"/>
              </a:spcBef>
              <a:spcAft>
                <a:spcPts val="0"/>
              </a:spcAft>
              <a:buSzPts val="1785"/>
              <a:buChar char="⚫"/>
            </a:pPr>
            <a:r>
              <a:rPr lang="en-US"/>
              <a:t>The object of simple linear regression is to obtain an equation of a straight line that minimizes the sum of squared vertical deviations from the line (i.e., the </a:t>
            </a:r>
            <a:r>
              <a:rPr i="1" lang="en-US"/>
              <a:t>least squares criterion</a:t>
            </a:r>
            <a:r>
              <a:rPr lang="en-US"/>
              <a:t>)</a:t>
            </a:r>
            <a:endParaRPr/>
          </a:p>
        </p:txBody>
      </p:sp>
      <p:sp>
        <p:nvSpPr>
          <p:cNvPr id="491" name="Google Shape;491;g131036d10d1_0_545"/>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Simple Linear Regression</a:t>
            </a:r>
            <a:endParaRPr/>
          </a:p>
        </p:txBody>
      </p:sp>
      <p:sp>
        <p:nvSpPr>
          <p:cNvPr id="492" name="Google Shape;492;g131036d10d1_0_545"/>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493" name="Google Shape;493;g131036d10d1_0_545"/>
          <p:cNvSpPr txBox="1"/>
          <p:nvPr/>
        </p:nvSpPr>
        <p:spPr>
          <a:xfrm>
            <a:off x="1219200" y="6248400"/>
            <a:ext cx="7086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g131036d10d1_0_553"/>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Least Squares Line</a:t>
            </a:r>
            <a:endParaRPr/>
          </a:p>
        </p:txBody>
      </p:sp>
      <p:pic>
        <p:nvPicPr>
          <p:cNvPr id="500" name="Google Shape;500;g131036d10d1_0_553"/>
          <p:cNvPicPr preferRelativeResize="0"/>
          <p:nvPr/>
        </p:nvPicPr>
        <p:blipFill rotWithShape="1">
          <a:blip r:embed="rId3">
            <a:alphaModFix/>
          </a:blip>
          <a:srcRect b="0" l="0" r="0" t="0"/>
          <a:stretch/>
        </p:blipFill>
        <p:spPr>
          <a:xfrm>
            <a:off x="858838" y="1371600"/>
            <a:ext cx="7472361" cy="4929187"/>
          </a:xfrm>
          <a:prstGeom prst="rect">
            <a:avLst/>
          </a:prstGeom>
          <a:solidFill>
            <a:srgbClr val="DDD9C3"/>
          </a:solidFill>
          <a:ln>
            <a:noFill/>
          </a:ln>
        </p:spPr>
      </p:pic>
      <p:sp>
        <p:nvSpPr>
          <p:cNvPr id="501" name="Google Shape;501;g131036d10d1_0_553"/>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502" name="Google Shape;502;g131036d10d1_0_553"/>
          <p:cNvSpPr txBox="1"/>
          <p:nvPr/>
        </p:nvSpPr>
        <p:spPr>
          <a:xfrm>
            <a:off x="1295400" y="6381690"/>
            <a:ext cx="7162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g131036d10d1_0_561"/>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2040"/>
              <a:buChar char="⚫"/>
            </a:pPr>
            <a:r>
              <a:rPr lang="en-US" sz="2400"/>
              <a:t>Correlation, </a:t>
            </a:r>
            <a:r>
              <a:rPr i="1" lang="en-US" sz="2400"/>
              <a:t>r</a:t>
            </a:r>
            <a:endParaRPr sz="2400"/>
          </a:p>
          <a:p>
            <a:pPr indent="-274320" lvl="1" marL="640080" rtl="0" algn="l">
              <a:spcBef>
                <a:spcPts val="300"/>
              </a:spcBef>
              <a:spcAft>
                <a:spcPts val="0"/>
              </a:spcAft>
              <a:buSzPts val="1700"/>
              <a:buChar char="⚫"/>
            </a:pPr>
            <a:r>
              <a:rPr lang="en-US" sz="2000"/>
              <a:t>A measure of the strength and direction of relationship between two variables</a:t>
            </a:r>
            <a:endParaRPr/>
          </a:p>
          <a:p>
            <a:pPr indent="-274320" lvl="1" marL="640080" rtl="0" algn="l">
              <a:spcBef>
                <a:spcPts val="300"/>
              </a:spcBef>
              <a:spcAft>
                <a:spcPts val="0"/>
              </a:spcAft>
              <a:buSzPts val="1700"/>
              <a:buChar char="⚫"/>
            </a:pPr>
            <a:r>
              <a:rPr lang="en-US" sz="2000"/>
              <a:t>Ranges between -1.00 and +1.00</a:t>
            </a:r>
            <a:endParaRPr/>
          </a:p>
          <a:p>
            <a:pPr indent="-144780" lvl="0" marL="274320" rtl="0" algn="l">
              <a:spcBef>
                <a:spcPts val="600"/>
              </a:spcBef>
              <a:spcAft>
                <a:spcPts val="0"/>
              </a:spcAft>
              <a:buSzPts val="2040"/>
              <a:buNone/>
            </a:pPr>
            <a:r>
              <a:t/>
            </a:r>
            <a:endParaRPr i="1" sz="2400"/>
          </a:p>
          <a:p>
            <a:pPr indent="-144780" lvl="0" marL="274320" rtl="0" algn="l">
              <a:spcBef>
                <a:spcPts val="600"/>
              </a:spcBef>
              <a:spcAft>
                <a:spcPts val="0"/>
              </a:spcAft>
              <a:buSzPts val="2040"/>
              <a:buNone/>
            </a:pPr>
            <a:r>
              <a:t/>
            </a:r>
            <a:endParaRPr i="1" sz="2400"/>
          </a:p>
          <a:p>
            <a:pPr indent="-144780" lvl="0" marL="274320" rtl="0" algn="l">
              <a:spcBef>
                <a:spcPts val="600"/>
              </a:spcBef>
              <a:spcAft>
                <a:spcPts val="0"/>
              </a:spcAft>
              <a:buSzPts val="2040"/>
              <a:buNone/>
            </a:pPr>
            <a:r>
              <a:t/>
            </a:r>
            <a:endParaRPr i="1" sz="2400"/>
          </a:p>
          <a:p>
            <a:pPr indent="-274320" lvl="0" marL="274320" rtl="0" algn="l">
              <a:spcBef>
                <a:spcPts val="600"/>
              </a:spcBef>
              <a:spcAft>
                <a:spcPts val="0"/>
              </a:spcAft>
              <a:buSzPts val="2040"/>
              <a:buChar char="⚫"/>
            </a:pPr>
            <a:r>
              <a:rPr i="1" lang="en-US" sz="2400"/>
              <a:t>r</a:t>
            </a:r>
            <a:r>
              <a:rPr baseline="30000" lang="en-US" sz="2400"/>
              <a:t>2</a:t>
            </a:r>
            <a:r>
              <a:rPr lang="en-US" sz="2400"/>
              <a:t>, square of the correlation coefficient</a:t>
            </a:r>
            <a:endParaRPr/>
          </a:p>
          <a:p>
            <a:pPr indent="-274320" lvl="1" marL="640080" rtl="0" algn="l">
              <a:spcBef>
                <a:spcPts val="300"/>
              </a:spcBef>
              <a:spcAft>
                <a:spcPts val="0"/>
              </a:spcAft>
              <a:buSzPts val="1700"/>
              <a:buChar char="⚫"/>
            </a:pPr>
            <a:r>
              <a:rPr lang="en-US" sz="2000"/>
              <a:t>A measure of the percentage of variability in the values of </a:t>
            </a:r>
            <a:r>
              <a:rPr i="1" lang="en-US" sz="2000"/>
              <a:t>y</a:t>
            </a:r>
            <a:r>
              <a:rPr lang="en-US" sz="2000"/>
              <a:t> that is “explained” by the independent variable</a:t>
            </a:r>
            <a:endParaRPr/>
          </a:p>
          <a:p>
            <a:pPr indent="-274320" lvl="1" marL="640080" rtl="0" algn="l">
              <a:spcBef>
                <a:spcPts val="300"/>
              </a:spcBef>
              <a:spcAft>
                <a:spcPts val="0"/>
              </a:spcAft>
              <a:buSzPts val="1700"/>
              <a:buChar char="⚫"/>
            </a:pPr>
            <a:r>
              <a:rPr lang="en-US" sz="2000"/>
              <a:t>Ranges between 0 and 1.00</a:t>
            </a:r>
            <a:endParaRPr i="1" sz="2000"/>
          </a:p>
          <a:p>
            <a:pPr indent="-274320" lvl="1" marL="640080" rtl="0" algn="l">
              <a:spcBef>
                <a:spcPts val="300"/>
              </a:spcBef>
              <a:spcAft>
                <a:spcPts val="0"/>
              </a:spcAft>
              <a:buSzPts val="1700"/>
              <a:buFont typeface="Constantia"/>
              <a:buNone/>
            </a:pPr>
            <a:r>
              <a:t/>
            </a:r>
            <a:endParaRPr sz="2000"/>
          </a:p>
        </p:txBody>
      </p:sp>
      <p:sp>
        <p:nvSpPr>
          <p:cNvPr id="509" name="Google Shape;509;g131036d10d1_0_561"/>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Correlation Coefficient</a:t>
            </a:r>
            <a:endParaRPr/>
          </a:p>
        </p:txBody>
      </p:sp>
      <p:pic>
        <p:nvPicPr>
          <p:cNvPr id="510" name="Google Shape;510;g131036d10d1_0_561"/>
          <p:cNvPicPr preferRelativeResize="0"/>
          <p:nvPr/>
        </p:nvPicPr>
        <p:blipFill rotWithShape="1">
          <a:blip r:embed="rId3">
            <a:alphaModFix/>
          </a:blip>
          <a:srcRect b="0" l="0" r="0" t="0"/>
          <a:stretch/>
        </p:blipFill>
        <p:spPr>
          <a:xfrm>
            <a:off x="1600200" y="3124200"/>
            <a:ext cx="4432300" cy="952500"/>
          </a:xfrm>
          <a:prstGeom prst="rect">
            <a:avLst/>
          </a:prstGeom>
          <a:solidFill>
            <a:srgbClr val="DDD9C3"/>
          </a:solidFill>
          <a:ln>
            <a:noFill/>
          </a:ln>
        </p:spPr>
      </p:pic>
      <p:sp>
        <p:nvSpPr>
          <p:cNvPr id="511" name="Google Shape;511;g131036d10d1_0_561"/>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512" name="Google Shape;512;g131036d10d1_0_561"/>
          <p:cNvSpPr txBox="1"/>
          <p:nvPr/>
        </p:nvSpPr>
        <p:spPr>
          <a:xfrm>
            <a:off x="1219200" y="6324600"/>
            <a:ext cx="7086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g131036d10d1_0_570"/>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000"/>
              <a:buFont typeface="Constantia"/>
              <a:buNone/>
            </a:pPr>
            <a:r>
              <a:rPr lang="en-US" sz="3000"/>
              <a:t>Simple Linear Regression Assumptions</a:t>
            </a:r>
            <a:endParaRPr/>
          </a:p>
        </p:txBody>
      </p:sp>
      <p:sp>
        <p:nvSpPr>
          <p:cNvPr id="519" name="Google Shape;519;g131036d10d1_0_570"/>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533400" lvl="0" marL="533400" rtl="0" algn="l">
              <a:spcBef>
                <a:spcPts val="0"/>
              </a:spcBef>
              <a:spcAft>
                <a:spcPts val="0"/>
              </a:spcAft>
              <a:buSzPts val="2210"/>
              <a:buFont typeface="Constantia"/>
              <a:buAutoNum type="arabicPeriod"/>
            </a:pPr>
            <a:r>
              <a:rPr b="0" lang="en-US"/>
              <a:t>Variations around the line are random</a:t>
            </a:r>
            <a:endParaRPr/>
          </a:p>
          <a:p>
            <a:pPr indent="-533400" lvl="0" marL="533400" rtl="0" algn="l">
              <a:spcBef>
                <a:spcPts val="600"/>
              </a:spcBef>
              <a:spcAft>
                <a:spcPts val="0"/>
              </a:spcAft>
              <a:buSzPts val="2210"/>
              <a:buFont typeface="Constantia"/>
              <a:buAutoNum type="arabicPeriod"/>
            </a:pPr>
            <a:r>
              <a:rPr b="0" lang="en-US"/>
              <a:t>Deviations around the average value (the line) should be normally distributed</a:t>
            </a:r>
            <a:endParaRPr/>
          </a:p>
          <a:p>
            <a:pPr indent="-533400" lvl="0" marL="533400" rtl="0" algn="l">
              <a:spcBef>
                <a:spcPts val="600"/>
              </a:spcBef>
              <a:spcAft>
                <a:spcPts val="0"/>
              </a:spcAft>
              <a:buSzPts val="2210"/>
              <a:buFont typeface="Constantia"/>
              <a:buAutoNum type="arabicPeriod"/>
            </a:pPr>
            <a:r>
              <a:rPr b="0" lang="en-US"/>
              <a:t>Predictions are made only within the range of observed values</a:t>
            </a:r>
            <a:endParaRPr/>
          </a:p>
        </p:txBody>
      </p:sp>
      <p:sp>
        <p:nvSpPr>
          <p:cNvPr id="520" name="Google Shape;520;g131036d10d1_0_570"/>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521" name="Google Shape;521;g131036d10d1_0_570"/>
          <p:cNvSpPr txBox="1"/>
          <p:nvPr/>
        </p:nvSpPr>
        <p:spPr>
          <a:xfrm>
            <a:off x="1295400" y="62484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g131036d10d1_0_578"/>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lnSpc>
                <a:spcPct val="90000"/>
              </a:lnSpc>
              <a:spcBef>
                <a:spcPts val="0"/>
              </a:spcBef>
              <a:spcAft>
                <a:spcPts val="0"/>
              </a:spcAft>
              <a:buSzPts val="2210"/>
              <a:buChar char="⚫"/>
            </a:pPr>
            <a:r>
              <a:rPr b="0" lang="en-US"/>
              <a:t>Always plot the line to verify that a linear relationship is appropriate</a:t>
            </a:r>
            <a:endParaRPr/>
          </a:p>
          <a:p>
            <a:pPr indent="-274320" lvl="0" marL="274320" rtl="0" algn="l">
              <a:lnSpc>
                <a:spcPct val="90000"/>
              </a:lnSpc>
              <a:spcBef>
                <a:spcPts val="600"/>
              </a:spcBef>
              <a:spcAft>
                <a:spcPts val="0"/>
              </a:spcAft>
              <a:buSzPts val="2210"/>
              <a:buChar char="⚫"/>
            </a:pPr>
            <a:r>
              <a:rPr b="0" lang="en-US"/>
              <a:t>The data may be time-dependent</a:t>
            </a:r>
            <a:endParaRPr/>
          </a:p>
          <a:p>
            <a:pPr indent="-274320" lvl="1" marL="640080" rtl="0" algn="l">
              <a:lnSpc>
                <a:spcPct val="90000"/>
              </a:lnSpc>
              <a:spcBef>
                <a:spcPts val="300"/>
              </a:spcBef>
              <a:spcAft>
                <a:spcPts val="0"/>
              </a:spcAft>
              <a:buSzPts val="2040"/>
              <a:buChar char="⚫"/>
            </a:pPr>
            <a:r>
              <a:rPr lang="en-US"/>
              <a:t>If they are</a:t>
            </a:r>
            <a:endParaRPr/>
          </a:p>
          <a:p>
            <a:pPr indent="-228599" lvl="2" marL="1005839" rtl="0" algn="l">
              <a:lnSpc>
                <a:spcPct val="90000"/>
              </a:lnSpc>
              <a:spcBef>
                <a:spcPts val="300"/>
              </a:spcBef>
              <a:spcAft>
                <a:spcPts val="0"/>
              </a:spcAft>
              <a:buSzPts val="1785"/>
              <a:buChar char="⚫"/>
            </a:pPr>
            <a:r>
              <a:rPr lang="en-US"/>
              <a:t>use analysis of time series</a:t>
            </a:r>
            <a:endParaRPr/>
          </a:p>
          <a:p>
            <a:pPr indent="-228599" lvl="2" marL="1005839" rtl="0" algn="l">
              <a:lnSpc>
                <a:spcPct val="90000"/>
              </a:lnSpc>
              <a:spcBef>
                <a:spcPts val="300"/>
              </a:spcBef>
              <a:spcAft>
                <a:spcPts val="0"/>
              </a:spcAft>
              <a:buSzPts val="1785"/>
              <a:buChar char="⚫"/>
            </a:pPr>
            <a:r>
              <a:rPr lang="en-US"/>
              <a:t>use time as an independent variable in a multiple regression analysis</a:t>
            </a:r>
            <a:endParaRPr/>
          </a:p>
          <a:p>
            <a:pPr indent="-274320" lvl="0" marL="274320" rtl="0" algn="l">
              <a:lnSpc>
                <a:spcPct val="90000"/>
              </a:lnSpc>
              <a:spcBef>
                <a:spcPts val="600"/>
              </a:spcBef>
              <a:spcAft>
                <a:spcPts val="0"/>
              </a:spcAft>
              <a:buSzPts val="2210"/>
              <a:buChar char="⚫"/>
            </a:pPr>
            <a:r>
              <a:rPr b="0" lang="en-US"/>
              <a:t>A small correlation may indicate that other variables are important</a:t>
            </a:r>
            <a:endParaRPr/>
          </a:p>
        </p:txBody>
      </p:sp>
      <p:sp>
        <p:nvSpPr>
          <p:cNvPr id="528" name="Google Shape;528;g131036d10d1_0_578"/>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Issues to Consider:</a:t>
            </a:r>
            <a:endParaRPr/>
          </a:p>
        </p:txBody>
      </p:sp>
      <p:sp>
        <p:nvSpPr>
          <p:cNvPr id="529" name="Google Shape;529;g131036d10d1_0_578"/>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3.14</a:t>
            </a:r>
            <a:endParaRPr/>
          </a:p>
        </p:txBody>
      </p:sp>
      <p:sp>
        <p:nvSpPr>
          <p:cNvPr id="530" name="Google Shape;530;g131036d10d1_0_578"/>
          <p:cNvSpPr txBox="1"/>
          <p:nvPr/>
        </p:nvSpPr>
        <p:spPr>
          <a:xfrm>
            <a:off x="1295400" y="6248400"/>
            <a:ext cx="69342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g131036d10d1_0_586"/>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lnSpcReduction="10000"/>
          </a:bodyPr>
          <a:lstStyle/>
          <a:p>
            <a:pPr indent="-274320" lvl="0" marL="274320" rtl="0" algn="l">
              <a:spcBef>
                <a:spcPts val="0"/>
              </a:spcBef>
              <a:spcAft>
                <a:spcPts val="0"/>
              </a:spcAft>
              <a:buSzPts val="1870"/>
              <a:buChar char="⚫"/>
            </a:pPr>
            <a:r>
              <a:rPr b="0" lang="en-US" sz="2200"/>
              <a:t>Tracking forecast errors and analyzing them can provide useful insight into whether forecasts are performing satisfactorily</a:t>
            </a:r>
            <a:endParaRPr/>
          </a:p>
          <a:p>
            <a:pPr indent="-274320" lvl="0" marL="274320" rtl="0" algn="l">
              <a:spcBef>
                <a:spcPts val="600"/>
              </a:spcBef>
              <a:spcAft>
                <a:spcPts val="0"/>
              </a:spcAft>
              <a:buSzPts val="1870"/>
              <a:buChar char="⚫"/>
            </a:pPr>
            <a:r>
              <a:rPr b="0" lang="en-US" sz="2200"/>
              <a:t>Sources of forecast errors:</a:t>
            </a:r>
            <a:endParaRPr/>
          </a:p>
          <a:p>
            <a:pPr indent="-274320" lvl="1" marL="640080" rtl="0" algn="l">
              <a:spcBef>
                <a:spcPts val="300"/>
              </a:spcBef>
              <a:spcAft>
                <a:spcPts val="0"/>
              </a:spcAft>
              <a:buSzPts val="1870"/>
              <a:buChar char="⚫"/>
            </a:pPr>
            <a:r>
              <a:rPr lang="en-US" sz="2200"/>
              <a:t>The model may be inadequate due to</a:t>
            </a:r>
            <a:endParaRPr/>
          </a:p>
          <a:p>
            <a:pPr indent="-457199" lvl="2" marL="1234440" rtl="0" algn="l">
              <a:spcBef>
                <a:spcPts val="300"/>
              </a:spcBef>
              <a:spcAft>
                <a:spcPts val="0"/>
              </a:spcAft>
              <a:buSzPts val="1615"/>
              <a:buFont typeface="Constantia"/>
              <a:buAutoNum type="alphaLcPeriod"/>
            </a:pPr>
            <a:r>
              <a:rPr lang="en-US" sz="1900"/>
              <a:t>omission of an important variable</a:t>
            </a:r>
            <a:endParaRPr/>
          </a:p>
          <a:p>
            <a:pPr indent="-457199" lvl="2" marL="1234440" rtl="0" algn="l">
              <a:spcBef>
                <a:spcPts val="300"/>
              </a:spcBef>
              <a:spcAft>
                <a:spcPts val="0"/>
              </a:spcAft>
              <a:buSzPts val="1615"/>
              <a:buFont typeface="Constantia"/>
              <a:buAutoNum type="alphaLcPeriod"/>
            </a:pPr>
            <a:r>
              <a:rPr lang="en-US" sz="1900"/>
              <a:t>a change or shift in the variable the model cannot handle</a:t>
            </a:r>
            <a:endParaRPr/>
          </a:p>
          <a:p>
            <a:pPr indent="-457199" lvl="2" marL="1234440" rtl="0" algn="l">
              <a:spcBef>
                <a:spcPts val="300"/>
              </a:spcBef>
              <a:spcAft>
                <a:spcPts val="0"/>
              </a:spcAft>
              <a:buSzPts val="1615"/>
              <a:buFont typeface="Constantia"/>
              <a:buAutoNum type="alphaLcPeriod"/>
            </a:pPr>
            <a:r>
              <a:rPr lang="en-US" sz="1900"/>
              <a:t>the appearance of a new variable</a:t>
            </a:r>
            <a:endParaRPr/>
          </a:p>
          <a:p>
            <a:pPr indent="-274320" lvl="1" marL="640080" rtl="0" algn="l">
              <a:spcBef>
                <a:spcPts val="300"/>
              </a:spcBef>
              <a:spcAft>
                <a:spcPts val="0"/>
              </a:spcAft>
              <a:buSzPts val="1870"/>
              <a:buChar char="⚫"/>
            </a:pPr>
            <a:r>
              <a:rPr b="0" lang="en-US" sz="2200"/>
              <a:t>Irregular variations may have occurred</a:t>
            </a:r>
            <a:endParaRPr sz="2200"/>
          </a:p>
          <a:p>
            <a:pPr indent="-274320" lvl="1" marL="640080" rtl="0" algn="l">
              <a:spcBef>
                <a:spcPts val="300"/>
              </a:spcBef>
              <a:spcAft>
                <a:spcPts val="0"/>
              </a:spcAft>
              <a:buSzPts val="1870"/>
              <a:buChar char="⚫"/>
            </a:pPr>
            <a:r>
              <a:rPr lang="en-US" sz="2200"/>
              <a:t>Random variation</a:t>
            </a:r>
            <a:endParaRPr/>
          </a:p>
          <a:p>
            <a:pPr indent="-274320" lvl="0" marL="274320" rtl="0" algn="l">
              <a:spcBef>
                <a:spcPts val="600"/>
              </a:spcBef>
              <a:spcAft>
                <a:spcPts val="0"/>
              </a:spcAft>
              <a:buSzPts val="1870"/>
              <a:buChar char="⚫"/>
            </a:pPr>
            <a:r>
              <a:rPr b="0" lang="en-US" sz="2200"/>
              <a:t>Control charts are useful for identifying the presence of non-random error in forecasts</a:t>
            </a:r>
            <a:endParaRPr/>
          </a:p>
          <a:p>
            <a:pPr indent="-274320" lvl="0" marL="274320" rtl="0" algn="l">
              <a:spcBef>
                <a:spcPts val="600"/>
              </a:spcBef>
              <a:spcAft>
                <a:spcPts val="0"/>
              </a:spcAft>
              <a:buSzPts val="1870"/>
              <a:buChar char="⚫"/>
            </a:pPr>
            <a:r>
              <a:rPr b="0" lang="en-US" sz="2200"/>
              <a:t>Tracking signals can be used to detect forecast bias</a:t>
            </a:r>
            <a:endParaRPr/>
          </a:p>
        </p:txBody>
      </p:sp>
      <p:sp>
        <p:nvSpPr>
          <p:cNvPr id="537" name="Google Shape;537;g131036d10d1_0_586"/>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Monitoring the Forecast</a:t>
            </a:r>
            <a:endParaRPr/>
          </a:p>
        </p:txBody>
      </p:sp>
      <p:sp>
        <p:nvSpPr>
          <p:cNvPr id="538" name="Google Shape;538;g131036d10d1_0_586"/>
          <p:cNvSpPr/>
          <p:nvPr/>
        </p:nvSpPr>
        <p:spPr>
          <a:xfrm>
            <a:off x="76200" y="61722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3.15</a:t>
            </a:r>
            <a:endParaRPr/>
          </a:p>
        </p:txBody>
      </p:sp>
      <p:sp>
        <p:nvSpPr>
          <p:cNvPr id="539" name="Google Shape;539;g131036d10d1_0_586"/>
          <p:cNvSpPr txBox="1"/>
          <p:nvPr/>
        </p:nvSpPr>
        <p:spPr>
          <a:xfrm>
            <a:off x="1295400" y="6324600"/>
            <a:ext cx="67818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Two Important Aspects of Forecasts</a:t>
            </a:r>
            <a:endParaRPr/>
          </a:p>
        </p:txBody>
      </p:sp>
      <p:sp>
        <p:nvSpPr>
          <p:cNvPr id="215" name="Google Shape;215;p4"/>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lang="en-US"/>
              <a:t>Expected </a:t>
            </a:r>
            <a:r>
              <a:rPr lang="en-US" u="sng"/>
              <a:t>level</a:t>
            </a:r>
            <a:r>
              <a:rPr lang="en-US"/>
              <a:t> of demand</a:t>
            </a:r>
            <a:endParaRPr/>
          </a:p>
          <a:p>
            <a:pPr indent="-274320" lvl="1" marL="640080" rtl="0" algn="l">
              <a:spcBef>
                <a:spcPts val="300"/>
              </a:spcBef>
              <a:spcAft>
                <a:spcPts val="0"/>
              </a:spcAft>
              <a:buSzPts val="2040"/>
              <a:buChar char="⚫"/>
            </a:pPr>
            <a:r>
              <a:rPr lang="en-US"/>
              <a:t>The level of demand may be a function of some </a:t>
            </a:r>
            <a:r>
              <a:rPr lang="en-US" u="sng"/>
              <a:t>structural variation</a:t>
            </a:r>
            <a:r>
              <a:rPr lang="en-US"/>
              <a:t> such as trend or seasonal variation</a:t>
            </a:r>
            <a:endParaRPr/>
          </a:p>
          <a:p>
            <a:pPr indent="-274320" lvl="0" marL="274320" rtl="0" algn="l">
              <a:spcBef>
                <a:spcPts val="600"/>
              </a:spcBef>
              <a:spcAft>
                <a:spcPts val="0"/>
              </a:spcAft>
              <a:buSzPts val="2210"/>
              <a:buChar char="⚫"/>
            </a:pPr>
            <a:r>
              <a:rPr lang="en-US"/>
              <a:t>Accuracy</a:t>
            </a:r>
            <a:endParaRPr/>
          </a:p>
          <a:p>
            <a:pPr indent="-274320" lvl="1" marL="640080" rtl="0" algn="l">
              <a:spcBef>
                <a:spcPts val="300"/>
              </a:spcBef>
              <a:spcAft>
                <a:spcPts val="0"/>
              </a:spcAft>
              <a:buSzPts val="2040"/>
              <a:buChar char="⚫"/>
            </a:pPr>
            <a:r>
              <a:rPr lang="en-US"/>
              <a:t>Related to the potential size of forecast error</a:t>
            </a:r>
            <a:endParaRPr/>
          </a:p>
        </p:txBody>
      </p:sp>
      <p:sp>
        <p:nvSpPr>
          <p:cNvPr id="216" name="Google Shape;216;p4"/>
          <p:cNvSpPr txBox="1"/>
          <p:nvPr/>
        </p:nvSpPr>
        <p:spPr>
          <a:xfrm>
            <a:off x="533400" y="6248400"/>
            <a:ext cx="75438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4" name="Shape 544"/>
        <p:cNvGrpSpPr/>
        <p:nvPr/>
      </p:nvGrpSpPr>
      <p:grpSpPr>
        <a:xfrm>
          <a:off x="0" y="0"/>
          <a:ext cx="0" cy="0"/>
          <a:chOff x="0" y="0"/>
          <a:chExt cx="0" cy="0"/>
        </a:xfrm>
      </p:grpSpPr>
      <p:pic>
        <p:nvPicPr>
          <p:cNvPr id="545" name="Google Shape;545;g131036d10d1_0_594"/>
          <p:cNvPicPr preferRelativeResize="0"/>
          <p:nvPr>
            <p:ph idx="1" type="body"/>
          </p:nvPr>
        </p:nvPicPr>
        <p:blipFill rotWithShape="1">
          <a:blip r:embed="rId3">
            <a:alphaModFix/>
          </a:blip>
          <a:srcRect b="0" l="0" r="0" t="0"/>
          <a:stretch/>
        </p:blipFill>
        <p:spPr>
          <a:xfrm>
            <a:off x="1175331" y="1378297"/>
            <a:ext cx="5627700" cy="2215800"/>
          </a:xfrm>
          <a:prstGeom prst="rect">
            <a:avLst/>
          </a:prstGeom>
          <a:noFill/>
          <a:ln>
            <a:noFill/>
          </a:ln>
        </p:spPr>
      </p:pic>
      <p:sp>
        <p:nvSpPr>
          <p:cNvPr id="546" name="Google Shape;546;g131036d10d1_0_594"/>
          <p:cNvSpPr txBox="1"/>
          <p:nvPr>
            <p:ph type="title"/>
          </p:nvPr>
        </p:nvSpPr>
        <p:spPr>
          <a:xfrm>
            <a:off x="304800" y="-5715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Control Chart Construction</a:t>
            </a:r>
            <a:endParaRPr/>
          </a:p>
        </p:txBody>
      </p:sp>
      <p:pic>
        <p:nvPicPr>
          <p:cNvPr id="547" name="Google Shape;547;g131036d10d1_0_594"/>
          <p:cNvPicPr preferRelativeResize="0"/>
          <p:nvPr/>
        </p:nvPicPr>
        <p:blipFill rotWithShape="1">
          <a:blip r:embed="rId4">
            <a:alphaModFix/>
          </a:blip>
          <a:srcRect b="0" l="0" r="0" t="0"/>
          <a:stretch/>
        </p:blipFill>
        <p:spPr>
          <a:xfrm>
            <a:off x="1175331" y="3733800"/>
            <a:ext cx="6126161" cy="2319339"/>
          </a:xfrm>
          <a:prstGeom prst="rect">
            <a:avLst/>
          </a:prstGeom>
          <a:solidFill>
            <a:srgbClr val="DDD9C3"/>
          </a:solidFill>
          <a:ln>
            <a:noFill/>
          </a:ln>
        </p:spPr>
      </p:pic>
      <p:sp>
        <p:nvSpPr>
          <p:cNvPr id="548" name="Google Shape;548;g131036d10d1_0_594"/>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3.15</a:t>
            </a:r>
            <a:endParaRPr/>
          </a:p>
        </p:txBody>
      </p:sp>
      <p:sp>
        <p:nvSpPr>
          <p:cNvPr id="549" name="Google Shape;549;g131036d10d1_0_594"/>
          <p:cNvSpPr txBox="1"/>
          <p:nvPr/>
        </p:nvSpPr>
        <p:spPr>
          <a:xfrm>
            <a:off x="1295400" y="6400800"/>
            <a:ext cx="6096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g131036d10d1_0_603"/>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Choosing a Forecasting Technique</a:t>
            </a:r>
            <a:endParaRPr/>
          </a:p>
        </p:txBody>
      </p:sp>
      <p:sp>
        <p:nvSpPr>
          <p:cNvPr id="556" name="Google Shape;556;g131036d10d1_0_603"/>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10"/>
              <a:buChar char="⚫"/>
            </a:pPr>
            <a:r>
              <a:rPr lang="en-US"/>
              <a:t>Factors to consider</a:t>
            </a:r>
            <a:endParaRPr/>
          </a:p>
          <a:p>
            <a:pPr indent="-274320" lvl="1" marL="640080" rtl="0" algn="l">
              <a:spcBef>
                <a:spcPts val="300"/>
              </a:spcBef>
              <a:spcAft>
                <a:spcPts val="0"/>
              </a:spcAft>
              <a:buSzPts val="2040"/>
              <a:buChar char="⚫"/>
            </a:pPr>
            <a:r>
              <a:rPr lang="en-US"/>
              <a:t>Cost</a:t>
            </a:r>
            <a:endParaRPr/>
          </a:p>
          <a:p>
            <a:pPr indent="-274320" lvl="1" marL="640080" rtl="0" algn="l">
              <a:spcBef>
                <a:spcPts val="300"/>
              </a:spcBef>
              <a:spcAft>
                <a:spcPts val="0"/>
              </a:spcAft>
              <a:buSzPts val="2040"/>
              <a:buChar char="⚫"/>
            </a:pPr>
            <a:r>
              <a:rPr lang="en-US"/>
              <a:t>Accuracy</a:t>
            </a:r>
            <a:endParaRPr/>
          </a:p>
          <a:p>
            <a:pPr indent="-274320" lvl="1" marL="640080" rtl="0" algn="l">
              <a:spcBef>
                <a:spcPts val="300"/>
              </a:spcBef>
              <a:spcAft>
                <a:spcPts val="0"/>
              </a:spcAft>
              <a:buSzPts val="2040"/>
              <a:buChar char="⚫"/>
            </a:pPr>
            <a:r>
              <a:rPr lang="en-US"/>
              <a:t>Availability of historical data</a:t>
            </a:r>
            <a:endParaRPr/>
          </a:p>
          <a:p>
            <a:pPr indent="-274320" lvl="1" marL="640080" rtl="0" algn="l">
              <a:spcBef>
                <a:spcPts val="300"/>
              </a:spcBef>
              <a:spcAft>
                <a:spcPts val="0"/>
              </a:spcAft>
              <a:buSzPts val="2040"/>
              <a:buChar char="⚫"/>
            </a:pPr>
            <a:r>
              <a:rPr lang="en-US"/>
              <a:t>Availability of forecasting software</a:t>
            </a:r>
            <a:endParaRPr/>
          </a:p>
          <a:p>
            <a:pPr indent="-274320" lvl="1" marL="640080" rtl="0" algn="l">
              <a:spcBef>
                <a:spcPts val="300"/>
              </a:spcBef>
              <a:spcAft>
                <a:spcPts val="0"/>
              </a:spcAft>
              <a:buSzPts val="2040"/>
              <a:buChar char="⚫"/>
            </a:pPr>
            <a:r>
              <a:rPr lang="en-US"/>
              <a:t>Time needed to gather and analyze data and prepare a forecast</a:t>
            </a:r>
            <a:endParaRPr/>
          </a:p>
          <a:p>
            <a:pPr indent="-274320" lvl="1" marL="640080" rtl="0" algn="l">
              <a:spcBef>
                <a:spcPts val="300"/>
              </a:spcBef>
              <a:spcAft>
                <a:spcPts val="0"/>
              </a:spcAft>
              <a:buSzPts val="2040"/>
              <a:buChar char="⚫"/>
            </a:pPr>
            <a:r>
              <a:rPr lang="en-US"/>
              <a:t>Forecast horizon</a:t>
            </a:r>
            <a:endParaRPr/>
          </a:p>
        </p:txBody>
      </p:sp>
      <p:sp>
        <p:nvSpPr>
          <p:cNvPr id="557" name="Google Shape;557;g131036d10d1_0_603"/>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3.16</a:t>
            </a:r>
            <a:endParaRPr/>
          </a:p>
        </p:txBody>
      </p:sp>
      <p:sp>
        <p:nvSpPr>
          <p:cNvPr id="558" name="Google Shape;558;g131036d10d1_0_603"/>
          <p:cNvSpPr txBox="1"/>
          <p:nvPr/>
        </p:nvSpPr>
        <p:spPr>
          <a:xfrm>
            <a:off x="1295400" y="6324600"/>
            <a:ext cx="68580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g131036d10d1_0_611"/>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040"/>
              <a:buChar char="⚫"/>
            </a:pPr>
            <a:r>
              <a:rPr b="0" lang="en-US" sz="2400"/>
              <a:t>The better forecasts are, the more able organizations will be to take advantage of future opportunities and reduce potential risks</a:t>
            </a:r>
            <a:endParaRPr/>
          </a:p>
          <a:p>
            <a:pPr indent="-274320" lvl="1" marL="640080" rtl="0" algn="l">
              <a:spcBef>
                <a:spcPts val="300"/>
              </a:spcBef>
              <a:spcAft>
                <a:spcPts val="0"/>
              </a:spcAft>
              <a:buSzPts val="1700"/>
              <a:buChar char="⚫"/>
            </a:pPr>
            <a:r>
              <a:rPr lang="en-US" sz="2000"/>
              <a:t>A worthwhile strategy is to work to improve short-term forecasts</a:t>
            </a:r>
            <a:endParaRPr/>
          </a:p>
          <a:p>
            <a:pPr indent="-228600" lvl="2" marL="1005839" rtl="0" algn="l">
              <a:spcBef>
                <a:spcPts val="300"/>
              </a:spcBef>
              <a:spcAft>
                <a:spcPts val="0"/>
              </a:spcAft>
              <a:buSzPts val="1700"/>
              <a:buChar char="⚫"/>
            </a:pPr>
            <a:r>
              <a:rPr lang="en-US" sz="2000"/>
              <a:t>Accurate up-to-date information can have a significant effect on forecast accuracy:</a:t>
            </a:r>
            <a:endParaRPr/>
          </a:p>
          <a:p>
            <a:pPr indent="-228600" lvl="3" marL="1280160" rtl="0" algn="l">
              <a:spcBef>
                <a:spcPts val="300"/>
              </a:spcBef>
              <a:spcAft>
                <a:spcPts val="0"/>
              </a:spcAft>
              <a:buSzPts val="1530"/>
              <a:buChar char="⚫"/>
            </a:pPr>
            <a:r>
              <a:rPr lang="en-US" sz="1800"/>
              <a:t>Prices</a:t>
            </a:r>
            <a:endParaRPr/>
          </a:p>
          <a:p>
            <a:pPr indent="-228600" lvl="3" marL="1280160" rtl="0" algn="l">
              <a:spcBef>
                <a:spcPts val="300"/>
              </a:spcBef>
              <a:spcAft>
                <a:spcPts val="0"/>
              </a:spcAft>
              <a:buSzPts val="1530"/>
              <a:buChar char="⚫"/>
            </a:pPr>
            <a:r>
              <a:rPr lang="en-US" sz="1800"/>
              <a:t>Demand</a:t>
            </a:r>
            <a:endParaRPr/>
          </a:p>
          <a:p>
            <a:pPr indent="-228600" lvl="3" marL="1280160" rtl="0" algn="l">
              <a:spcBef>
                <a:spcPts val="300"/>
              </a:spcBef>
              <a:spcAft>
                <a:spcPts val="0"/>
              </a:spcAft>
              <a:buSzPts val="1530"/>
              <a:buChar char="⚫"/>
            </a:pPr>
            <a:r>
              <a:rPr lang="en-US" sz="1800"/>
              <a:t>Other important variables</a:t>
            </a:r>
            <a:endParaRPr/>
          </a:p>
          <a:p>
            <a:pPr indent="-274320" lvl="1" marL="640080" rtl="0" algn="l">
              <a:spcBef>
                <a:spcPts val="300"/>
              </a:spcBef>
              <a:spcAft>
                <a:spcPts val="0"/>
              </a:spcAft>
              <a:buSzPts val="1700"/>
              <a:buChar char="⚫"/>
            </a:pPr>
            <a:r>
              <a:rPr lang="en-US" sz="2000"/>
              <a:t>Reduce the time horizon forecasts have to cover</a:t>
            </a:r>
            <a:endParaRPr/>
          </a:p>
          <a:p>
            <a:pPr indent="-274320" lvl="1" marL="640080" rtl="0" algn="l">
              <a:spcBef>
                <a:spcPts val="300"/>
              </a:spcBef>
              <a:spcAft>
                <a:spcPts val="0"/>
              </a:spcAft>
              <a:buSzPts val="1700"/>
              <a:buChar char="⚫"/>
            </a:pPr>
            <a:r>
              <a:rPr lang="en-US" sz="2000"/>
              <a:t>Sharing forecasts or demand data through the supply chain can improve forecast quality</a:t>
            </a:r>
            <a:endParaRPr/>
          </a:p>
        </p:txBody>
      </p:sp>
      <p:sp>
        <p:nvSpPr>
          <p:cNvPr id="565" name="Google Shape;565;g131036d10d1_0_611"/>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a:t>Operations Strategy</a:t>
            </a:r>
            <a:endParaRPr/>
          </a:p>
        </p:txBody>
      </p:sp>
      <p:sp>
        <p:nvSpPr>
          <p:cNvPr id="566" name="Google Shape;566;g131036d10d1_0_611"/>
          <p:cNvSpPr txBox="1"/>
          <p:nvPr/>
        </p:nvSpPr>
        <p:spPr>
          <a:xfrm>
            <a:off x="914400" y="6248400"/>
            <a:ext cx="7086600" cy="800400"/>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5"/>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0" marL="274320" rtl="0" algn="l">
              <a:lnSpc>
                <a:spcPct val="80000"/>
              </a:lnSpc>
              <a:spcBef>
                <a:spcPts val="0"/>
              </a:spcBef>
              <a:spcAft>
                <a:spcPts val="0"/>
              </a:spcAft>
              <a:buSzPts val="2040"/>
              <a:buChar char="⚫"/>
            </a:pPr>
            <a:r>
              <a:rPr b="1" lang="en-US" sz="2400"/>
              <a:t>Plan the system</a:t>
            </a:r>
            <a:endParaRPr/>
          </a:p>
          <a:p>
            <a:pPr indent="-274320" lvl="1" marL="640080" rtl="0" algn="l">
              <a:lnSpc>
                <a:spcPct val="80000"/>
              </a:lnSpc>
              <a:spcBef>
                <a:spcPts val="300"/>
              </a:spcBef>
              <a:spcAft>
                <a:spcPts val="0"/>
              </a:spcAft>
              <a:buSzPts val="1700"/>
              <a:buChar char="⚫"/>
            </a:pPr>
            <a:r>
              <a:rPr lang="en-US" sz="2000"/>
              <a:t>Generally involves long-range plans related to:</a:t>
            </a:r>
            <a:endParaRPr/>
          </a:p>
          <a:p>
            <a:pPr indent="-228600" lvl="2" marL="1005839" rtl="0" algn="l">
              <a:lnSpc>
                <a:spcPct val="80000"/>
              </a:lnSpc>
              <a:spcBef>
                <a:spcPts val="300"/>
              </a:spcBef>
              <a:spcAft>
                <a:spcPts val="0"/>
              </a:spcAft>
              <a:buSzPts val="1700"/>
              <a:buChar char="⚫"/>
            </a:pPr>
            <a:r>
              <a:rPr lang="en-US" sz="2000"/>
              <a:t>Types of products and services to offer</a:t>
            </a:r>
            <a:endParaRPr/>
          </a:p>
          <a:p>
            <a:pPr indent="-228600" lvl="2" marL="1005839" rtl="0" algn="l">
              <a:lnSpc>
                <a:spcPct val="80000"/>
              </a:lnSpc>
              <a:spcBef>
                <a:spcPts val="300"/>
              </a:spcBef>
              <a:spcAft>
                <a:spcPts val="0"/>
              </a:spcAft>
              <a:buSzPts val="1700"/>
              <a:buChar char="⚫"/>
            </a:pPr>
            <a:r>
              <a:rPr lang="en-US" sz="2000"/>
              <a:t>Facility and equipment levels</a:t>
            </a:r>
            <a:endParaRPr/>
          </a:p>
          <a:p>
            <a:pPr indent="-228600" lvl="2" marL="1005839" rtl="0" algn="l">
              <a:lnSpc>
                <a:spcPct val="80000"/>
              </a:lnSpc>
              <a:spcBef>
                <a:spcPts val="300"/>
              </a:spcBef>
              <a:spcAft>
                <a:spcPts val="0"/>
              </a:spcAft>
              <a:buSzPts val="1700"/>
              <a:buChar char="⚫"/>
            </a:pPr>
            <a:r>
              <a:rPr lang="en-US" sz="2000"/>
              <a:t>Facility location</a:t>
            </a:r>
            <a:endParaRPr/>
          </a:p>
          <a:p>
            <a:pPr indent="-274320" lvl="0" marL="274320" rtl="0" algn="l">
              <a:lnSpc>
                <a:spcPct val="80000"/>
              </a:lnSpc>
              <a:spcBef>
                <a:spcPts val="600"/>
              </a:spcBef>
              <a:spcAft>
                <a:spcPts val="0"/>
              </a:spcAft>
              <a:buSzPts val="2040"/>
              <a:buChar char="⚫"/>
            </a:pPr>
            <a:r>
              <a:rPr b="1" lang="en-US" sz="2400"/>
              <a:t>Plan the use of the system</a:t>
            </a:r>
            <a:endParaRPr/>
          </a:p>
          <a:p>
            <a:pPr indent="-274320" lvl="1" marL="640080" rtl="0" algn="l">
              <a:lnSpc>
                <a:spcPct val="80000"/>
              </a:lnSpc>
              <a:spcBef>
                <a:spcPts val="300"/>
              </a:spcBef>
              <a:spcAft>
                <a:spcPts val="0"/>
              </a:spcAft>
              <a:buSzPts val="1700"/>
              <a:buChar char="⚫"/>
            </a:pPr>
            <a:r>
              <a:rPr lang="en-US" sz="2000"/>
              <a:t>Generally involves short- and medium-range plans related to:</a:t>
            </a:r>
            <a:endParaRPr/>
          </a:p>
          <a:p>
            <a:pPr indent="-228600" lvl="2" marL="1005839" rtl="0" algn="l">
              <a:lnSpc>
                <a:spcPct val="80000"/>
              </a:lnSpc>
              <a:spcBef>
                <a:spcPts val="300"/>
              </a:spcBef>
              <a:spcAft>
                <a:spcPts val="0"/>
              </a:spcAft>
              <a:buSzPts val="1700"/>
              <a:buChar char="⚫"/>
            </a:pPr>
            <a:r>
              <a:rPr lang="en-US" sz="2000"/>
              <a:t>Inventory management</a:t>
            </a:r>
            <a:endParaRPr/>
          </a:p>
          <a:p>
            <a:pPr indent="-228600" lvl="2" marL="1005839" rtl="0" algn="l">
              <a:lnSpc>
                <a:spcPct val="80000"/>
              </a:lnSpc>
              <a:spcBef>
                <a:spcPts val="300"/>
              </a:spcBef>
              <a:spcAft>
                <a:spcPts val="0"/>
              </a:spcAft>
              <a:buSzPts val="1700"/>
              <a:buChar char="⚫"/>
            </a:pPr>
            <a:r>
              <a:rPr lang="en-US" sz="2000"/>
              <a:t>Workforce levels</a:t>
            </a:r>
            <a:endParaRPr/>
          </a:p>
          <a:p>
            <a:pPr indent="-228600" lvl="2" marL="1005839" rtl="0" algn="l">
              <a:lnSpc>
                <a:spcPct val="80000"/>
              </a:lnSpc>
              <a:spcBef>
                <a:spcPts val="300"/>
              </a:spcBef>
              <a:spcAft>
                <a:spcPts val="0"/>
              </a:spcAft>
              <a:buSzPts val="1700"/>
              <a:buChar char="⚫"/>
            </a:pPr>
            <a:r>
              <a:rPr lang="en-US" sz="2000"/>
              <a:t>Purchasing</a:t>
            </a:r>
            <a:endParaRPr/>
          </a:p>
          <a:p>
            <a:pPr indent="-228600" lvl="2" marL="1005839" rtl="0" algn="l">
              <a:lnSpc>
                <a:spcPct val="80000"/>
              </a:lnSpc>
              <a:spcBef>
                <a:spcPts val="300"/>
              </a:spcBef>
              <a:spcAft>
                <a:spcPts val="0"/>
              </a:spcAft>
              <a:buSzPts val="1700"/>
              <a:buChar char="⚫"/>
            </a:pPr>
            <a:r>
              <a:rPr lang="en-US" sz="2000"/>
              <a:t>Production</a:t>
            </a:r>
            <a:endParaRPr/>
          </a:p>
          <a:p>
            <a:pPr indent="-228600" lvl="2" marL="1005839" rtl="0" algn="l">
              <a:lnSpc>
                <a:spcPct val="80000"/>
              </a:lnSpc>
              <a:spcBef>
                <a:spcPts val="300"/>
              </a:spcBef>
              <a:spcAft>
                <a:spcPts val="0"/>
              </a:spcAft>
              <a:buSzPts val="1700"/>
              <a:buChar char="⚫"/>
            </a:pPr>
            <a:r>
              <a:rPr lang="en-US" sz="2000"/>
              <a:t>Budgeting</a:t>
            </a:r>
            <a:endParaRPr/>
          </a:p>
          <a:p>
            <a:pPr indent="-228600" lvl="2" marL="1005839" rtl="0" algn="l">
              <a:lnSpc>
                <a:spcPct val="80000"/>
              </a:lnSpc>
              <a:spcBef>
                <a:spcPts val="300"/>
              </a:spcBef>
              <a:spcAft>
                <a:spcPts val="0"/>
              </a:spcAft>
              <a:buSzPts val="1700"/>
              <a:buChar char="⚫"/>
            </a:pPr>
            <a:r>
              <a:rPr lang="en-US" sz="2000"/>
              <a:t>Scheduling</a:t>
            </a:r>
            <a:endParaRPr/>
          </a:p>
          <a:p>
            <a:pPr indent="-120650" lvl="2" marL="1005839" rtl="0" algn="l">
              <a:lnSpc>
                <a:spcPct val="80000"/>
              </a:lnSpc>
              <a:spcBef>
                <a:spcPts val="300"/>
              </a:spcBef>
              <a:spcAft>
                <a:spcPts val="0"/>
              </a:spcAft>
              <a:buSzPts val="1700"/>
              <a:buNone/>
            </a:pPr>
            <a:r>
              <a:t/>
            </a:r>
            <a:endParaRPr sz="2000"/>
          </a:p>
        </p:txBody>
      </p:sp>
      <p:sp>
        <p:nvSpPr>
          <p:cNvPr id="223" name="Google Shape;223;p5"/>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 Uses</a:t>
            </a:r>
            <a:endParaRPr/>
          </a:p>
        </p:txBody>
      </p:sp>
      <p:sp>
        <p:nvSpPr>
          <p:cNvPr id="224" name="Google Shape;224;p5"/>
          <p:cNvSpPr txBox="1"/>
          <p:nvPr/>
        </p:nvSpPr>
        <p:spPr>
          <a:xfrm>
            <a:off x="381000" y="6324600"/>
            <a:ext cx="79248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6"/>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533400" lvl="0" marL="533400" rtl="0" algn="l">
              <a:lnSpc>
                <a:spcPct val="90000"/>
              </a:lnSpc>
              <a:spcBef>
                <a:spcPts val="0"/>
              </a:spcBef>
              <a:spcAft>
                <a:spcPts val="0"/>
              </a:spcAft>
              <a:buSzPts val="2040"/>
              <a:buFont typeface="Constantia"/>
              <a:buAutoNum type="arabicPeriod"/>
            </a:pPr>
            <a:r>
              <a:rPr b="0" lang="en-US" sz="2400"/>
              <a:t>Techniques assume some underlying causal system that existed in the past will persist into the future</a:t>
            </a:r>
            <a:endParaRPr/>
          </a:p>
          <a:p>
            <a:pPr indent="-533400" lvl="0" marL="533400" rtl="0" algn="l">
              <a:lnSpc>
                <a:spcPct val="90000"/>
              </a:lnSpc>
              <a:spcBef>
                <a:spcPts val="600"/>
              </a:spcBef>
              <a:spcAft>
                <a:spcPts val="0"/>
              </a:spcAft>
              <a:buSzPts val="2040"/>
              <a:buFont typeface="Constantia"/>
              <a:buAutoNum type="arabicPeriod"/>
            </a:pPr>
            <a:r>
              <a:rPr b="0" lang="en-US" sz="2400"/>
              <a:t>Forecasts are not perfect</a:t>
            </a:r>
            <a:endParaRPr/>
          </a:p>
          <a:p>
            <a:pPr indent="-533400" lvl="0" marL="533400" rtl="0" algn="l">
              <a:lnSpc>
                <a:spcPct val="90000"/>
              </a:lnSpc>
              <a:spcBef>
                <a:spcPts val="600"/>
              </a:spcBef>
              <a:spcAft>
                <a:spcPts val="0"/>
              </a:spcAft>
              <a:buSzPts val="2040"/>
              <a:buFont typeface="Constantia"/>
              <a:buAutoNum type="arabicPeriod"/>
            </a:pPr>
            <a:r>
              <a:rPr b="0" lang="en-US" sz="2400"/>
              <a:t>Forecasts for groups of items are more accurate than those for individual items</a:t>
            </a:r>
            <a:endParaRPr/>
          </a:p>
          <a:p>
            <a:pPr indent="-533400" lvl="0" marL="533400" rtl="0" algn="l">
              <a:lnSpc>
                <a:spcPct val="90000"/>
              </a:lnSpc>
              <a:spcBef>
                <a:spcPts val="600"/>
              </a:spcBef>
              <a:spcAft>
                <a:spcPts val="0"/>
              </a:spcAft>
              <a:buSzPts val="2040"/>
              <a:buFont typeface="Constantia"/>
              <a:buAutoNum type="arabicPeriod"/>
            </a:pPr>
            <a:r>
              <a:rPr b="0" lang="en-US" sz="2400"/>
              <a:t>Forecast accuracy decreases as the forecasting horizon increases</a:t>
            </a:r>
            <a:endParaRPr/>
          </a:p>
        </p:txBody>
      </p:sp>
      <p:sp>
        <p:nvSpPr>
          <p:cNvPr id="231" name="Google Shape;231;p6"/>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Features Common to All Forecasts</a:t>
            </a:r>
            <a:endParaRPr/>
          </a:p>
        </p:txBody>
      </p:sp>
      <p:sp>
        <p:nvSpPr>
          <p:cNvPr id="232" name="Google Shape;232;p6"/>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3.1</a:t>
            </a:r>
            <a:endParaRPr/>
          </a:p>
        </p:txBody>
      </p:sp>
      <p:sp>
        <p:nvSpPr>
          <p:cNvPr id="233" name="Google Shape;233;p6"/>
          <p:cNvSpPr txBox="1"/>
          <p:nvPr/>
        </p:nvSpPr>
        <p:spPr>
          <a:xfrm>
            <a:off x="1295400" y="6324600"/>
            <a:ext cx="70866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7"/>
          <p:cNvSpPr txBox="1"/>
          <p:nvPr>
            <p:ph type="title"/>
          </p:nvPr>
        </p:nvSpPr>
        <p:spPr>
          <a:xfrm>
            <a:off x="304800"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Forecasts Are </a:t>
            </a:r>
            <a:r>
              <a:rPr lang="en-US"/>
              <a:t>N</a:t>
            </a:r>
            <a:r>
              <a:rPr lang="en-US" sz="3200"/>
              <a:t>ot Perfect</a:t>
            </a:r>
            <a:endParaRPr/>
          </a:p>
        </p:txBody>
      </p:sp>
      <p:sp>
        <p:nvSpPr>
          <p:cNvPr id="240" name="Google Shape;240;p7"/>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274320" lvl="1" marL="274320" rtl="0" algn="l">
              <a:spcBef>
                <a:spcPts val="0"/>
              </a:spcBef>
              <a:spcAft>
                <a:spcPts val="0"/>
              </a:spcAft>
              <a:buSzPts val="2380"/>
              <a:buChar char="⚫"/>
            </a:pPr>
            <a:r>
              <a:rPr lang="en-US" sz="2800">
                <a:solidFill>
                  <a:schemeClr val="dk1"/>
                </a:solidFill>
              </a:rPr>
              <a:t>Forecasts are not perfect:</a:t>
            </a:r>
            <a:endParaRPr/>
          </a:p>
          <a:p>
            <a:pPr indent="-228600" lvl="2" marL="640080" rtl="0" algn="l">
              <a:spcBef>
                <a:spcPts val="600"/>
              </a:spcBef>
              <a:spcAft>
                <a:spcPts val="0"/>
              </a:spcAft>
              <a:buSzPts val="2040"/>
              <a:buChar char="⚫"/>
            </a:pPr>
            <a:r>
              <a:rPr lang="en-US" sz="2400">
                <a:solidFill>
                  <a:schemeClr val="dk2"/>
                </a:solidFill>
              </a:rPr>
              <a:t>Because random variation is always present, there will always be some residual error, even if all other factors have been accounted for.</a:t>
            </a:r>
            <a:endParaRPr/>
          </a:p>
        </p:txBody>
      </p:sp>
      <p:sp>
        <p:nvSpPr>
          <p:cNvPr id="241" name="Google Shape;241;p7"/>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3.2</a:t>
            </a:r>
            <a:endParaRPr/>
          </a:p>
        </p:txBody>
      </p:sp>
      <p:sp>
        <p:nvSpPr>
          <p:cNvPr id="242" name="Google Shape;242;p7"/>
          <p:cNvSpPr txBox="1"/>
          <p:nvPr/>
        </p:nvSpPr>
        <p:spPr>
          <a:xfrm>
            <a:off x="1295400" y="6324600"/>
            <a:ext cx="70104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8"/>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533400" lvl="0" marL="533400" rtl="0" algn="l">
              <a:spcBef>
                <a:spcPts val="0"/>
              </a:spcBef>
              <a:spcAft>
                <a:spcPts val="0"/>
              </a:spcAft>
              <a:buSzPts val="2040"/>
              <a:buFont typeface="Constantia"/>
              <a:buNone/>
            </a:pPr>
            <a:r>
              <a:rPr b="0" lang="en-US" sz="2400"/>
              <a:t>The forecast</a:t>
            </a:r>
            <a:endParaRPr/>
          </a:p>
          <a:p>
            <a:pPr indent="-533400" lvl="0" marL="533400" rtl="0" algn="l">
              <a:spcBef>
                <a:spcPts val="600"/>
              </a:spcBef>
              <a:spcAft>
                <a:spcPts val="0"/>
              </a:spcAft>
              <a:buSzPts val="2040"/>
              <a:buChar char="⚫"/>
            </a:pPr>
            <a:r>
              <a:rPr b="0" lang="en-US" sz="2400"/>
              <a:t>Should be </a:t>
            </a:r>
            <a:r>
              <a:rPr b="0" i="1" lang="en-US" sz="2400"/>
              <a:t>timely</a:t>
            </a:r>
            <a:endParaRPr/>
          </a:p>
          <a:p>
            <a:pPr indent="-533400" lvl="0" marL="533400" rtl="0" algn="l">
              <a:spcBef>
                <a:spcPts val="600"/>
              </a:spcBef>
              <a:spcAft>
                <a:spcPts val="0"/>
              </a:spcAft>
              <a:buSzPts val="2040"/>
              <a:buChar char="⚫"/>
            </a:pPr>
            <a:r>
              <a:rPr b="0" lang="en-US" sz="2400"/>
              <a:t>Should be </a:t>
            </a:r>
            <a:r>
              <a:rPr b="0" i="1" lang="en-US" sz="2400"/>
              <a:t>accurate</a:t>
            </a:r>
            <a:endParaRPr/>
          </a:p>
          <a:p>
            <a:pPr indent="-533400" lvl="0" marL="533400" rtl="0" algn="l">
              <a:spcBef>
                <a:spcPts val="600"/>
              </a:spcBef>
              <a:spcAft>
                <a:spcPts val="0"/>
              </a:spcAft>
              <a:buSzPts val="2040"/>
              <a:buChar char="⚫"/>
            </a:pPr>
            <a:r>
              <a:rPr b="0" lang="en-US" sz="2400"/>
              <a:t>Should be </a:t>
            </a:r>
            <a:r>
              <a:rPr b="0" i="1" lang="en-US" sz="2400"/>
              <a:t>reliable</a:t>
            </a:r>
            <a:endParaRPr/>
          </a:p>
          <a:p>
            <a:pPr indent="-533400" lvl="0" marL="533400" rtl="0" algn="l">
              <a:spcBef>
                <a:spcPts val="600"/>
              </a:spcBef>
              <a:spcAft>
                <a:spcPts val="0"/>
              </a:spcAft>
              <a:buSzPts val="2040"/>
              <a:buChar char="⚫"/>
            </a:pPr>
            <a:r>
              <a:rPr b="0" lang="en-US" sz="2400"/>
              <a:t>Should be expressed in </a:t>
            </a:r>
            <a:r>
              <a:rPr b="0" i="1" lang="en-US" sz="2400"/>
              <a:t>meaningful units</a:t>
            </a:r>
            <a:endParaRPr/>
          </a:p>
          <a:p>
            <a:pPr indent="-533400" lvl="0" marL="533400" rtl="0" algn="l">
              <a:spcBef>
                <a:spcPts val="600"/>
              </a:spcBef>
              <a:spcAft>
                <a:spcPts val="0"/>
              </a:spcAft>
              <a:buSzPts val="2040"/>
              <a:buChar char="⚫"/>
            </a:pPr>
            <a:r>
              <a:rPr b="0" lang="en-US" sz="2400"/>
              <a:t>Should be </a:t>
            </a:r>
            <a:r>
              <a:rPr b="0" i="1" lang="en-US" sz="2400"/>
              <a:t>in writing</a:t>
            </a:r>
            <a:endParaRPr/>
          </a:p>
          <a:p>
            <a:pPr indent="-533400" lvl="0" marL="533400" rtl="0" algn="l">
              <a:spcBef>
                <a:spcPts val="600"/>
              </a:spcBef>
              <a:spcAft>
                <a:spcPts val="0"/>
              </a:spcAft>
              <a:buSzPts val="2040"/>
              <a:buChar char="⚫"/>
            </a:pPr>
            <a:r>
              <a:rPr b="0" lang="en-US" sz="2400"/>
              <a:t>Technique should be </a:t>
            </a:r>
            <a:r>
              <a:rPr b="0" i="1" lang="en-US" sz="2400"/>
              <a:t>simple to understand and use</a:t>
            </a:r>
            <a:endParaRPr/>
          </a:p>
          <a:p>
            <a:pPr indent="-533400" lvl="0" marL="533400" rtl="0" algn="l">
              <a:spcBef>
                <a:spcPts val="600"/>
              </a:spcBef>
              <a:spcAft>
                <a:spcPts val="0"/>
              </a:spcAft>
              <a:buSzPts val="2040"/>
              <a:buChar char="⚫"/>
            </a:pPr>
            <a:r>
              <a:rPr b="0" lang="en-US" sz="2400"/>
              <a:t>Should be </a:t>
            </a:r>
            <a:r>
              <a:rPr b="0" i="1" lang="en-US" sz="2400"/>
              <a:t>cost-effective</a:t>
            </a:r>
            <a:endParaRPr/>
          </a:p>
        </p:txBody>
      </p:sp>
      <p:sp>
        <p:nvSpPr>
          <p:cNvPr id="249" name="Google Shape;249;p8"/>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Elements of a Good Forecast</a:t>
            </a:r>
            <a:endParaRPr/>
          </a:p>
        </p:txBody>
      </p:sp>
      <p:sp>
        <p:nvSpPr>
          <p:cNvPr id="250" name="Google Shape;250;p8"/>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3.3</a:t>
            </a:r>
            <a:endParaRPr/>
          </a:p>
        </p:txBody>
      </p:sp>
      <p:sp>
        <p:nvSpPr>
          <p:cNvPr id="251" name="Google Shape;251;p8"/>
          <p:cNvSpPr txBox="1"/>
          <p:nvPr/>
        </p:nvSpPr>
        <p:spPr>
          <a:xfrm>
            <a:off x="1295400" y="6248400"/>
            <a:ext cx="69342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chemeClr val="dk1"/>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9"/>
          <p:cNvSpPr txBox="1"/>
          <p:nvPr>
            <p:ph idx="1" type="body"/>
          </p:nvPr>
        </p:nvSpPr>
        <p:spPr>
          <a:xfrm>
            <a:off x="304800" y="1524000"/>
            <a:ext cx="8229600" cy="4572000"/>
          </a:xfrm>
          <a:prstGeom prst="rect">
            <a:avLst/>
          </a:prstGeom>
          <a:noFill/>
          <a:ln>
            <a:noFill/>
          </a:ln>
        </p:spPr>
        <p:txBody>
          <a:bodyPr anchorCtr="0" anchor="t" bIns="45700" lIns="91425" spcFirstLastPara="1" rIns="91425" wrap="square" tIns="45700">
            <a:normAutofit/>
          </a:bodyPr>
          <a:lstStyle/>
          <a:p>
            <a:pPr indent="-533400" lvl="0" marL="533400" rtl="0" algn="l">
              <a:spcBef>
                <a:spcPts val="0"/>
              </a:spcBef>
              <a:spcAft>
                <a:spcPts val="0"/>
              </a:spcAft>
              <a:buSzPts val="2210"/>
              <a:buFont typeface="Constantia"/>
              <a:buAutoNum type="arabicPeriod"/>
            </a:pPr>
            <a:r>
              <a:rPr b="0" lang="en-US"/>
              <a:t>Determine the purpose of the forecast</a:t>
            </a:r>
            <a:endParaRPr/>
          </a:p>
          <a:p>
            <a:pPr indent="-533400" lvl="0" marL="533400" rtl="0" algn="l">
              <a:spcBef>
                <a:spcPts val="600"/>
              </a:spcBef>
              <a:spcAft>
                <a:spcPts val="0"/>
              </a:spcAft>
              <a:buSzPts val="2210"/>
              <a:buFont typeface="Constantia"/>
              <a:buAutoNum type="arabicPeriod"/>
            </a:pPr>
            <a:r>
              <a:rPr b="0" lang="en-US"/>
              <a:t>Establish a time horizon</a:t>
            </a:r>
            <a:endParaRPr/>
          </a:p>
          <a:p>
            <a:pPr indent="-533400" lvl="0" marL="533400" rtl="0" algn="l">
              <a:spcBef>
                <a:spcPts val="600"/>
              </a:spcBef>
              <a:spcAft>
                <a:spcPts val="0"/>
              </a:spcAft>
              <a:buSzPts val="2210"/>
              <a:buFont typeface="Constantia"/>
              <a:buAutoNum type="arabicPeriod"/>
            </a:pPr>
            <a:r>
              <a:rPr b="0" lang="en-US"/>
              <a:t>Obtain, clean, and analyze appropriate data</a:t>
            </a:r>
            <a:endParaRPr/>
          </a:p>
          <a:p>
            <a:pPr indent="-533400" lvl="0" marL="533400" rtl="0" algn="l">
              <a:spcBef>
                <a:spcPts val="600"/>
              </a:spcBef>
              <a:spcAft>
                <a:spcPts val="0"/>
              </a:spcAft>
              <a:buSzPts val="2210"/>
              <a:buFont typeface="Constantia"/>
              <a:buAutoNum type="arabicPeriod"/>
            </a:pPr>
            <a:r>
              <a:rPr b="0" lang="en-US"/>
              <a:t>Select a forecasting technique</a:t>
            </a:r>
            <a:endParaRPr/>
          </a:p>
          <a:p>
            <a:pPr indent="-533400" lvl="0" marL="533400" rtl="0" algn="l">
              <a:spcBef>
                <a:spcPts val="600"/>
              </a:spcBef>
              <a:spcAft>
                <a:spcPts val="0"/>
              </a:spcAft>
              <a:buSzPts val="2210"/>
              <a:buFont typeface="Constantia"/>
              <a:buAutoNum type="arabicPeriod"/>
            </a:pPr>
            <a:r>
              <a:rPr b="0" lang="en-US"/>
              <a:t>Make the forecast</a:t>
            </a:r>
            <a:endParaRPr/>
          </a:p>
          <a:p>
            <a:pPr indent="-533400" lvl="0" marL="533400" rtl="0" algn="l">
              <a:spcBef>
                <a:spcPts val="600"/>
              </a:spcBef>
              <a:spcAft>
                <a:spcPts val="0"/>
              </a:spcAft>
              <a:buSzPts val="2210"/>
              <a:buFont typeface="Constantia"/>
              <a:buAutoNum type="arabicPeriod"/>
            </a:pPr>
            <a:r>
              <a:rPr b="0" lang="en-US"/>
              <a:t>Monitor the forecast errors</a:t>
            </a:r>
            <a:endParaRPr/>
          </a:p>
        </p:txBody>
      </p:sp>
      <p:sp>
        <p:nvSpPr>
          <p:cNvPr id="258" name="Google Shape;258;p9"/>
          <p:cNvSpPr txBox="1"/>
          <p:nvPr>
            <p:ph type="title"/>
          </p:nvPr>
        </p:nvSpPr>
        <p:spPr>
          <a:xfrm>
            <a:off x="324852" y="152400"/>
            <a:ext cx="8229600" cy="12192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0C0C0C"/>
              </a:buClr>
              <a:buSzPts val="3200"/>
              <a:buFont typeface="Constantia"/>
              <a:buNone/>
            </a:pPr>
            <a:r>
              <a:rPr lang="en-US" sz="3200"/>
              <a:t>Steps in the Forecasting Process</a:t>
            </a:r>
            <a:endParaRPr/>
          </a:p>
        </p:txBody>
      </p:sp>
      <p:sp>
        <p:nvSpPr>
          <p:cNvPr id="259" name="Google Shape;259;p9"/>
          <p:cNvSpPr/>
          <p:nvPr/>
        </p:nvSpPr>
        <p:spPr>
          <a:xfrm>
            <a:off x="76200" y="6248400"/>
            <a:ext cx="1066800" cy="533400"/>
          </a:xfrm>
          <a:prstGeom prst="roundRect">
            <a:avLst>
              <a:gd fmla="val 16667" name="adj"/>
            </a:avLst>
          </a:prstGeom>
          <a:solidFill>
            <a:srgbClr val="C4BD97"/>
          </a:solidFill>
          <a:ln>
            <a:noFill/>
          </a:ln>
          <a:effectLst>
            <a:outerShdw blurRad="44450" algn="ctr" dir="5400000" dist="27940">
              <a:srgbClr val="000000">
                <a:alpha val="31764"/>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Times New Roman"/>
                <a:ea typeface="Times New Roman"/>
                <a:cs typeface="Times New Roman"/>
                <a:sym typeface="Times New Roman"/>
              </a:rPr>
              <a:t>LO 3.4</a:t>
            </a:r>
            <a:endParaRPr/>
          </a:p>
        </p:txBody>
      </p:sp>
      <p:sp>
        <p:nvSpPr>
          <p:cNvPr id="260" name="Google Shape;260;p9"/>
          <p:cNvSpPr txBox="1"/>
          <p:nvPr/>
        </p:nvSpPr>
        <p:spPr>
          <a:xfrm>
            <a:off x="1295400" y="6248400"/>
            <a:ext cx="6858000" cy="800219"/>
          </a:xfrm>
          <a:prstGeom prst="rect">
            <a:avLst/>
          </a:prstGeom>
          <a:noFill/>
          <a:ln>
            <a:noFill/>
          </a:ln>
        </p:spPr>
        <p:txBody>
          <a:bodyPr anchorCtr="0" anchor="t" bIns="45700" lIns="91425" spcFirstLastPara="1" rIns="91425" wrap="square" tIns="45700">
            <a:spAutoFit/>
          </a:bodyPr>
          <a:lstStyle/>
          <a:p>
            <a:pPr indent="0" lvl="1" marL="0" marR="0" rtl="0" algn="l">
              <a:spcBef>
                <a:spcPts val="0"/>
              </a:spcBef>
              <a:spcAft>
                <a:spcPts val="0"/>
              </a:spcAft>
              <a:buNone/>
            </a:pPr>
            <a:r>
              <a:rPr b="0" i="0" lang="en-US" sz="1100" u="none" cap="none" strike="noStrike">
                <a:solidFill>
                  <a:srgbClr val="000000"/>
                </a:solidFill>
                <a:latin typeface="Constantia"/>
                <a:ea typeface="Constantia"/>
                <a:cs typeface="Constantia"/>
                <a:sym typeface="Constantia"/>
              </a:rPr>
              <a:t>Copyright ©2018 McGraw-Hill Higher Education.  All rights reserved. No reproduction or distribution without the prior written consent of McGraw-Hill Education</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evenson 11th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evenson 11th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2008-06-26T23:48:25Z</dcterms:created>
  <dc:creator>staff</dc:creator>
</cp:coreProperties>
</file>