
<file path=[Content_Types].xml><?xml version="1.0" encoding="utf-8"?>
<Types xmlns="http://schemas.openxmlformats.org/package/2006/content-types">
  <Default Extension="jpeg" ContentType="image/jpe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3"/>
    <p:sldId id="257" r:id="rId4"/>
    <p:sldId id="258" r:id="rId5"/>
    <p:sldId id="276" r:id="rId6"/>
    <p:sldId id="260" r:id="rId7"/>
    <p:sldId id="262" r:id="rId8"/>
    <p:sldId id="263" r:id="rId9"/>
    <p:sldId id="265" r:id="rId10"/>
    <p:sldId id="266" r:id="rId11"/>
    <p:sldId id="277" r:id="rId12"/>
    <p:sldId id="278" r:id="rId13"/>
    <p:sldId id="273" r:id="rId14"/>
    <p:sldId id="279" r:id="rId15"/>
    <p:sldId id="269" r:id="rId16"/>
    <p:sldId id="271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340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E59936-40D0-4C92-8A07-93384CE84343}" type="doc">
      <dgm:prSet loTypeId="urn:microsoft.com/office/officeart/2005/8/layout/vList5" loCatId="list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93BFD9BC-37E6-48D4-B39D-5B79B24E2A8E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Complaint solicitation</a:t>
          </a:r>
          <a:endParaRPr lang="en-US" b="1" dirty="0">
            <a:solidFill>
              <a:schemeClr val="tx1"/>
            </a:solidFill>
          </a:endParaRPr>
        </a:p>
      </dgm:t>
    </dgm:pt>
    <dgm:pt modelId="{BFD1B07B-6484-4890-813A-BED7B1088B19}" cxnId="{0B79D126-39CE-48A3-ACAD-2AED4946F4C6}" type="parTrans">
      <dgm:prSet/>
      <dgm:spPr/>
      <dgm:t>
        <a:bodyPr/>
        <a:lstStyle/>
        <a:p>
          <a:endParaRPr lang="en-US"/>
        </a:p>
      </dgm:t>
    </dgm:pt>
    <dgm:pt modelId="{CBC8B3A4-52F3-4168-BAFC-DBC2C0CEEE3D}" cxnId="{0B79D126-39CE-48A3-ACAD-2AED4946F4C6}" type="sibTrans">
      <dgm:prSet/>
      <dgm:spPr/>
      <dgm:t>
        <a:bodyPr/>
        <a:lstStyle/>
        <a:p>
          <a:endParaRPr lang="en-US"/>
        </a:p>
      </dgm:t>
    </dgm:pt>
    <dgm:pt modelId="{97ED8273-C359-441E-8540-759FF23127D8}">
      <dgm:prSet phldrT="[Text]" custT="1"/>
      <dgm:spPr/>
      <dgm:t>
        <a:bodyPr/>
        <a:lstStyle/>
        <a:p>
          <a:r>
            <a:rPr lang="en-US" sz="1200" dirty="0" smtClean="0"/>
            <a:t>To identify and attend to dissatisfied customers</a:t>
          </a:r>
          <a:endParaRPr lang="en-US" sz="1200" dirty="0"/>
        </a:p>
      </dgm:t>
    </dgm:pt>
    <dgm:pt modelId="{A7793B4D-CFD8-4F4B-9653-92BD065758ED}" cxnId="{39B009B1-2994-4261-9E1B-0520C8965F31}" type="parTrans">
      <dgm:prSet/>
      <dgm:spPr/>
      <dgm:t>
        <a:bodyPr/>
        <a:lstStyle/>
        <a:p>
          <a:endParaRPr lang="en-US"/>
        </a:p>
      </dgm:t>
    </dgm:pt>
    <dgm:pt modelId="{D6A90C11-CFDB-4D91-B260-63A395C259B6}" cxnId="{39B009B1-2994-4261-9E1B-0520C8965F31}" type="sibTrans">
      <dgm:prSet/>
      <dgm:spPr/>
      <dgm:t>
        <a:bodyPr/>
        <a:lstStyle/>
        <a:p>
          <a:endParaRPr lang="en-US"/>
        </a:p>
      </dgm:t>
    </dgm:pt>
    <dgm:pt modelId="{015292BD-2623-4C41-8024-96112284C40D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Critical incident studies</a:t>
          </a:r>
          <a:endParaRPr lang="en-US" b="1" dirty="0">
            <a:solidFill>
              <a:schemeClr val="tx1"/>
            </a:solidFill>
          </a:endParaRPr>
        </a:p>
      </dgm:t>
    </dgm:pt>
    <dgm:pt modelId="{DFB87232-292F-4379-8E3C-2A73A9D87956}" cxnId="{6EC18C87-EF95-46AD-A692-061EFB519C99}" type="parTrans">
      <dgm:prSet/>
      <dgm:spPr/>
      <dgm:t>
        <a:bodyPr/>
        <a:lstStyle/>
        <a:p>
          <a:endParaRPr lang="en-US"/>
        </a:p>
      </dgm:t>
    </dgm:pt>
    <dgm:pt modelId="{5902952B-F9AB-4AED-88AC-C57021906E6F}" cxnId="{6EC18C87-EF95-46AD-A692-061EFB519C99}" type="sibTrans">
      <dgm:prSet/>
      <dgm:spPr/>
      <dgm:t>
        <a:bodyPr/>
        <a:lstStyle/>
        <a:p>
          <a:endParaRPr lang="en-US"/>
        </a:p>
      </dgm:t>
    </dgm:pt>
    <dgm:pt modelId="{90B9DD08-B467-4565-BC1A-56E802387BEF}">
      <dgm:prSet phldrT="[Text]" custT="1"/>
      <dgm:spPr/>
      <dgm:t>
        <a:bodyPr/>
        <a:lstStyle/>
        <a:p>
          <a:r>
            <a:rPr lang="en-US" sz="1200" dirty="0" smtClean="0"/>
            <a:t>To identify “best” practices” at transaction level</a:t>
          </a:r>
          <a:endParaRPr lang="en-US" sz="1200" dirty="0"/>
        </a:p>
      </dgm:t>
    </dgm:pt>
    <dgm:pt modelId="{489A4D24-24DB-4A91-AE71-92277D2DFB76}" cxnId="{7E78095D-4F04-4CA8-8822-194FDBE0B9EC}" type="parTrans">
      <dgm:prSet/>
      <dgm:spPr/>
      <dgm:t>
        <a:bodyPr/>
        <a:lstStyle/>
        <a:p>
          <a:endParaRPr lang="en-US"/>
        </a:p>
      </dgm:t>
    </dgm:pt>
    <dgm:pt modelId="{18E4A4E8-B0FA-4856-B1DA-8C4DA565F611}" cxnId="{7E78095D-4F04-4CA8-8822-194FDBE0B9EC}" type="sibTrans">
      <dgm:prSet/>
      <dgm:spPr/>
      <dgm:t>
        <a:bodyPr/>
        <a:lstStyle/>
        <a:p>
          <a:endParaRPr lang="en-US"/>
        </a:p>
      </dgm:t>
    </dgm:pt>
    <dgm:pt modelId="{E76E1C1B-8984-42F3-9431-2BC7F0CD991A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Relationship surveys</a:t>
          </a:r>
          <a:endParaRPr lang="en-US" b="1" dirty="0">
            <a:solidFill>
              <a:schemeClr val="tx1"/>
            </a:solidFill>
          </a:endParaRPr>
        </a:p>
      </dgm:t>
    </dgm:pt>
    <dgm:pt modelId="{22E1A1CC-9157-42E4-A081-FB94D80EE88A}" cxnId="{2DDA72C4-58C6-4407-9365-6005A4C16C68}" type="parTrans">
      <dgm:prSet/>
      <dgm:spPr/>
      <dgm:t>
        <a:bodyPr/>
        <a:lstStyle/>
        <a:p>
          <a:endParaRPr lang="en-US"/>
        </a:p>
      </dgm:t>
    </dgm:pt>
    <dgm:pt modelId="{7B574E1C-F4CF-40F1-9476-66A3342FAF25}" cxnId="{2DDA72C4-58C6-4407-9365-6005A4C16C68}" type="sibTrans">
      <dgm:prSet/>
      <dgm:spPr/>
      <dgm:t>
        <a:bodyPr/>
        <a:lstStyle/>
        <a:p>
          <a:endParaRPr lang="en-US"/>
        </a:p>
      </dgm:t>
    </dgm:pt>
    <dgm:pt modelId="{671D6A35-EDA8-40D0-ACD9-1BE866104231}">
      <dgm:prSet phldrT="[Text]" custT="1"/>
      <dgm:spPr/>
      <dgm:t>
        <a:bodyPr/>
        <a:lstStyle/>
        <a:p>
          <a:r>
            <a:rPr lang="en-US" sz="1200" dirty="0" smtClean="0"/>
            <a:t>To monitor and track service performance</a:t>
          </a:r>
          <a:endParaRPr lang="en-US" sz="1200" dirty="0"/>
        </a:p>
      </dgm:t>
    </dgm:pt>
    <dgm:pt modelId="{B34D03AE-66E5-4ED8-8B2A-0DA955AC1176}" cxnId="{73A712B8-A848-4C9E-B86F-173A305943E5}" type="parTrans">
      <dgm:prSet/>
      <dgm:spPr/>
      <dgm:t>
        <a:bodyPr/>
        <a:lstStyle/>
        <a:p>
          <a:endParaRPr lang="en-US"/>
        </a:p>
      </dgm:t>
    </dgm:pt>
    <dgm:pt modelId="{0AFD8E3D-8088-413B-9A11-2A7F22079090}" cxnId="{73A712B8-A848-4C9E-B86F-173A305943E5}" type="sibTrans">
      <dgm:prSet/>
      <dgm:spPr/>
      <dgm:t>
        <a:bodyPr/>
        <a:lstStyle/>
        <a:p>
          <a:endParaRPr lang="en-US"/>
        </a:p>
      </dgm:t>
    </dgm:pt>
    <dgm:pt modelId="{9D5C2E8E-02E4-4728-85AC-9CAB1C22DABD}">
      <dgm:prSet phldrT="[Text]" custT="1"/>
      <dgm:spPr/>
      <dgm:t>
        <a:bodyPr/>
        <a:lstStyle/>
        <a:p>
          <a:r>
            <a:rPr lang="en-US" sz="1200" dirty="0" smtClean="0"/>
            <a:t>To identify common service failure points</a:t>
          </a:r>
          <a:endParaRPr lang="en-US" sz="1200" dirty="0"/>
        </a:p>
      </dgm:t>
    </dgm:pt>
    <dgm:pt modelId="{FA033C21-D49C-41D5-8862-1F48DB4F72AE}" cxnId="{97FE2D99-0784-46B1-B1BA-D3F526E0A6A1}" type="parTrans">
      <dgm:prSet/>
      <dgm:spPr/>
      <dgm:t>
        <a:bodyPr/>
        <a:lstStyle/>
        <a:p>
          <a:endParaRPr lang="en-US"/>
        </a:p>
      </dgm:t>
    </dgm:pt>
    <dgm:pt modelId="{7B8ECECE-FACE-48B4-9DBB-950E8AC23643}" cxnId="{97FE2D99-0784-46B1-B1BA-D3F526E0A6A1}" type="sibTrans">
      <dgm:prSet/>
      <dgm:spPr/>
      <dgm:t>
        <a:bodyPr/>
        <a:lstStyle/>
        <a:p>
          <a:endParaRPr lang="en-US"/>
        </a:p>
      </dgm:t>
    </dgm:pt>
    <dgm:pt modelId="{630E4CC7-99E1-4154-BF0D-8D7893499821}">
      <dgm:prSet phldrT="[Text]" custT="1"/>
      <dgm:spPr/>
      <dgm:t>
        <a:bodyPr/>
        <a:lstStyle/>
        <a:p>
          <a:r>
            <a:rPr lang="en-US" sz="1200" dirty="0" smtClean="0"/>
            <a:t>To identify customer requirements as input for quantitative studies</a:t>
          </a:r>
          <a:endParaRPr lang="en-US" sz="1200" dirty="0"/>
        </a:p>
      </dgm:t>
    </dgm:pt>
    <dgm:pt modelId="{A0FCFC7C-2751-48EE-AFD8-5AA8CD481E46}" cxnId="{DEA190A5-5853-4674-B0AF-F73EDB28E21E}" type="parTrans">
      <dgm:prSet/>
      <dgm:spPr/>
      <dgm:t>
        <a:bodyPr/>
        <a:lstStyle/>
        <a:p>
          <a:endParaRPr lang="en-US"/>
        </a:p>
      </dgm:t>
    </dgm:pt>
    <dgm:pt modelId="{FBF4A704-A8F0-4DBD-A514-6389D26E3439}" cxnId="{DEA190A5-5853-4674-B0AF-F73EDB28E21E}" type="sibTrans">
      <dgm:prSet/>
      <dgm:spPr/>
      <dgm:t>
        <a:bodyPr/>
        <a:lstStyle/>
        <a:p>
          <a:endParaRPr lang="en-US"/>
        </a:p>
      </dgm:t>
    </dgm:pt>
    <dgm:pt modelId="{36F98734-3B9B-45EE-A874-1BCAD1319E49}">
      <dgm:prSet phldrT="[Text]" custT="1"/>
      <dgm:spPr/>
      <dgm:t>
        <a:bodyPr/>
        <a:lstStyle/>
        <a:p>
          <a:r>
            <a:rPr lang="en-US" sz="1200" dirty="0" smtClean="0"/>
            <a:t>To identify common service failure points</a:t>
          </a:r>
          <a:endParaRPr lang="en-US" sz="1200" dirty="0"/>
        </a:p>
      </dgm:t>
    </dgm:pt>
    <dgm:pt modelId="{7DD4037F-D9EB-4F9E-9CC2-56EC0506CAFB}" cxnId="{0279DDD8-6B2B-43E6-BE5C-D0310DEA2490}" type="parTrans">
      <dgm:prSet/>
      <dgm:spPr/>
      <dgm:t>
        <a:bodyPr/>
        <a:lstStyle/>
        <a:p>
          <a:endParaRPr lang="en-US"/>
        </a:p>
      </dgm:t>
    </dgm:pt>
    <dgm:pt modelId="{85580F4B-0B81-40FB-B432-9AE814A52274}" cxnId="{0279DDD8-6B2B-43E6-BE5C-D0310DEA2490}" type="sibTrans">
      <dgm:prSet/>
      <dgm:spPr/>
      <dgm:t>
        <a:bodyPr/>
        <a:lstStyle/>
        <a:p>
          <a:endParaRPr lang="en-US"/>
        </a:p>
      </dgm:t>
    </dgm:pt>
    <dgm:pt modelId="{B27C8600-30C6-464E-AAA5-D2AC174C816A}">
      <dgm:prSet phldrT="[Text]" custT="1"/>
      <dgm:spPr/>
      <dgm:t>
        <a:bodyPr/>
        <a:lstStyle/>
        <a:p>
          <a:r>
            <a:rPr lang="en-US" sz="1200" dirty="0" smtClean="0"/>
            <a:t>To identify systemic strengths and weaknesses in customer-contact services</a:t>
          </a:r>
          <a:endParaRPr lang="en-US" sz="1200" dirty="0"/>
        </a:p>
      </dgm:t>
    </dgm:pt>
    <dgm:pt modelId="{E1509F17-53C4-4BDC-A763-902ED7887767}" cxnId="{E3A502E3-136F-47FA-A754-1226AA8041DA}" type="parTrans">
      <dgm:prSet/>
      <dgm:spPr/>
      <dgm:t>
        <a:bodyPr/>
        <a:lstStyle/>
        <a:p>
          <a:endParaRPr lang="en-US"/>
        </a:p>
      </dgm:t>
    </dgm:pt>
    <dgm:pt modelId="{0F65EED9-0CA9-459E-9051-728961A49DA2}" cxnId="{E3A502E3-136F-47FA-A754-1226AA8041DA}" type="sibTrans">
      <dgm:prSet/>
      <dgm:spPr/>
      <dgm:t>
        <a:bodyPr/>
        <a:lstStyle/>
        <a:p>
          <a:endParaRPr lang="en-US"/>
        </a:p>
      </dgm:t>
    </dgm:pt>
    <dgm:pt modelId="{57E30812-D763-4F7C-A9AB-0B3E45631421}">
      <dgm:prSet phldrT="[Text]" custT="1"/>
      <dgm:spPr/>
      <dgm:t>
        <a:bodyPr/>
        <a:lstStyle/>
        <a:p>
          <a:r>
            <a:rPr lang="en-US" sz="1200" dirty="0" smtClean="0"/>
            <a:t>To assess overall company performance compared with that of competition</a:t>
          </a:r>
          <a:endParaRPr lang="en-US" sz="1200" dirty="0"/>
        </a:p>
      </dgm:t>
    </dgm:pt>
    <dgm:pt modelId="{B02BB92F-4CCB-4A8D-898D-D23B42190A54}" cxnId="{9EA14790-40A4-455F-80D4-8C2F22B40EE2}" type="parTrans">
      <dgm:prSet/>
      <dgm:spPr/>
      <dgm:t>
        <a:bodyPr/>
        <a:lstStyle/>
        <a:p>
          <a:endParaRPr lang="en-US"/>
        </a:p>
      </dgm:t>
    </dgm:pt>
    <dgm:pt modelId="{E0B6C1E8-5DBC-4D76-8016-06F0E587DDB5}" cxnId="{9EA14790-40A4-455F-80D4-8C2F22B40EE2}" type="sibTrans">
      <dgm:prSet/>
      <dgm:spPr/>
      <dgm:t>
        <a:bodyPr/>
        <a:lstStyle/>
        <a:p>
          <a:endParaRPr lang="en-US"/>
        </a:p>
      </dgm:t>
    </dgm:pt>
    <dgm:pt modelId="{D1C54FEE-E086-4B3D-B8CC-9035D5631431}">
      <dgm:prSet phldrT="[Text]" custT="1"/>
      <dgm:spPr/>
      <dgm:t>
        <a:bodyPr/>
        <a:lstStyle/>
        <a:p>
          <a:r>
            <a:rPr lang="en-US" sz="1200" dirty="0" smtClean="0"/>
            <a:t>To determine links between satisfaction and behavioral intentions</a:t>
          </a:r>
          <a:endParaRPr lang="en-US" sz="1200" dirty="0"/>
        </a:p>
      </dgm:t>
    </dgm:pt>
    <dgm:pt modelId="{46368D2B-4F72-40B5-8C9B-AB8C4F7A90C4}" cxnId="{8931B403-DA6E-4AC5-9BA8-88269D4719B0}" type="parTrans">
      <dgm:prSet/>
      <dgm:spPr/>
      <dgm:t>
        <a:bodyPr/>
        <a:lstStyle/>
        <a:p>
          <a:endParaRPr lang="en-US"/>
        </a:p>
      </dgm:t>
    </dgm:pt>
    <dgm:pt modelId="{3A56C394-0AB6-4B6A-8BCC-86B5E723BCAE}" cxnId="{8931B403-DA6E-4AC5-9BA8-88269D4719B0}" type="sibTrans">
      <dgm:prSet/>
      <dgm:spPr/>
      <dgm:t>
        <a:bodyPr/>
        <a:lstStyle/>
        <a:p>
          <a:endParaRPr lang="en-US"/>
        </a:p>
      </dgm:t>
    </dgm:pt>
    <dgm:pt modelId="{213DFF3E-7316-4497-9AEF-9880BC8FFF6A}">
      <dgm:prSet phldrT="[Text]" custT="1"/>
      <dgm:spPr/>
      <dgm:t>
        <a:bodyPr/>
        <a:lstStyle/>
        <a:p>
          <a:r>
            <a:rPr lang="en-US" sz="1200" dirty="0" smtClean="0"/>
            <a:t>To assess gaps between customer expectations and perceptions</a:t>
          </a:r>
          <a:endParaRPr lang="en-US" sz="1200" dirty="0"/>
        </a:p>
      </dgm:t>
    </dgm:pt>
    <dgm:pt modelId="{C7916B74-E76B-47E1-90AD-A88918C8816F}" cxnId="{44D8ACB6-B4B5-47DA-9060-DE2711E339BA}" type="parTrans">
      <dgm:prSet/>
      <dgm:spPr/>
      <dgm:t>
        <a:bodyPr/>
        <a:lstStyle/>
        <a:p>
          <a:endParaRPr lang="en-US"/>
        </a:p>
      </dgm:t>
    </dgm:pt>
    <dgm:pt modelId="{C439742F-86A7-4387-BE19-DE09E1053F24}" cxnId="{44D8ACB6-B4B5-47DA-9060-DE2711E339BA}" type="sibTrans">
      <dgm:prSet/>
      <dgm:spPr/>
      <dgm:t>
        <a:bodyPr/>
        <a:lstStyle/>
        <a:p>
          <a:endParaRPr lang="en-US"/>
        </a:p>
      </dgm:t>
    </dgm:pt>
    <dgm:pt modelId="{D6B0959C-59CA-4687-B4A6-DC949065E3A6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Posttransaction surveys</a:t>
          </a:r>
          <a:endParaRPr lang="en-US" b="1" dirty="0">
            <a:solidFill>
              <a:schemeClr val="tx1"/>
            </a:solidFill>
          </a:endParaRPr>
        </a:p>
      </dgm:t>
    </dgm:pt>
    <dgm:pt modelId="{A204983F-A6BD-423E-A53D-D854BA490EB1}" cxnId="{441FED34-03EF-4A0B-9CA6-8EEA73EEE3D0}" type="parTrans">
      <dgm:prSet/>
      <dgm:spPr/>
      <dgm:t>
        <a:bodyPr/>
        <a:lstStyle/>
        <a:p>
          <a:endParaRPr lang="en-US"/>
        </a:p>
      </dgm:t>
    </dgm:pt>
    <dgm:pt modelId="{AE91099F-5419-46DF-9D83-C1092A575E16}" cxnId="{441FED34-03EF-4A0B-9CA6-8EEA73EEE3D0}" type="sibTrans">
      <dgm:prSet/>
      <dgm:spPr/>
      <dgm:t>
        <a:bodyPr/>
        <a:lstStyle/>
        <a:p>
          <a:endParaRPr lang="en-US"/>
        </a:p>
      </dgm:t>
    </dgm:pt>
    <dgm:pt modelId="{2A4B64F8-20EE-4B14-88DC-4A4B045F16E8}">
      <dgm:prSet phldrT="[Text]" custT="1"/>
      <dgm:spPr/>
      <dgm:t>
        <a:bodyPr/>
        <a:lstStyle/>
        <a:p>
          <a:r>
            <a:rPr lang="en-US" sz="1200" dirty="0" smtClean="0"/>
            <a:t>To obtain immediate feedback on performance of service transactions</a:t>
          </a:r>
          <a:endParaRPr lang="en-US" sz="1200" dirty="0"/>
        </a:p>
      </dgm:t>
    </dgm:pt>
    <dgm:pt modelId="{489B4059-9B16-48CE-BA2E-EB21404C7A06}" cxnId="{71E2CDCE-79E0-4EBA-8726-E0834D1A21B2}" type="parTrans">
      <dgm:prSet/>
      <dgm:spPr/>
      <dgm:t>
        <a:bodyPr/>
        <a:lstStyle/>
        <a:p>
          <a:endParaRPr lang="en-US"/>
        </a:p>
      </dgm:t>
    </dgm:pt>
    <dgm:pt modelId="{20122209-9926-4EF1-BE1A-FA96A4459222}" cxnId="{71E2CDCE-79E0-4EBA-8726-E0834D1A21B2}" type="sibTrans">
      <dgm:prSet/>
      <dgm:spPr/>
      <dgm:t>
        <a:bodyPr/>
        <a:lstStyle/>
        <a:p>
          <a:endParaRPr lang="en-US"/>
        </a:p>
      </dgm:t>
    </dgm:pt>
    <dgm:pt modelId="{9C22A73E-A96F-4B27-9CD5-2E5E16B471A3}">
      <dgm:prSet phldrT="[Text]" custT="1"/>
      <dgm:spPr/>
      <dgm:t>
        <a:bodyPr/>
        <a:lstStyle/>
        <a:p>
          <a:r>
            <a:rPr lang="en-US" sz="1200" dirty="0" smtClean="0"/>
            <a:t>To measure effectiveness of changes in service delivery</a:t>
          </a:r>
          <a:endParaRPr lang="en-US" sz="1200" dirty="0"/>
        </a:p>
      </dgm:t>
    </dgm:pt>
    <dgm:pt modelId="{3CABE954-37DE-4829-B7E1-A066CFA60FF9}" cxnId="{A15AB815-D0E7-4267-8B2B-ED3350974D22}" type="parTrans">
      <dgm:prSet/>
      <dgm:spPr/>
      <dgm:t>
        <a:bodyPr/>
        <a:lstStyle/>
        <a:p>
          <a:endParaRPr lang="en-US"/>
        </a:p>
      </dgm:t>
    </dgm:pt>
    <dgm:pt modelId="{EF200DBC-42CB-43EE-9F06-E4D1EECEA302}" cxnId="{A15AB815-D0E7-4267-8B2B-ED3350974D22}" type="sibTrans">
      <dgm:prSet/>
      <dgm:spPr/>
      <dgm:t>
        <a:bodyPr/>
        <a:lstStyle/>
        <a:p>
          <a:endParaRPr lang="en-US"/>
        </a:p>
      </dgm:t>
    </dgm:pt>
    <dgm:pt modelId="{84E124D4-CD8B-4FD7-A317-AD2B54C184C4}">
      <dgm:prSet phldrT="[Text]" custT="1"/>
      <dgm:spPr/>
      <dgm:t>
        <a:bodyPr/>
        <a:lstStyle/>
        <a:p>
          <a:r>
            <a:rPr lang="en-US" sz="1200" dirty="0" smtClean="0"/>
            <a:t>To assess service performance of individuals and teams</a:t>
          </a:r>
          <a:endParaRPr lang="en-US" sz="1200" dirty="0"/>
        </a:p>
      </dgm:t>
    </dgm:pt>
    <dgm:pt modelId="{9C70C177-3948-42FA-A164-90E506C71C51}" cxnId="{52034295-E5DE-4765-83A8-37DA121A42AC}" type="parTrans">
      <dgm:prSet/>
      <dgm:spPr/>
      <dgm:t>
        <a:bodyPr/>
        <a:lstStyle/>
        <a:p>
          <a:endParaRPr lang="en-US"/>
        </a:p>
      </dgm:t>
    </dgm:pt>
    <dgm:pt modelId="{0803796B-C612-4CDA-88D4-68D611076286}" cxnId="{52034295-E5DE-4765-83A8-37DA121A42AC}" type="sibTrans">
      <dgm:prSet/>
      <dgm:spPr/>
      <dgm:t>
        <a:bodyPr/>
        <a:lstStyle/>
        <a:p>
          <a:endParaRPr lang="en-US"/>
        </a:p>
      </dgm:t>
    </dgm:pt>
    <dgm:pt modelId="{A7BE6079-6A88-4484-8B2C-FF6EB5624122}">
      <dgm:prSet phldrT="[Text]" custT="1"/>
      <dgm:spPr/>
      <dgm:t>
        <a:bodyPr/>
        <a:lstStyle/>
        <a:p>
          <a:r>
            <a:rPr lang="en-US" sz="1200" dirty="0" smtClean="0"/>
            <a:t>To use as input for process improvements; to identify common service failure points</a:t>
          </a:r>
          <a:endParaRPr lang="en-US" sz="1200" dirty="0"/>
        </a:p>
      </dgm:t>
    </dgm:pt>
    <dgm:pt modelId="{501A59A2-9E9F-4E90-87D0-D1AEC99CA099}" cxnId="{BBEBB7FF-AEE7-494B-927D-4CAF300BEF48}" type="parTrans">
      <dgm:prSet/>
      <dgm:spPr/>
      <dgm:t>
        <a:bodyPr/>
        <a:lstStyle/>
        <a:p>
          <a:endParaRPr lang="en-US"/>
        </a:p>
      </dgm:t>
    </dgm:pt>
    <dgm:pt modelId="{F9633DA7-97D3-418E-A071-9AEE796EC6CC}" cxnId="{BBEBB7FF-AEE7-494B-927D-4CAF300BEF48}" type="sibTrans">
      <dgm:prSet/>
      <dgm:spPr/>
      <dgm:t>
        <a:bodyPr/>
        <a:lstStyle/>
        <a:p>
          <a:endParaRPr lang="en-US"/>
        </a:p>
      </dgm:t>
    </dgm:pt>
    <dgm:pt modelId="{E35A0A62-307D-4A96-B18C-394F68367A6F}">
      <dgm:prSet phldrT="[Text]"/>
      <dgm:spPr/>
      <dgm:t>
        <a:bodyPr/>
        <a:lstStyle/>
        <a:p>
          <a:r>
            <a:rPr lang="en-US" b="1" smtClean="0">
              <a:solidFill>
                <a:schemeClr val="tx1"/>
              </a:solidFill>
            </a:rPr>
            <a:t>Social media</a:t>
          </a:r>
          <a:endParaRPr lang="en-US" b="1" dirty="0">
            <a:solidFill>
              <a:schemeClr val="tx1"/>
            </a:solidFill>
          </a:endParaRPr>
        </a:p>
      </dgm:t>
    </dgm:pt>
    <dgm:pt modelId="{D6388F7F-9236-461B-8FEF-3DC33A7C54D9}" cxnId="{F5FA69D5-8AA7-4CB9-8153-9798FFD4C707}" type="parTrans">
      <dgm:prSet/>
      <dgm:spPr/>
      <dgm:t>
        <a:bodyPr/>
        <a:lstStyle/>
        <a:p>
          <a:endParaRPr lang="en-US"/>
        </a:p>
      </dgm:t>
    </dgm:pt>
    <dgm:pt modelId="{81F4B325-732B-4931-B76D-B46B938C82C0}" cxnId="{F5FA69D5-8AA7-4CB9-8153-9798FFD4C707}" type="sibTrans">
      <dgm:prSet/>
      <dgm:spPr/>
      <dgm:t>
        <a:bodyPr/>
        <a:lstStyle/>
        <a:p>
          <a:endParaRPr lang="en-US"/>
        </a:p>
      </dgm:t>
    </dgm:pt>
    <dgm:pt modelId="{7E38BF8A-8F33-451F-8E47-CAF37D389979}">
      <dgm:prSet phldrT="[Text]" custT="1"/>
      <dgm:spPr/>
      <dgm:t>
        <a:bodyPr/>
        <a:lstStyle/>
        <a:p>
          <a:r>
            <a:rPr lang="en-US" sz="1200" dirty="0" smtClean="0"/>
            <a:t>To identify/attend to dissatisfied customers</a:t>
          </a:r>
          <a:endParaRPr lang="en-US" sz="1200" dirty="0"/>
        </a:p>
      </dgm:t>
    </dgm:pt>
    <dgm:pt modelId="{8988C4CC-28CF-45C6-AD35-7A5F3875D2EC}" cxnId="{597404BD-6E85-45A7-88FB-B0CCF3CE79E3}" type="parTrans">
      <dgm:prSet/>
      <dgm:spPr/>
      <dgm:t>
        <a:bodyPr/>
        <a:lstStyle/>
        <a:p>
          <a:endParaRPr lang="en-US"/>
        </a:p>
      </dgm:t>
    </dgm:pt>
    <dgm:pt modelId="{07576CD9-DAD9-48A8-AE09-34C3921A1986}" cxnId="{597404BD-6E85-45A7-88FB-B0CCF3CE79E3}" type="sibTrans">
      <dgm:prSet/>
      <dgm:spPr/>
      <dgm:t>
        <a:bodyPr/>
        <a:lstStyle/>
        <a:p>
          <a:endParaRPr lang="en-US"/>
        </a:p>
      </dgm:t>
    </dgm:pt>
    <dgm:pt modelId="{08334346-F953-4995-952B-377FCA93BAB1}">
      <dgm:prSet phldrT="[Text]" custT="1"/>
      <dgm:spPr/>
      <dgm:t>
        <a:bodyPr/>
        <a:lstStyle/>
        <a:p>
          <a:r>
            <a:rPr lang="en-US" sz="1200" dirty="0" smtClean="0"/>
            <a:t>To encourage word of mouth</a:t>
          </a:r>
          <a:endParaRPr lang="en-US" sz="1200" dirty="0"/>
        </a:p>
      </dgm:t>
    </dgm:pt>
    <dgm:pt modelId="{620BC276-8ACA-4EAC-8021-4D1F7FCBA36E}" cxnId="{3A3B0D6A-FA48-4CD6-86EE-537A3C173CDD}" type="parTrans">
      <dgm:prSet/>
      <dgm:spPr/>
      <dgm:t>
        <a:bodyPr/>
        <a:lstStyle/>
        <a:p>
          <a:endParaRPr lang="en-US"/>
        </a:p>
      </dgm:t>
    </dgm:pt>
    <dgm:pt modelId="{E7A588BB-A72C-4FC0-898F-334D77ACDEF2}" cxnId="{3A3B0D6A-FA48-4CD6-86EE-537A3C173CDD}" type="sibTrans">
      <dgm:prSet/>
      <dgm:spPr/>
      <dgm:t>
        <a:bodyPr/>
        <a:lstStyle/>
        <a:p>
          <a:endParaRPr lang="en-US"/>
        </a:p>
      </dgm:t>
    </dgm:pt>
    <dgm:pt modelId="{C4818C63-0129-463D-90D1-E31671F31B53}">
      <dgm:prSet phldrT="[Text]" custT="1"/>
      <dgm:spPr/>
      <dgm:t>
        <a:bodyPr/>
        <a:lstStyle/>
        <a:p>
          <a:r>
            <a:rPr lang="en-US" sz="1200" dirty="0" smtClean="0"/>
            <a:t>To measure the impact of other advertising</a:t>
          </a:r>
          <a:endParaRPr lang="en-US" sz="1200" dirty="0"/>
        </a:p>
      </dgm:t>
    </dgm:pt>
    <dgm:pt modelId="{F6FCAE9A-2056-4F09-BA21-32C06107D312}" cxnId="{A15D7F04-76D9-424E-8F66-FD543A39DBC6}" type="parTrans">
      <dgm:prSet/>
      <dgm:spPr/>
      <dgm:t>
        <a:bodyPr/>
        <a:lstStyle/>
        <a:p>
          <a:endParaRPr lang="en-US"/>
        </a:p>
      </dgm:t>
    </dgm:pt>
    <dgm:pt modelId="{1FA52DD7-DDE2-4B13-892D-5B8A752F2340}" cxnId="{A15D7F04-76D9-424E-8F66-FD543A39DBC6}" type="sibTrans">
      <dgm:prSet/>
      <dgm:spPr/>
      <dgm:t>
        <a:bodyPr/>
        <a:lstStyle/>
        <a:p>
          <a:endParaRPr lang="en-US"/>
        </a:p>
      </dgm:t>
    </dgm:pt>
    <dgm:pt modelId="{C8582717-0C8A-4511-AAA1-87CA8E548FF1}" type="pres">
      <dgm:prSet presAssocID="{BDE59936-40D0-4C92-8A07-93384CE843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F4B6F9-37AD-44D4-B62C-946250D00BF2}" type="pres">
      <dgm:prSet presAssocID="{93BFD9BC-37E6-48D4-B39D-5B79B24E2A8E}" presName="linNode" presStyleCnt="0"/>
      <dgm:spPr/>
    </dgm:pt>
    <dgm:pt modelId="{C6AFF8A8-8E7B-4E45-A1DE-F30474AAE9ED}" type="pres">
      <dgm:prSet presAssocID="{93BFD9BC-37E6-48D4-B39D-5B79B24E2A8E}" presName="parentText" presStyleLbl="node1" presStyleIdx="0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8B17F-E241-41D2-8B4B-E3B5414AA7F8}" type="pres">
      <dgm:prSet presAssocID="{93BFD9BC-37E6-48D4-B39D-5B79B24E2A8E}" presName="descendantText" presStyleLbl="alignAccFollowNode1" presStyleIdx="0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F0CAB-642F-4B47-ADB0-12C8126FAE61}" type="pres">
      <dgm:prSet presAssocID="{CBC8B3A4-52F3-4168-BAFC-DBC2C0CEEE3D}" presName="sp" presStyleCnt="0"/>
      <dgm:spPr/>
    </dgm:pt>
    <dgm:pt modelId="{589B776B-B784-418C-AD26-4D421296040A}" type="pres">
      <dgm:prSet presAssocID="{015292BD-2623-4C41-8024-96112284C40D}" presName="linNode" presStyleCnt="0"/>
      <dgm:spPr/>
    </dgm:pt>
    <dgm:pt modelId="{386416CA-5F08-4F3F-B47F-0246FFC35023}" type="pres">
      <dgm:prSet presAssocID="{015292BD-2623-4C41-8024-96112284C40D}" presName="parentText" presStyleLbl="node1" presStyleIdx="1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78D2B-3EAD-4197-9572-DC6E2493B856}" type="pres">
      <dgm:prSet presAssocID="{015292BD-2623-4C41-8024-96112284C40D}" presName="descendantText" presStyleLbl="alignAccFollowNode1" presStyleIdx="1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B5740-BDB1-460E-8710-206CAA9EBE50}" type="pres">
      <dgm:prSet presAssocID="{5902952B-F9AB-4AED-88AC-C57021906E6F}" presName="sp" presStyleCnt="0"/>
      <dgm:spPr/>
    </dgm:pt>
    <dgm:pt modelId="{CADB9D9F-E9B7-40A3-AF02-4D6C97C8D854}" type="pres">
      <dgm:prSet presAssocID="{E76E1C1B-8984-42F3-9431-2BC7F0CD991A}" presName="linNode" presStyleCnt="0"/>
      <dgm:spPr/>
    </dgm:pt>
    <dgm:pt modelId="{50466BA9-8177-4EBE-8ECB-CE635BA41395}" type="pres">
      <dgm:prSet presAssocID="{E76E1C1B-8984-42F3-9431-2BC7F0CD991A}" presName="parentText" presStyleLbl="node1" presStyleIdx="2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9E6CA-5944-46F9-ADF9-FCC9033C8FF9}" type="pres">
      <dgm:prSet presAssocID="{E76E1C1B-8984-42F3-9431-2BC7F0CD991A}" presName="descendantText" presStyleLbl="alignAccFollowNode1" presStyleIdx="2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6CBD2-B9E9-4E02-8A12-B826CC7279BE}" type="pres">
      <dgm:prSet presAssocID="{7B574E1C-F4CF-40F1-9476-66A3342FAF25}" presName="sp" presStyleCnt="0"/>
      <dgm:spPr/>
    </dgm:pt>
    <dgm:pt modelId="{05486BDB-E164-4B93-AA64-EF0494BB9F53}" type="pres">
      <dgm:prSet presAssocID="{D6B0959C-59CA-4687-B4A6-DC949065E3A6}" presName="linNode" presStyleCnt="0"/>
      <dgm:spPr/>
    </dgm:pt>
    <dgm:pt modelId="{5AAE0BA7-63F1-4B61-ADEA-C7B1E19202AA}" type="pres">
      <dgm:prSet presAssocID="{D6B0959C-59CA-4687-B4A6-DC949065E3A6}" presName="parentText" presStyleLbl="node1" presStyleIdx="3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20644-332E-4C59-A934-1675035B8065}" type="pres">
      <dgm:prSet presAssocID="{D6B0959C-59CA-4687-B4A6-DC949065E3A6}" presName="descendantText" presStyleLbl="alignAccFollowNode1" presStyleIdx="3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D19AE-35FF-4AAA-95DB-FC1B0781C6BA}" type="pres">
      <dgm:prSet presAssocID="{AE91099F-5419-46DF-9D83-C1092A575E16}" presName="sp" presStyleCnt="0"/>
      <dgm:spPr/>
    </dgm:pt>
    <dgm:pt modelId="{D5D16839-420E-42D3-9261-271B6758C664}" type="pres">
      <dgm:prSet presAssocID="{E35A0A62-307D-4A96-B18C-394F68367A6F}" presName="linNode" presStyleCnt="0"/>
      <dgm:spPr/>
    </dgm:pt>
    <dgm:pt modelId="{EF47305A-1D9B-4107-B3C2-398E7B452806}" type="pres">
      <dgm:prSet presAssocID="{E35A0A62-307D-4A96-B18C-394F68367A6F}" presName="parentText" presStyleLbl="node1" presStyleIdx="4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985F0-E1EE-447F-BE70-3032B1A6451C}" type="pres">
      <dgm:prSet presAssocID="{E35A0A62-307D-4A96-B18C-394F68367A6F}" presName="descendantText" presStyleLbl="alignAccFollowNode1" presStyleIdx="4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DA72C4-58C6-4407-9365-6005A4C16C68}" srcId="{BDE59936-40D0-4C92-8A07-93384CE84343}" destId="{E76E1C1B-8984-42F3-9431-2BC7F0CD991A}" srcOrd="2" destOrd="0" parTransId="{22E1A1CC-9157-42E4-A081-FB94D80EE88A}" sibTransId="{7B574E1C-F4CF-40F1-9476-66A3342FAF25}"/>
    <dgm:cxn modelId="{33BAA4FB-3A36-46A3-820F-D881DA14B664}" type="presOf" srcId="{BDE59936-40D0-4C92-8A07-93384CE84343}" destId="{C8582717-0C8A-4511-AAA1-87CA8E548FF1}" srcOrd="0" destOrd="0" presId="urn:microsoft.com/office/officeart/2005/8/layout/vList5"/>
    <dgm:cxn modelId="{EDC3CBEC-273F-4E2C-87AB-F501F805486E}" type="presOf" srcId="{630E4CC7-99E1-4154-BF0D-8D7893499821}" destId="{84D78D2B-3EAD-4197-9572-DC6E2493B856}" srcOrd="0" destOrd="1" presId="urn:microsoft.com/office/officeart/2005/8/layout/vList5"/>
    <dgm:cxn modelId="{44D8ACB6-B4B5-47DA-9060-DE2711E339BA}" srcId="{E76E1C1B-8984-42F3-9431-2BC7F0CD991A}" destId="{213DFF3E-7316-4497-9AEF-9880BC8FFF6A}" srcOrd="3" destOrd="0" parTransId="{C7916B74-E76B-47E1-90AD-A88918C8816F}" sibTransId="{C439742F-86A7-4387-BE19-DE09E1053F24}"/>
    <dgm:cxn modelId="{39B009B1-2994-4261-9E1B-0520C8965F31}" srcId="{93BFD9BC-37E6-48D4-B39D-5B79B24E2A8E}" destId="{97ED8273-C359-441E-8540-759FF23127D8}" srcOrd="0" destOrd="0" parTransId="{A7793B4D-CFD8-4F4B-9653-92BD065758ED}" sibTransId="{D6A90C11-CFDB-4D91-B260-63A395C259B6}"/>
    <dgm:cxn modelId="{65322CDF-732A-4B66-99F3-03F4FCCF0B9B}" type="presOf" srcId="{97ED8273-C359-441E-8540-759FF23127D8}" destId="{5128B17F-E241-41D2-8B4B-E3B5414AA7F8}" srcOrd="0" destOrd="0" presId="urn:microsoft.com/office/officeart/2005/8/layout/vList5"/>
    <dgm:cxn modelId="{7FAE66FF-4305-45E1-A617-62A851F1B661}" type="presOf" srcId="{E76E1C1B-8984-42F3-9431-2BC7F0CD991A}" destId="{50466BA9-8177-4EBE-8ECB-CE635BA41395}" srcOrd="0" destOrd="0" presId="urn:microsoft.com/office/officeart/2005/8/layout/vList5"/>
    <dgm:cxn modelId="{B930D798-B55B-4CDE-AAE0-6C7DB843248D}" type="presOf" srcId="{36F98734-3B9B-45EE-A874-1BCAD1319E49}" destId="{84D78D2B-3EAD-4197-9572-DC6E2493B856}" srcOrd="0" destOrd="2" presId="urn:microsoft.com/office/officeart/2005/8/layout/vList5"/>
    <dgm:cxn modelId="{16ED9C51-910E-4ACB-886D-9209EB8AC918}" type="presOf" srcId="{E35A0A62-307D-4A96-B18C-394F68367A6F}" destId="{EF47305A-1D9B-4107-B3C2-398E7B452806}" srcOrd="0" destOrd="0" presId="urn:microsoft.com/office/officeart/2005/8/layout/vList5"/>
    <dgm:cxn modelId="{73A712B8-A848-4C9E-B86F-173A305943E5}" srcId="{E76E1C1B-8984-42F3-9431-2BC7F0CD991A}" destId="{671D6A35-EDA8-40D0-ACD9-1BE866104231}" srcOrd="0" destOrd="0" parTransId="{B34D03AE-66E5-4ED8-8B2A-0DA955AC1176}" sibTransId="{0AFD8E3D-8088-413B-9A11-2A7F22079090}"/>
    <dgm:cxn modelId="{6EC18C87-EF95-46AD-A692-061EFB519C99}" srcId="{BDE59936-40D0-4C92-8A07-93384CE84343}" destId="{015292BD-2623-4C41-8024-96112284C40D}" srcOrd="1" destOrd="0" parTransId="{DFB87232-292F-4379-8E3C-2A73A9D87956}" sibTransId="{5902952B-F9AB-4AED-88AC-C57021906E6F}"/>
    <dgm:cxn modelId="{513FB4B4-7E42-4DEE-B3E9-81E281643B40}" type="presOf" srcId="{A7BE6079-6A88-4484-8B2C-FF6EB5624122}" destId="{10120644-332E-4C59-A934-1675035B8065}" srcOrd="0" destOrd="3" presId="urn:microsoft.com/office/officeart/2005/8/layout/vList5"/>
    <dgm:cxn modelId="{6EDB4827-9F31-46CF-BD18-DA598230D010}" type="presOf" srcId="{9C22A73E-A96F-4B27-9CD5-2E5E16B471A3}" destId="{10120644-332E-4C59-A934-1675035B8065}" srcOrd="0" destOrd="1" presId="urn:microsoft.com/office/officeart/2005/8/layout/vList5"/>
    <dgm:cxn modelId="{A15D7F04-76D9-424E-8F66-FD543A39DBC6}" srcId="{E35A0A62-307D-4A96-B18C-394F68367A6F}" destId="{C4818C63-0129-463D-90D1-E31671F31B53}" srcOrd="2" destOrd="0" parTransId="{F6FCAE9A-2056-4F09-BA21-32C06107D312}" sibTransId="{1FA52DD7-DDE2-4B13-892D-5B8A752F2340}"/>
    <dgm:cxn modelId="{597404BD-6E85-45A7-88FB-B0CCF3CE79E3}" srcId="{E35A0A62-307D-4A96-B18C-394F68367A6F}" destId="{7E38BF8A-8F33-451F-8E47-CAF37D389979}" srcOrd="0" destOrd="0" parTransId="{8988C4CC-28CF-45C6-AD35-7A5F3875D2EC}" sibTransId="{07576CD9-DAD9-48A8-AE09-34C3921A1986}"/>
    <dgm:cxn modelId="{BBEBB7FF-AEE7-494B-927D-4CAF300BEF48}" srcId="{D6B0959C-59CA-4687-B4A6-DC949065E3A6}" destId="{A7BE6079-6A88-4484-8B2C-FF6EB5624122}" srcOrd="3" destOrd="0" parTransId="{501A59A2-9E9F-4E90-87D0-D1AEC99CA099}" sibTransId="{F9633DA7-97D3-418E-A071-9AEE796EC6CC}"/>
    <dgm:cxn modelId="{A15AB815-D0E7-4267-8B2B-ED3350974D22}" srcId="{D6B0959C-59CA-4687-B4A6-DC949065E3A6}" destId="{9C22A73E-A96F-4B27-9CD5-2E5E16B471A3}" srcOrd="1" destOrd="0" parTransId="{3CABE954-37DE-4829-B7E1-A066CFA60FF9}" sibTransId="{EF200DBC-42CB-43EE-9F06-E4D1EECEA302}"/>
    <dgm:cxn modelId="{0279DDD8-6B2B-43E6-BE5C-D0310DEA2490}" srcId="{015292BD-2623-4C41-8024-96112284C40D}" destId="{36F98734-3B9B-45EE-A874-1BCAD1319E49}" srcOrd="2" destOrd="0" parTransId="{7DD4037F-D9EB-4F9E-9CC2-56EC0506CAFB}" sibTransId="{85580F4B-0B81-40FB-B432-9AE814A52274}"/>
    <dgm:cxn modelId="{9EA14790-40A4-455F-80D4-8C2F22B40EE2}" srcId="{E76E1C1B-8984-42F3-9431-2BC7F0CD991A}" destId="{57E30812-D763-4F7C-A9AB-0B3E45631421}" srcOrd="1" destOrd="0" parTransId="{B02BB92F-4CCB-4A8D-898D-D23B42190A54}" sibTransId="{E0B6C1E8-5DBC-4D76-8016-06F0E587DDB5}"/>
    <dgm:cxn modelId="{E3A502E3-136F-47FA-A754-1226AA8041DA}" srcId="{015292BD-2623-4C41-8024-96112284C40D}" destId="{B27C8600-30C6-464E-AAA5-D2AC174C816A}" srcOrd="3" destOrd="0" parTransId="{E1509F17-53C4-4BDC-A763-902ED7887767}" sibTransId="{0F65EED9-0CA9-459E-9051-728961A49DA2}"/>
    <dgm:cxn modelId="{988AE92C-3488-44FA-BE60-C13E38C779A7}" type="presOf" srcId="{671D6A35-EDA8-40D0-ACD9-1BE866104231}" destId="{EBE9E6CA-5944-46F9-ADF9-FCC9033C8FF9}" srcOrd="0" destOrd="0" presId="urn:microsoft.com/office/officeart/2005/8/layout/vList5"/>
    <dgm:cxn modelId="{F5FA69D5-8AA7-4CB9-8153-9798FFD4C707}" srcId="{BDE59936-40D0-4C92-8A07-93384CE84343}" destId="{E35A0A62-307D-4A96-B18C-394F68367A6F}" srcOrd="4" destOrd="0" parTransId="{D6388F7F-9236-461B-8FEF-3DC33A7C54D9}" sibTransId="{81F4B325-732B-4931-B76D-B46B938C82C0}"/>
    <dgm:cxn modelId="{52034295-E5DE-4765-83A8-37DA121A42AC}" srcId="{D6B0959C-59CA-4687-B4A6-DC949065E3A6}" destId="{84E124D4-CD8B-4FD7-A317-AD2B54C184C4}" srcOrd="2" destOrd="0" parTransId="{9C70C177-3948-42FA-A164-90E506C71C51}" sibTransId="{0803796B-C612-4CDA-88D4-68D611076286}"/>
    <dgm:cxn modelId="{FD2902BD-0095-4C54-852F-C09FF288F052}" type="presOf" srcId="{84E124D4-CD8B-4FD7-A317-AD2B54C184C4}" destId="{10120644-332E-4C59-A934-1675035B8065}" srcOrd="0" destOrd="2" presId="urn:microsoft.com/office/officeart/2005/8/layout/vList5"/>
    <dgm:cxn modelId="{7E78095D-4F04-4CA8-8822-194FDBE0B9EC}" srcId="{015292BD-2623-4C41-8024-96112284C40D}" destId="{90B9DD08-B467-4565-BC1A-56E802387BEF}" srcOrd="0" destOrd="0" parTransId="{489A4D24-24DB-4A91-AE71-92277D2DFB76}" sibTransId="{18E4A4E8-B0FA-4856-B1DA-8C4DA565F611}"/>
    <dgm:cxn modelId="{441FED34-03EF-4A0B-9CA6-8EEA73EEE3D0}" srcId="{BDE59936-40D0-4C92-8A07-93384CE84343}" destId="{D6B0959C-59CA-4687-B4A6-DC949065E3A6}" srcOrd="3" destOrd="0" parTransId="{A204983F-A6BD-423E-A53D-D854BA490EB1}" sibTransId="{AE91099F-5419-46DF-9D83-C1092A575E16}"/>
    <dgm:cxn modelId="{FAD241EB-6754-4DFF-B8B6-73A49E9EE6F5}" type="presOf" srcId="{D1C54FEE-E086-4B3D-B8CC-9035D5631431}" destId="{EBE9E6CA-5944-46F9-ADF9-FCC9033C8FF9}" srcOrd="0" destOrd="2" presId="urn:microsoft.com/office/officeart/2005/8/layout/vList5"/>
    <dgm:cxn modelId="{6D42CDED-51A2-4B81-A580-EB96A41A0F8A}" type="presOf" srcId="{B27C8600-30C6-464E-AAA5-D2AC174C816A}" destId="{84D78D2B-3EAD-4197-9572-DC6E2493B856}" srcOrd="0" destOrd="3" presId="urn:microsoft.com/office/officeart/2005/8/layout/vList5"/>
    <dgm:cxn modelId="{8B3DF6EF-1609-4938-B1D7-A586D6C97C00}" type="presOf" srcId="{08334346-F953-4995-952B-377FCA93BAB1}" destId="{089985F0-E1EE-447F-BE70-3032B1A6451C}" srcOrd="0" destOrd="1" presId="urn:microsoft.com/office/officeart/2005/8/layout/vList5"/>
    <dgm:cxn modelId="{DEA190A5-5853-4674-B0AF-F73EDB28E21E}" srcId="{015292BD-2623-4C41-8024-96112284C40D}" destId="{630E4CC7-99E1-4154-BF0D-8D7893499821}" srcOrd="1" destOrd="0" parTransId="{A0FCFC7C-2751-48EE-AFD8-5AA8CD481E46}" sibTransId="{FBF4A704-A8F0-4DBD-A514-6389D26E3439}"/>
    <dgm:cxn modelId="{3A3B0D6A-FA48-4CD6-86EE-537A3C173CDD}" srcId="{E35A0A62-307D-4A96-B18C-394F68367A6F}" destId="{08334346-F953-4995-952B-377FCA93BAB1}" srcOrd="1" destOrd="0" parTransId="{620BC276-8ACA-4EAC-8021-4D1F7FCBA36E}" sibTransId="{E7A588BB-A72C-4FC0-898F-334D77ACDEF2}"/>
    <dgm:cxn modelId="{C29D9143-BC5C-41C6-AB11-7892BABE2BC1}" type="presOf" srcId="{57E30812-D763-4F7C-A9AB-0B3E45631421}" destId="{EBE9E6CA-5944-46F9-ADF9-FCC9033C8FF9}" srcOrd="0" destOrd="1" presId="urn:microsoft.com/office/officeart/2005/8/layout/vList5"/>
    <dgm:cxn modelId="{E75D4B00-2C32-4BE9-9764-E8510B54D69D}" type="presOf" srcId="{9D5C2E8E-02E4-4728-85AC-9CAB1C22DABD}" destId="{5128B17F-E241-41D2-8B4B-E3B5414AA7F8}" srcOrd="0" destOrd="1" presId="urn:microsoft.com/office/officeart/2005/8/layout/vList5"/>
    <dgm:cxn modelId="{97FE2D99-0784-46B1-B1BA-D3F526E0A6A1}" srcId="{93BFD9BC-37E6-48D4-B39D-5B79B24E2A8E}" destId="{9D5C2E8E-02E4-4728-85AC-9CAB1C22DABD}" srcOrd="1" destOrd="0" parTransId="{FA033C21-D49C-41D5-8862-1F48DB4F72AE}" sibTransId="{7B8ECECE-FACE-48B4-9DBB-950E8AC23643}"/>
    <dgm:cxn modelId="{74D1430A-C62F-4AFB-8802-78E0E2735D3D}" type="presOf" srcId="{015292BD-2623-4C41-8024-96112284C40D}" destId="{386416CA-5F08-4F3F-B47F-0246FFC35023}" srcOrd="0" destOrd="0" presId="urn:microsoft.com/office/officeart/2005/8/layout/vList5"/>
    <dgm:cxn modelId="{71E2CDCE-79E0-4EBA-8726-E0834D1A21B2}" srcId="{D6B0959C-59CA-4687-B4A6-DC949065E3A6}" destId="{2A4B64F8-20EE-4B14-88DC-4A4B045F16E8}" srcOrd="0" destOrd="0" parTransId="{489B4059-9B16-48CE-BA2E-EB21404C7A06}" sibTransId="{20122209-9926-4EF1-BE1A-FA96A4459222}"/>
    <dgm:cxn modelId="{0B79D126-39CE-48A3-ACAD-2AED4946F4C6}" srcId="{BDE59936-40D0-4C92-8A07-93384CE84343}" destId="{93BFD9BC-37E6-48D4-B39D-5B79B24E2A8E}" srcOrd="0" destOrd="0" parTransId="{BFD1B07B-6484-4890-813A-BED7B1088B19}" sibTransId="{CBC8B3A4-52F3-4168-BAFC-DBC2C0CEEE3D}"/>
    <dgm:cxn modelId="{EDD4171F-42EA-4AB3-9513-BC4452F350D0}" type="presOf" srcId="{C4818C63-0129-463D-90D1-E31671F31B53}" destId="{089985F0-E1EE-447F-BE70-3032B1A6451C}" srcOrd="0" destOrd="2" presId="urn:microsoft.com/office/officeart/2005/8/layout/vList5"/>
    <dgm:cxn modelId="{8931B403-DA6E-4AC5-9BA8-88269D4719B0}" srcId="{E76E1C1B-8984-42F3-9431-2BC7F0CD991A}" destId="{D1C54FEE-E086-4B3D-B8CC-9035D5631431}" srcOrd="2" destOrd="0" parTransId="{46368D2B-4F72-40B5-8C9B-AB8C4F7A90C4}" sibTransId="{3A56C394-0AB6-4B6A-8BCC-86B5E723BCAE}"/>
    <dgm:cxn modelId="{A3F195EF-DFE2-4C9E-99C2-6C4D898AE319}" type="presOf" srcId="{93BFD9BC-37E6-48D4-B39D-5B79B24E2A8E}" destId="{C6AFF8A8-8E7B-4E45-A1DE-F30474AAE9ED}" srcOrd="0" destOrd="0" presId="urn:microsoft.com/office/officeart/2005/8/layout/vList5"/>
    <dgm:cxn modelId="{C66E1EF1-86BB-4B5B-938D-BC8D515FEB20}" type="presOf" srcId="{D6B0959C-59CA-4687-B4A6-DC949065E3A6}" destId="{5AAE0BA7-63F1-4B61-ADEA-C7B1E19202AA}" srcOrd="0" destOrd="0" presId="urn:microsoft.com/office/officeart/2005/8/layout/vList5"/>
    <dgm:cxn modelId="{6E411773-494F-4444-9939-8028675308EE}" type="presOf" srcId="{2A4B64F8-20EE-4B14-88DC-4A4B045F16E8}" destId="{10120644-332E-4C59-A934-1675035B8065}" srcOrd="0" destOrd="0" presId="urn:microsoft.com/office/officeart/2005/8/layout/vList5"/>
    <dgm:cxn modelId="{82ED7F30-3996-43D7-A1B1-BF7C91FB3CE5}" type="presOf" srcId="{90B9DD08-B467-4565-BC1A-56E802387BEF}" destId="{84D78D2B-3EAD-4197-9572-DC6E2493B856}" srcOrd="0" destOrd="0" presId="urn:microsoft.com/office/officeart/2005/8/layout/vList5"/>
    <dgm:cxn modelId="{E4CC7D69-C1B1-40DE-B00B-D340257D1088}" type="presOf" srcId="{7E38BF8A-8F33-451F-8E47-CAF37D389979}" destId="{089985F0-E1EE-447F-BE70-3032B1A6451C}" srcOrd="0" destOrd="0" presId="urn:microsoft.com/office/officeart/2005/8/layout/vList5"/>
    <dgm:cxn modelId="{01636A57-5755-40B1-97AC-F3006DE0F52F}" type="presOf" srcId="{213DFF3E-7316-4497-9AEF-9880BC8FFF6A}" destId="{EBE9E6CA-5944-46F9-ADF9-FCC9033C8FF9}" srcOrd="0" destOrd="3" presId="urn:microsoft.com/office/officeart/2005/8/layout/vList5"/>
    <dgm:cxn modelId="{D8AD2247-15CB-4529-B61E-7598525A5FD6}" type="presParOf" srcId="{C8582717-0C8A-4511-AAA1-87CA8E548FF1}" destId="{02F4B6F9-37AD-44D4-B62C-946250D00BF2}" srcOrd="0" destOrd="0" presId="urn:microsoft.com/office/officeart/2005/8/layout/vList5"/>
    <dgm:cxn modelId="{AC58A25B-975B-4ABA-A527-289B2B3E0AB9}" type="presParOf" srcId="{02F4B6F9-37AD-44D4-B62C-946250D00BF2}" destId="{C6AFF8A8-8E7B-4E45-A1DE-F30474AAE9ED}" srcOrd="0" destOrd="0" presId="urn:microsoft.com/office/officeart/2005/8/layout/vList5"/>
    <dgm:cxn modelId="{D44303B3-1B5C-4D72-B64C-E040D3337ADF}" type="presParOf" srcId="{02F4B6F9-37AD-44D4-B62C-946250D00BF2}" destId="{5128B17F-E241-41D2-8B4B-E3B5414AA7F8}" srcOrd="1" destOrd="0" presId="urn:microsoft.com/office/officeart/2005/8/layout/vList5"/>
    <dgm:cxn modelId="{DC34D825-C1EA-4E5D-8E69-586DC9A42E79}" type="presParOf" srcId="{C8582717-0C8A-4511-AAA1-87CA8E548FF1}" destId="{6B3F0CAB-642F-4B47-ADB0-12C8126FAE61}" srcOrd="1" destOrd="0" presId="urn:microsoft.com/office/officeart/2005/8/layout/vList5"/>
    <dgm:cxn modelId="{33FE18C1-897E-4445-B9C2-A7FB1BB44398}" type="presParOf" srcId="{C8582717-0C8A-4511-AAA1-87CA8E548FF1}" destId="{589B776B-B784-418C-AD26-4D421296040A}" srcOrd="2" destOrd="0" presId="urn:microsoft.com/office/officeart/2005/8/layout/vList5"/>
    <dgm:cxn modelId="{5F6A8FD0-AA3D-4FB1-A726-642DB6577935}" type="presParOf" srcId="{589B776B-B784-418C-AD26-4D421296040A}" destId="{386416CA-5F08-4F3F-B47F-0246FFC35023}" srcOrd="0" destOrd="0" presId="urn:microsoft.com/office/officeart/2005/8/layout/vList5"/>
    <dgm:cxn modelId="{A5C6CE64-F3F9-4A72-A27A-4206F249E1C0}" type="presParOf" srcId="{589B776B-B784-418C-AD26-4D421296040A}" destId="{84D78D2B-3EAD-4197-9572-DC6E2493B856}" srcOrd="1" destOrd="0" presId="urn:microsoft.com/office/officeart/2005/8/layout/vList5"/>
    <dgm:cxn modelId="{C7079611-D4D7-4455-AFB2-50A6E2AAE6AD}" type="presParOf" srcId="{C8582717-0C8A-4511-AAA1-87CA8E548FF1}" destId="{86DB5740-BDB1-460E-8710-206CAA9EBE50}" srcOrd="3" destOrd="0" presId="urn:microsoft.com/office/officeart/2005/8/layout/vList5"/>
    <dgm:cxn modelId="{FD6A5AF4-E0F6-4E1D-9C1E-9C50EE0D632B}" type="presParOf" srcId="{C8582717-0C8A-4511-AAA1-87CA8E548FF1}" destId="{CADB9D9F-E9B7-40A3-AF02-4D6C97C8D854}" srcOrd="4" destOrd="0" presId="urn:microsoft.com/office/officeart/2005/8/layout/vList5"/>
    <dgm:cxn modelId="{7C646C9C-3A3E-487C-A1EB-275FBBDF9871}" type="presParOf" srcId="{CADB9D9F-E9B7-40A3-AF02-4D6C97C8D854}" destId="{50466BA9-8177-4EBE-8ECB-CE635BA41395}" srcOrd="0" destOrd="0" presId="urn:microsoft.com/office/officeart/2005/8/layout/vList5"/>
    <dgm:cxn modelId="{2D1C1E03-D34E-40C1-A695-4EB154D59C13}" type="presParOf" srcId="{CADB9D9F-E9B7-40A3-AF02-4D6C97C8D854}" destId="{EBE9E6CA-5944-46F9-ADF9-FCC9033C8FF9}" srcOrd="1" destOrd="0" presId="urn:microsoft.com/office/officeart/2005/8/layout/vList5"/>
    <dgm:cxn modelId="{98120E0F-6C1B-405C-AB2B-37D6FFDF3787}" type="presParOf" srcId="{C8582717-0C8A-4511-AAA1-87CA8E548FF1}" destId="{3BF6CBD2-B9E9-4E02-8A12-B826CC7279BE}" srcOrd="5" destOrd="0" presId="urn:microsoft.com/office/officeart/2005/8/layout/vList5"/>
    <dgm:cxn modelId="{1BAB2782-4270-42AF-B5CD-C2C8DC3BC6B9}" type="presParOf" srcId="{C8582717-0C8A-4511-AAA1-87CA8E548FF1}" destId="{05486BDB-E164-4B93-AA64-EF0494BB9F53}" srcOrd="6" destOrd="0" presId="urn:microsoft.com/office/officeart/2005/8/layout/vList5"/>
    <dgm:cxn modelId="{161C00F0-4AF5-49C6-9A19-C59FA6F5DAE2}" type="presParOf" srcId="{05486BDB-E164-4B93-AA64-EF0494BB9F53}" destId="{5AAE0BA7-63F1-4B61-ADEA-C7B1E19202AA}" srcOrd="0" destOrd="0" presId="urn:microsoft.com/office/officeart/2005/8/layout/vList5"/>
    <dgm:cxn modelId="{C07913B1-EA0F-43B2-9BC2-CEF95F746A33}" type="presParOf" srcId="{05486BDB-E164-4B93-AA64-EF0494BB9F53}" destId="{10120644-332E-4C59-A934-1675035B8065}" srcOrd="1" destOrd="0" presId="urn:microsoft.com/office/officeart/2005/8/layout/vList5"/>
    <dgm:cxn modelId="{C141A4BF-3B26-4CBC-B5D8-18EAE6B72609}" type="presParOf" srcId="{C8582717-0C8A-4511-AAA1-87CA8E548FF1}" destId="{C53D19AE-35FF-4AAA-95DB-FC1B0781C6BA}" srcOrd="7" destOrd="0" presId="urn:microsoft.com/office/officeart/2005/8/layout/vList5"/>
    <dgm:cxn modelId="{5CFA3221-9E11-4860-9413-DCAA19248399}" type="presParOf" srcId="{C8582717-0C8A-4511-AAA1-87CA8E548FF1}" destId="{D5D16839-420E-42D3-9261-271B6758C664}" srcOrd="8" destOrd="0" presId="urn:microsoft.com/office/officeart/2005/8/layout/vList5"/>
    <dgm:cxn modelId="{F68E02EF-DB8A-4E4D-9CFE-60D286E13FD2}" type="presParOf" srcId="{D5D16839-420E-42D3-9261-271B6758C664}" destId="{EF47305A-1D9B-4107-B3C2-398E7B452806}" srcOrd="0" destOrd="0" presId="urn:microsoft.com/office/officeart/2005/8/layout/vList5"/>
    <dgm:cxn modelId="{0E8FFF1A-A4C6-49EB-AA88-44EEF3D941EB}" type="presParOf" srcId="{D5D16839-420E-42D3-9261-271B6758C664}" destId="{089985F0-E1EE-447F-BE70-3032B1A6451C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E59936-40D0-4C92-8A07-93384CE84343}" type="doc">
      <dgm:prSet loTypeId="urn:microsoft.com/office/officeart/2005/8/layout/vList5" loCatId="list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93BFD9BC-37E6-48D4-B39D-5B79B24E2A8E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Market-oriented ethnography</a:t>
          </a:r>
          <a:endParaRPr lang="en-US" sz="1400" b="1" dirty="0">
            <a:solidFill>
              <a:schemeClr val="tx1"/>
            </a:solidFill>
          </a:endParaRPr>
        </a:p>
      </dgm:t>
    </dgm:pt>
    <dgm:pt modelId="{BFD1B07B-6484-4890-813A-BED7B1088B19}" cxnId="{0B79D126-39CE-48A3-ACAD-2AED4946F4C6}" type="parTrans">
      <dgm:prSet/>
      <dgm:spPr/>
      <dgm:t>
        <a:bodyPr/>
        <a:lstStyle/>
        <a:p>
          <a:endParaRPr lang="en-US"/>
        </a:p>
      </dgm:t>
    </dgm:pt>
    <dgm:pt modelId="{CBC8B3A4-52F3-4168-BAFC-DBC2C0CEEE3D}" cxnId="{0B79D126-39CE-48A3-ACAD-2AED4946F4C6}" type="sibTrans">
      <dgm:prSet/>
      <dgm:spPr/>
      <dgm:t>
        <a:bodyPr/>
        <a:lstStyle/>
        <a:p>
          <a:endParaRPr lang="en-US"/>
        </a:p>
      </dgm:t>
    </dgm:pt>
    <dgm:pt modelId="{97ED8273-C359-441E-8540-759FF23127D8}">
      <dgm:prSet phldrT="[Text]" custT="1"/>
      <dgm:spPr/>
      <dgm:t>
        <a:bodyPr/>
        <a:lstStyle/>
        <a:p>
          <a:r>
            <a:rPr lang="en-US" sz="1200" dirty="0" smtClean="0"/>
            <a:t>To research customers in natural settings</a:t>
          </a:r>
          <a:endParaRPr lang="en-US" sz="1200" dirty="0"/>
        </a:p>
      </dgm:t>
    </dgm:pt>
    <dgm:pt modelId="{A7793B4D-CFD8-4F4B-9653-92BD065758ED}" cxnId="{39B009B1-2994-4261-9E1B-0520C8965F31}" type="parTrans">
      <dgm:prSet/>
      <dgm:spPr/>
      <dgm:t>
        <a:bodyPr/>
        <a:lstStyle/>
        <a:p>
          <a:endParaRPr lang="en-US"/>
        </a:p>
      </dgm:t>
    </dgm:pt>
    <dgm:pt modelId="{D6A90C11-CFDB-4D91-B260-63A395C259B6}" cxnId="{39B009B1-2994-4261-9E1B-0520C8965F31}" type="sibTrans">
      <dgm:prSet/>
      <dgm:spPr/>
      <dgm:t>
        <a:bodyPr/>
        <a:lstStyle/>
        <a:p>
          <a:endParaRPr lang="en-US"/>
        </a:p>
      </dgm:t>
    </dgm:pt>
    <dgm:pt modelId="{015292BD-2623-4C41-8024-96112284C40D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Mystery shopping</a:t>
          </a:r>
          <a:endParaRPr lang="en-US" sz="1400" b="1" dirty="0">
            <a:solidFill>
              <a:schemeClr val="tx1"/>
            </a:solidFill>
          </a:endParaRPr>
        </a:p>
      </dgm:t>
    </dgm:pt>
    <dgm:pt modelId="{DFB87232-292F-4379-8E3C-2A73A9D87956}" cxnId="{6EC18C87-EF95-46AD-A692-061EFB519C99}" type="parTrans">
      <dgm:prSet/>
      <dgm:spPr/>
      <dgm:t>
        <a:bodyPr/>
        <a:lstStyle/>
        <a:p>
          <a:endParaRPr lang="en-US"/>
        </a:p>
      </dgm:t>
    </dgm:pt>
    <dgm:pt modelId="{5902952B-F9AB-4AED-88AC-C57021906E6F}" cxnId="{6EC18C87-EF95-46AD-A692-061EFB519C99}" type="sibTrans">
      <dgm:prSet/>
      <dgm:spPr/>
      <dgm:t>
        <a:bodyPr/>
        <a:lstStyle/>
        <a:p>
          <a:endParaRPr lang="en-US"/>
        </a:p>
      </dgm:t>
    </dgm:pt>
    <dgm:pt modelId="{90B9DD08-B467-4565-BC1A-56E802387BEF}">
      <dgm:prSet phldrT="[Text]" custT="1"/>
      <dgm:spPr/>
      <dgm:t>
        <a:bodyPr/>
        <a:lstStyle/>
        <a:p>
          <a:r>
            <a:rPr lang="en-US" sz="1200" dirty="0" smtClean="0"/>
            <a:t>To measure individual employee performance for evaluation, recognition, or rewards</a:t>
          </a:r>
          <a:endParaRPr lang="en-US" sz="1200" dirty="0"/>
        </a:p>
      </dgm:t>
    </dgm:pt>
    <dgm:pt modelId="{489A4D24-24DB-4A91-AE71-92277D2DFB76}" cxnId="{7E78095D-4F04-4CA8-8822-194FDBE0B9EC}" type="parTrans">
      <dgm:prSet/>
      <dgm:spPr/>
      <dgm:t>
        <a:bodyPr/>
        <a:lstStyle/>
        <a:p>
          <a:endParaRPr lang="en-US"/>
        </a:p>
      </dgm:t>
    </dgm:pt>
    <dgm:pt modelId="{18E4A4E8-B0FA-4856-B1DA-8C4DA565F611}" cxnId="{7E78095D-4F04-4CA8-8822-194FDBE0B9EC}" type="sibTrans">
      <dgm:prSet/>
      <dgm:spPr/>
      <dgm:t>
        <a:bodyPr/>
        <a:lstStyle/>
        <a:p>
          <a:endParaRPr lang="en-US"/>
        </a:p>
      </dgm:t>
    </dgm:pt>
    <dgm:pt modelId="{E76E1C1B-8984-42F3-9431-2BC7F0CD991A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Customer panels</a:t>
          </a:r>
          <a:endParaRPr lang="en-US" sz="1400" b="1" dirty="0">
            <a:solidFill>
              <a:schemeClr val="tx1"/>
            </a:solidFill>
          </a:endParaRPr>
        </a:p>
      </dgm:t>
    </dgm:pt>
    <dgm:pt modelId="{22E1A1CC-9157-42E4-A081-FB94D80EE88A}" cxnId="{2DDA72C4-58C6-4407-9365-6005A4C16C68}" type="parTrans">
      <dgm:prSet/>
      <dgm:spPr/>
      <dgm:t>
        <a:bodyPr/>
        <a:lstStyle/>
        <a:p>
          <a:endParaRPr lang="en-US"/>
        </a:p>
      </dgm:t>
    </dgm:pt>
    <dgm:pt modelId="{7B574E1C-F4CF-40F1-9476-66A3342FAF25}" cxnId="{2DDA72C4-58C6-4407-9365-6005A4C16C68}" type="sibTrans">
      <dgm:prSet/>
      <dgm:spPr/>
      <dgm:t>
        <a:bodyPr/>
        <a:lstStyle/>
        <a:p>
          <a:endParaRPr lang="en-US"/>
        </a:p>
      </dgm:t>
    </dgm:pt>
    <dgm:pt modelId="{671D6A35-EDA8-40D0-ACD9-1BE866104231}">
      <dgm:prSet phldrT="[Text]" custT="1"/>
      <dgm:spPr/>
      <dgm:t>
        <a:bodyPr/>
        <a:lstStyle/>
        <a:p>
          <a:r>
            <a:rPr lang="en-US" sz="1200" dirty="0" smtClean="0"/>
            <a:t>To monitor changing customer expectations</a:t>
          </a:r>
          <a:endParaRPr lang="en-US" sz="1200" dirty="0"/>
        </a:p>
      </dgm:t>
    </dgm:pt>
    <dgm:pt modelId="{B34D03AE-66E5-4ED8-8B2A-0DA955AC1176}" cxnId="{73A712B8-A848-4C9E-B86F-173A305943E5}" type="parTrans">
      <dgm:prSet/>
      <dgm:spPr/>
      <dgm:t>
        <a:bodyPr/>
        <a:lstStyle/>
        <a:p>
          <a:endParaRPr lang="en-US"/>
        </a:p>
      </dgm:t>
    </dgm:pt>
    <dgm:pt modelId="{0AFD8E3D-8088-413B-9A11-2A7F22079090}" cxnId="{73A712B8-A848-4C9E-B86F-173A305943E5}" type="sibTrans">
      <dgm:prSet/>
      <dgm:spPr/>
      <dgm:t>
        <a:bodyPr/>
        <a:lstStyle/>
        <a:p>
          <a:endParaRPr lang="en-US"/>
        </a:p>
      </dgm:t>
    </dgm:pt>
    <dgm:pt modelId="{9D5C2E8E-02E4-4728-85AC-9CAB1C22DABD}">
      <dgm:prSet phldrT="[Text]" custT="1"/>
      <dgm:spPr/>
      <dgm:t>
        <a:bodyPr/>
        <a:lstStyle/>
        <a:p>
          <a:r>
            <a:rPr lang="en-US" sz="1200" dirty="0" smtClean="0"/>
            <a:t>To study customers from other cultures in an unbiased way</a:t>
          </a:r>
          <a:endParaRPr lang="en-US" sz="1200" dirty="0"/>
        </a:p>
      </dgm:t>
    </dgm:pt>
    <dgm:pt modelId="{FA033C21-D49C-41D5-8862-1F48DB4F72AE}" cxnId="{97FE2D99-0784-46B1-B1BA-D3F526E0A6A1}" type="parTrans">
      <dgm:prSet/>
      <dgm:spPr/>
      <dgm:t>
        <a:bodyPr/>
        <a:lstStyle/>
        <a:p>
          <a:endParaRPr lang="en-US"/>
        </a:p>
      </dgm:t>
    </dgm:pt>
    <dgm:pt modelId="{7B8ECECE-FACE-48B4-9DBB-950E8AC23643}" cxnId="{97FE2D99-0784-46B1-B1BA-D3F526E0A6A1}" type="sibTrans">
      <dgm:prSet/>
      <dgm:spPr/>
      <dgm:t>
        <a:bodyPr/>
        <a:lstStyle/>
        <a:p>
          <a:endParaRPr lang="en-US"/>
        </a:p>
      </dgm:t>
    </dgm:pt>
    <dgm:pt modelId="{630E4CC7-99E1-4154-BF0D-8D7893499821}">
      <dgm:prSet phldrT="[Text]" custT="1"/>
      <dgm:spPr/>
      <dgm:t>
        <a:bodyPr/>
        <a:lstStyle/>
        <a:p>
          <a:r>
            <a:rPr lang="en-US" sz="1200" dirty="0" smtClean="0"/>
            <a:t>To identify systemic strengths and weaknesses in customer-contact services</a:t>
          </a:r>
          <a:endParaRPr lang="en-US" sz="1200" dirty="0"/>
        </a:p>
      </dgm:t>
    </dgm:pt>
    <dgm:pt modelId="{A0FCFC7C-2751-48EE-AFD8-5AA8CD481E46}" cxnId="{DEA190A5-5853-4674-B0AF-F73EDB28E21E}" type="parTrans">
      <dgm:prSet/>
      <dgm:spPr/>
      <dgm:t>
        <a:bodyPr/>
        <a:lstStyle/>
        <a:p>
          <a:endParaRPr lang="en-US"/>
        </a:p>
      </dgm:t>
    </dgm:pt>
    <dgm:pt modelId="{FBF4A704-A8F0-4DBD-A514-6389D26E3439}" cxnId="{DEA190A5-5853-4674-B0AF-F73EDB28E21E}" type="sibTrans">
      <dgm:prSet/>
      <dgm:spPr/>
      <dgm:t>
        <a:bodyPr/>
        <a:lstStyle/>
        <a:p>
          <a:endParaRPr lang="en-US"/>
        </a:p>
      </dgm:t>
    </dgm:pt>
    <dgm:pt modelId="{57E30812-D763-4F7C-A9AB-0B3E45631421}">
      <dgm:prSet phldrT="[Text]" custT="1"/>
      <dgm:spPr/>
      <dgm:t>
        <a:bodyPr/>
        <a:lstStyle/>
        <a:p>
          <a:r>
            <a:rPr lang="en-US" sz="1200" dirty="0" smtClean="0"/>
            <a:t>To provide a forum for customers to suggest and evaluate new service ideas</a:t>
          </a:r>
          <a:endParaRPr lang="en-US" sz="1200" dirty="0"/>
        </a:p>
      </dgm:t>
    </dgm:pt>
    <dgm:pt modelId="{B02BB92F-4CCB-4A8D-898D-D23B42190A54}" cxnId="{9EA14790-40A4-455F-80D4-8C2F22B40EE2}" type="parTrans">
      <dgm:prSet/>
      <dgm:spPr/>
      <dgm:t>
        <a:bodyPr/>
        <a:lstStyle/>
        <a:p>
          <a:endParaRPr lang="en-US"/>
        </a:p>
      </dgm:t>
    </dgm:pt>
    <dgm:pt modelId="{E0B6C1E8-5DBC-4D76-8016-06F0E587DDB5}" cxnId="{9EA14790-40A4-455F-80D4-8C2F22B40EE2}" type="sibTrans">
      <dgm:prSet/>
      <dgm:spPr/>
      <dgm:t>
        <a:bodyPr/>
        <a:lstStyle/>
        <a:p>
          <a:endParaRPr lang="en-US"/>
        </a:p>
      </dgm:t>
    </dgm:pt>
    <dgm:pt modelId="{D6B0959C-59CA-4687-B4A6-DC949065E3A6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Lost customer research</a:t>
          </a:r>
          <a:endParaRPr lang="en-US" sz="1400" b="1" dirty="0">
            <a:solidFill>
              <a:schemeClr val="tx1"/>
            </a:solidFill>
          </a:endParaRPr>
        </a:p>
      </dgm:t>
    </dgm:pt>
    <dgm:pt modelId="{A204983F-A6BD-423E-A53D-D854BA490EB1}" cxnId="{441FED34-03EF-4A0B-9CA6-8EEA73EEE3D0}" type="parTrans">
      <dgm:prSet/>
      <dgm:spPr/>
      <dgm:t>
        <a:bodyPr/>
        <a:lstStyle/>
        <a:p>
          <a:endParaRPr lang="en-US"/>
        </a:p>
      </dgm:t>
    </dgm:pt>
    <dgm:pt modelId="{AE91099F-5419-46DF-9D83-C1092A575E16}" cxnId="{441FED34-03EF-4A0B-9CA6-8EEA73EEE3D0}" type="sibTrans">
      <dgm:prSet/>
      <dgm:spPr/>
      <dgm:t>
        <a:bodyPr/>
        <a:lstStyle/>
        <a:p>
          <a:endParaRPr lang="en-US"/>
        </a:p>
      </dgm:t>
    </dgm:pt>
    <dgm:pt modelId="{2A4B64F8-20EE-4B14-88DC-4A4B045F16E8}">
      <dgm:prSet phldrT="[Text]" custT="1"/>
      <dgm:spPr/>
      <dgm:t>
        <a:bodyPr/>
        <a:lstStyle/>
        <a:p>
          <a:r>
            <a:rPr lang="en-US" sz="1200" dirty="0" smtClean="0"/>
            <a:t>To identify reasons for customer defection</a:t>
          </a:r>
          <a:endParaRPr lang="en-US" sz="1200" dirty="0"/>
        </a:p>
      </dgm:t>
    </dgm:pt>
    <dgm:pt modelId="{489B4059-9B16-48CE-BA2E-EB21404C7A06}" cxnId="{71E2CDCE-79E0-4EBA-8726-E0834D1A21B2}" type="parTrans">
      <dgm:prSet/>
      <dgm:spPr/>
      <dgm:t>
        <a:bodyPr/>
        <a:lstStyle/>
        <a:p>
          <a:endParaRPr lang="en-US"/>
        </a:p>
      </dgm:t>
    </dgm:pt>
    <dgm:pt modelId="{20122209-9926-4EF1-BE1A-FA96A4459222}" cxnId="{71E2CDCE-79E0-4EBA-8726-E0834D1A21B2}" type="sibTrans">
      <dgm:prSet/>
      <dgm:spPr/>
      <dgm:t>
        <a:bodyPr/>
        <a:lstStyle/>
        <a:p>
          <a:endParaRPr lang="en-US"/>
        </a:p>
      </dgm:t>
    </dgm:pt>
    <dgm:pt modelId="{9C22A73E-A96F-4B27-9CD5-2E5E16B471A3}">
      <dgm:prSet phldrT="[Text]" custT="1"/>
      <dgm:spPr/>
      <dgm:t>
        <a:bodyPr/>
        <a:lstStyle/>
        <a:p>
          <a:r>
            <a:rPr lang="en-US" sz="1200" dirty="0" smtClean="0"/>
            <a:t>To assess gaps between customer expectations and perceptions</a:t>
          </a:r>
          <a:endParaRPr lang="en-US" sz="1200" dirty="0"/>
        </a:p>
      </dgm:t>
    </dgm:pt>
    <dgm:pt modelId="{3CABE954-37DE-4829-B7E1-A066CFA60FF9}" cxnId="{A15AB815-D0E7-4267-8B2B-ED3350974D22}" type="parTrans">
      <dgm:prSet/>
      <dgm:spPr/>
      <dgm:t>
        <a:bodyPr/>
        <a:lstStyle/>
        <a:p>
          <a:endParaRPr lang="en-US"/>
        </a:p>
      </dgm:t>
    </dgm:pt>
    <dgm:pt modelId="{EF200DBC-42CB-43EE-9F06-E4D1EECEA302}" cxnId="{A15AB815-D0E7-4267-8B2B-ED3350974D22}" type="sibTrans">
      <dgm:prSet/>
      <dgm:spPr/>
      <dgm:t>
        <a:bodyPr/>
        <a:lstStyle/>
        <a:p>
          <a:endParaRPr lang="en-US"/>
        </a:p>
      </dgm:t>
    </dgm:pt>
    <dgm:pt modelId="{E35A0A62-307D-4A96-B18C-394F68367A6F}">
      <dgm:prSet phldrT="[Text]" custT="1"/>
      <dgm:spPr/>
      <dgm:t>
        <a:bodyPr/>
        <a:lstStyle/>
        <a:p>
          <a:r>
            <a:rPr lang="en-US" sz="1400" b="1" dirty="0" smtClean="0">
              <a:solidFill>
                <a:schemeClr val="tx1"/>
              </a:solidFill>
            </a:rPr>
            <a:t>Future expectations research</a:t>
          </a:r>
          <a:endParaRPr lang="en-US" sz="1400" b="1" dirty="0">
            <a:solidFill>
              <a:schemeClr val="tx1"/>
            </a:solidFill>
          </a:endParaRPr>
        </a:p>
      </dgm:t>
    </dgm:pt>
    <dgm:pt modelId="{D6388F7F-9236-461B-8FEF-3DC33A7C54D9}" cxnId="{F5FA69D5-8AA7-4CB9-8153-9798FFD4C707}" type="parTrans">
      <dgm:prSet/>
      <dgm:spPr/>
      <dgm:t>
        <a:bodyPr/>
        <a:lstStyle/>
        <a:p>
          <a:endParaRPr lang="en-US"/>
        </a:p>
      </dgm:t>
    </dgm:pt>
    <dgm:pt modelId="{81F4B325-732B-4931-B76D-B46B938C82C0}" cxnId="{F5FA69D5-8AA7-4CB9-8153-9798FFD4C707}" type="sibTrans">
      <dgm:prSet/>
      <dgm:spPr/>
      <dgm:t>
        <a:bodyPr/>
        <a:lstStyle/>
        <a:p>
          <a:endParaRPr lang="en-US"/>
        </a:p>
      </dgm:t>
    </dgm:pt>
    <dgm:pt modelId="{7E38BF8A-8F33-451F-8E47-CAF37D389979}">
      <dgm:prSet phldrT="[Text]" custT="1"/>
      <dgm:spPr/>
      <dgm:t>
        <a:bodyPr/>
        <a:lstStyle/>
        <a:p>
          <a:r>
            <a:rPr lang="en-US" sz="1200" dirty="0" smtClean="0"/>
            <a:t>To forecast future expectations of customers</a:t>
          </a:r>
          <a:endParaRPr lang="en-US" sz="1200" dirty="0"/>
        </a:p>
      </dgm:t>
    </dgm:pt>
    <dgm:pt modelId="{8988C4CC-28CF-45C6-AD35-7A5F3875D2EC}" cxnId="{597404BD-6E85-45A7-88FB-B0CCF3CE79E3}" type="parTrans">
      <dgm:prSet/>
      <dgm:spPr/>
      <dgm:t>
        <a:bodyPr/>
        <a:lstStyle/>
        <a:p>
          <a:endParaRPr lang="en-US"/>
        </a:p>
      </dgm:t>
    </dgm:pt>
    <dgm:pt modelId="{07576CD9-DAD9-48A8-AE09-34C3921A1986}" cxnId="{597404BD-6E85-45A7-88FB-B0CCF3CE79E3}" type="sibTrans">
      <dgm:prSet/>
      <dgm:spPr/>
      <dgm:t>
        <a:bodyPr/>
        <a:lstStyle/>
        <a:p>
          <a:endParaRPr lang="en-US"/>
        </a:p>
      </dgm:t>
    </dgm:pt>
    <dgm:pt modelId="{08334346-F953-4995-952B-377FCA93BAB1}">
      <dgm:prSet phldrT="[Text]" custT="1"/>
      <dgm:spPr/>
      <dgm:t>
        <a:bodyPr/>
        <a:lstStyle/>
        <a:p>
          <a:r>
            <a:rPr lang="en-US" sz="1200" dirty="0" smtClean="0"/>
            <a:t>To develop and test new service ideas</a:t>
          </a:r>
          <a:endParaRPr lang="en-US" sz="1200" dirty="0"/>
        </a:p>
      </dgm:t>
    </dgm:pt>
    <dgm:pt modelId="{620BC276-8ACA-4EAC-8021-4D1F7FCBA36E}" cxnId="{3A3B0D6A-FA48-4CD6-86EE-537A3C173CDD}" type="parTrans">
      <dgm:prSet/>
      <dgm:spPr/>
      <dgm:t>
        <a:bodyPr/>
        <a:lstStyle/>
        <a:p>
          <a:endParaRPr lang="en-US"/>
        </a:p>
      </dgm:t>
    </dgm:pt>
    <dgm:pt modelId="{E7A588BB-A72C-4FC0-898F-334D77ACDEF2}" cxnId="{3A3B0D6A-FA48-4CD6-86EE-537A3C173CDD}" type="sibTrans">
      <dgm:prSet/>
      <dgm:spPr/>
      <dgm:t>
        <a:bodyPr/>
        <a:lstStyle/>
        <a:p>
          <a:endParaRPr lang="en-US"/>
        </a:p>
      </dgm:t>
    </dgm:pt>
    <dgm:pt modelId="{C8582717-0C8A-4511-AAA1-87CA8E548FF1}" type="pres">
      <dgm:prSet presAssocID="{BDE59936-40D0-4C92-8A07-93384CE843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F4B6F9-37AD-44D4-B62C-946250D00BF2}" type="pres">
      <dgm:prSet presAssocID="{93BFD9BC-37E6-48D4-B39D-5B79B24E2A8E}" presName="linNode" presStyleCnt="0"/>
      <dgm:spPr/>
    </dgm:pt>
    <dgm:pt modelId="{C6AFF8A8-8E7B-4E45-A1DE-F30474AAE9ED}" type="pres">
      <dgm:prSet presAssocID="{93BFD9BC-37E6-48D4-B39D-5B79B24E2A8E}" presName="parentText" presStyleLbl="node1" presStyleIdx="0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8B17F-E241-41D2-8B4B-E3B5414AA7F8}" type="pres">
      <dgm:prSet presAssocID="{93BFD9BC-37E6-48D4-B39D-5B79B24E2A8E}" presName="descendantText" presStyleLbl="alignAccFollowNode1" presStyleIdx="0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3F0CAB-642F-4B47-ADB0-12C8126FAE61}" type="pres">
      <dgm:prSet presAssocID="{CBC8B3A4-52F3-4168-BAFC-DBC2C0CEEE3D}" presName="sp" presStyleCnt="0"/>
      <dgm:spPr/>
    </dgm:pt>
    <dgm:pt modelId="{589B776B-B784-418C-AD26-4D421296040A}" type="pres">
      <dgm:prSet presAssocID="{015292BD-2623-4C41-8024-96112284C40D}" presName="linNode" presStyleCnt="0"/>
      <dgm:spPr/>
    </dgm:pt>
    <dgm:pt modelId="{386416CA-5F08-4F3F-B47F-0246FFC35023}" type="pres">
      <dgm:prSet presAssocID="{015292BD-2623-4C41-8024-96112284C40D}" presName="parentText" presStyleLbl="node1" presStyleIdx="1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78D2B-3EAD-4197-9572-DC6E2493B856}" type="pres">
      <dgm:prSet presAssocID="{015292BD-2623-4C41-8024-96112284C40D}" presName="descendantText" presStyleLbl="alignAccFollowNode1" presStyleIdx="1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DB5740-BDB1-460E-8710-206CAA9EBE50}" type="pres">
      <dgm:prSet presAssocID="{5902952B-F9AB-4AED-88AC-C57021906E6F}" presName="sp" presStyleCnt="0"/>
      <dgm:spPr/>
    </dgm:pt>
    <dgm:pt modelId="{CADB9D9F-E9B7-40A3-AF02-4D6C97C8D854}" type="pres">
      <dgm:prSet presAssocID="{E76E1C1B-8984-42F3-9431-2BC7F0CD991A}" presName="linNode" presStyleCnt="0"/>
      <dgm:spPr/>
    </dgm:pt>
    <dgm:pt modelId="{50466BA9-8177-4EBE-8ECB-CE635BA41395}" type="pres">
      <dgm:prSet presAssocID="{E76E1C1B-8984-42F3-9431-2BC7F0CD991A}" presName="parentText" presStyleLbl="node1" presStyleIdx="2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9E6CA-5944-46F9-ADF9-FCC9033C8FF9}" type="pres">
      <dgm:prSet presAssocID="{E76E1C1B-8984-42F3-9431-2BC7F0CD991A}" presName="descendantText" presStyleLbl="alignAccFollowNode1" presStyleIdx="2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F6CBD2-B9E9-4E02-8A12-B826CC7279BE}" type="pres">
      <dgm:prSet presAssocID="{7B574E1C-F4CF-40F1-9476-66A3342FAF25}" presName="sp" presStyleCnt="0"/>
      <dgm:spPr/>
    </dgm:pt>
    <dgm:pt modelId="{05486BDB-E164-4B93-AA64-EF0494BB9F53}" type="pres">
      <dgm:prSet presAssocID="{D6B0959C-59CA-4687-B4A6-DC949065E3A6}" presName="linNode" presStyleCnt="0"/>
      <dgm:spPr/>
    </dgm:pt>
    <dgm:pt modelId="{5AAE0BA7-63F1-4B61-ADEA-C7B1E19202AA}" type="pres">
      <dgm:prSet presAssocID="{D6B0959C-59CA-4687-B4A6-DC949065E3A6}" presName="parentText" presStyleLbl="node1" presStyleIdx="3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20644-332E-4C59-A934-1675035B8065}" type="pres">
      <dgm:prSet presAssocID="{D6B0959C-59CA-4687-B4A6-DC949065E3A6}" presName="descendantText" presStyleLbl="alignAccFollowNode1" presStyleIdx="3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D19AE-35FF-4AAA-95DB-FC1B0781C6BA}" type="pres">
      <dgm:prSet presAssocID="{AE91099F-5419-46DF-9D83-C1092A575E16}" presName="sp" presStyleCnt="0"/>
      <dgm:spPr/>
    </dgm:pt>
    <dgm:pt modelId="{D5D16839-420E-42D3-9261-271B6758C664}" type="pres">
      <dgm:prSet presAssocID="{E35A0A62-307D-4A96-B18C-394F68367A6F}" presName="linNode" presStyleCnt="0"/>
      <dgm:spPr/>
    </dgm:pt>
    <dgm:pt modelId="{EF47305A-1D9B-4107-B3C2-398E7B452806}" type="pres">
      <dgm:prSet presAssocID="{E35A0A62-307D-4A96-B18C-394F68367A6F}" presName="parentText" presStyleLbl="node1" presStyleIdx="4" presStyleCnt="5" custScaleX="551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985F0-E1EE-447F-BE70-3032B1A6451C}" type="pres">
      <dgm:prSet presAssocID="{E35A0A62-307D-4A96-B18C-394F68367A6F}" presName="descendantText" presStyleLbl="alignAccFollowNode1" presStyleIdx="4" presStyleCnt="5" custScaleX="122410" custScaleY="107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44D98E-641E-4A57-B640-B407D60F0A6E}" type="presOf" srcId="{BDE59936-40D0-4C92-8A07-93384CE84343}" destId="{C8582717-0C8A-4511-AAA1-87CA8E548FF1}" srcOrd="0" destOrd="0" presId="urn:microsoft.com/office/officeart/2005/8/layout/vList5"/>
    <dgm:cxn modelId="{A15AB815-D0E7-4267-8B2B-ED3350974D22}" srcId="{D6B0959C-59CA-4687-B4A6-DC949065E3A6}" destId="{9C22A73E-A96F-4B27-9CD5-2E5E16B471A3}" srcOrd="1" destOrd="0" parTransId="{3CABE954-37DE-4829-B7E1-A066CFA60FF9}" sibTransId="{EF200DBC-42CB-43EE-9F06-E4D1EECEA302}"/>
    <dgm:cxn modelId="{043B5278-833A-4305-A1A2-166FC819F171}" type="presOf" srcId="{08334346-F953-4995-952B-377FCA93BAB1}" destId="{089985F0-E1EE-447F-BE70-3032B1A6451C}" srcOrd="0" destOrd="1" presId="urn:microsoft.com/office/officeart/2005/8/layout/vList5"/>
    <dgm:cxn modelId="{441FED34-03EF-4A0B-9CA6-8EEA73EEE3D0}" srcId="{BDE59936-40D0-4C92-8A07-93384CE84343}" destId="{D6B0959C-59CA-4687-B4A6-DC949065E3A6}" srcOrd="3" destOrd="0" parTransId="{A204983F-A6BD-423E-A53D-D854BA490EB1}" sibTransId="{AE91099F-5419-46DF-9D83-C1092A575E16}"/>
    <dgm:cxn modelId="{BE6900F9-DDEA-4A00-925C-B57B6B3EE07B}" type="presOf" srcId="{630E4CC7-99E1-4154-BF0D-8D7893499821}" destId="{84D78D2B-3EAD-4197-9572-DC6E2493B856}" srcOrd="0" destOrd="1" presId="urn:microsoft.com/office/officeart/2005/8/layout/vList5"/>
    <dgm:cxn modelId="{00185605-4C3B-4897-9758-524F95CB4D55}" type="presOf" srcId="{93BFD9BC-37E6-48D4-B39D-5B79B24E2A8E}" destId="{C6AFF8A8-8E7B-4E45-A1DE-F30474AAE9ED}" srcOrd="0" destOrd="0" presId="urn:microsoft.com/office/officeart/2005/8/layout/vList5"/>
    <dgm:cxn modelId="{0B79D126-39CE-48A3-ACAD-2AED4946F4C6}" srcId="{BDE59936-40D0-4C92-8A07-93384CE84343}" destId="{93BFD9BC-37E6-48D4-B39D-5B79B24E2A8E}" srcOrd="0" destOrd="0" parTransId="{BFD1B07B-6484-4890-813A-BED7B1088B19}" sibTransId="{CBC8B3A4-52F3-4168-BAFC-DBC2C0CEEE3D}"/>
    <dgm:cxn modelId="{4126DA69-2375-49F0-9A3C-AC0662025847}" type="presOf" srcId="{9C22A73E-A96F-4B27-9CD5-2E5E16B471A3}" destId="{10120644-332E-4C59-A934-1675035B8065}" srcOrd="0" destOrd="1" presId="urn:microsoft.com/office/officeart/2005/8/layout/vList5"/>
    <dgm:cxn modelId="{6032A653-AC25-4CBE-AF90-78FBA698367B}" type="presOf" srcId="{E35A0A62-307D-4A96-B18C-394F68367A6F}" destId="{EF47305A-1D9B-4107-B3C2-398E7B452806}" srcOrd="0" destOrd="0" presId="urn:microsoft.com/office/officeart/2005/8/layout/vList5"/>
    <dgm:cxn modelId="{3A3B0D6A-FA48-4CD6-86EE-537A3C173CDD}" srcId="{E35A0A62-307D-4A96-B18C-394F68367A6F}" destId="{08334346-F953-4995-952B-377FCA93BAB1}" srcOrd="1" destOrd="0" parTransId="{620BC276-8ACA-4EAC-8021-4D1F7FCBA36E}" sibTransId="{E7A588BB-A72C-4FC0-898F-334D77ACDEF2}"/>
    <dgm:cxn modelId="{1BA98A6B-C89F-4D96-8A28-18BFA6AB58A4}" type="presOf" srcId="{E76E1C1B-8984-42F3-9431-2BC7F0CD991A}" destId="{50466BA9-8177-4EBE-8ECB-CE635BA41395}" srcOrd="0" destOrd="0" presId="urn:microsoft.com/office/officeart/2005/8/layout/vList5"/>
    <dgm:cxn modelId="{F5FA69D5-8AA7-4CB9-8153-9798FFD4C707}" srcId="{BDE59936-40D0-4C92-8A07-93384CE84343}" destId="{E35A0A62-307D-4A96-B18C-394F68367A6F}" srcOrd="4" destOrd="0" parTransId="{D6388F7F-9236-461B-8FEF-3DC33A7C54D9}" sibTransId="{81F4B325-732B-4931-B76D-B46B938C82C0}"/>
    <dgm:cxn modelId="{100AC5B7-567B-4F25-9C5D-EA7C94B2F918}" type="presOf" srcId="{97ED8273-C359-441E-8540-759FF23127D8}" destId="{5128B17F-E241-41D2-8B4B-E3B5414AA7F8}" srcOrd="0" destOrd="0" presId="urn:microsoft.com/office/officeart/2005/8/layout/vList5"/>
    <dgm:cxn modelId="{6C8F7983-5E10-4598-9EDD-198F7AB9150A}" type="presOf" srcId="{90B9DD08-B467-4565-BC1A-56E802387BEF}" destId="{84D78D2B-3EAD-4197-9572-DC6E2493B856}" srcOrd="0" destOrd="0" presId="urn:microsoft.com/office/officeart/2005/8/layout/vList5"/>
    <dgm:cxn modelId="{033EE5BD-708E-4730-8778-4ED519ACFAA9}" type="presOf" srcId="{2A4B64F8-20EE-4B14-88DC-4A4B045F16E8}" destId="{10120644-332E-4C59-A934-1675035B8065}" srcOrd="0" destOrd="0" presId="urn:microsoft.com/office/officeart/2005/8/layout/vList5"/>
    <dgm:cxn modelId="{4D838E03-A0BE-47C5-B625-CDBE0499734D}" type="presOf" srcId="{7E38BF8A-8F33-451F-8E47-CAF37D389979}" destId="{089985F0-E1EE-447F-BE70-3032B1A6451C}" srcOrd="0" destOrd="0" presId="urn:microsoft.com/office/officeart/2005/8/layout/vList5"/>
    <dgm:cxn modelId="{97FE2D99-0784-46B1-B1BA-D3F526E0A6A1}" srcId="{93BFD9BC-37E6-48D4-B39D-5B79B24E2A8E}" destId="{9D5C2E8E-02E4-4728-85AC-9CAB1C22DABD}" srcOrd="1" destOrd="0" parTransId="{FA033C21-D49C-41D5-8862-1F48DB4F72AE}" sibTransId="{7B8ECECE-FACE-48B4-9DBB-950E8AC23643}"/>
    <dgm:cxn modelId="{73A712B8-A848-4C9E-B86F-173A305943E5}" srcId="{E76E1C1B-8984-42F3-9431-2BC7F0CD991A}" destId="{671D6A35-EDA8-40D0-ACD9-1BE866104231}" srcOrd="0" destOrd="0" parTransId="{B34D03AE-66E5-4ED8-8B2A-0DA955AC1176}" sibTransId="{0AFD8E3D-8088-413B-9A11-2A7F22079090}"/>
    <dgm:cxn modelId="{9FB94739-2EDB-430D-B73D-C47CA1E967AE}" type="presOf" srcId="{015292BD-2623-4C41-8024-96112284C40D}" destId="{386416CA-5F08-4F3F-B47F-0246FFC35023}" srcOrd="0" destOrd="0" presId="urn:microsoft.com/office/officeart/2005/8/layout/vList5"/>
    <dgm:cxn modelId="{9FBF4464-0135-49A9-9B3F-81E3A07E66BF}" type="presOf" srcId="{D6B0959C-59CA-4687-B4A6-DC949065E3A6}" destId="{5AAE0BA7-63F1-4B61-ADEA-C7B1E19202AA}" srcOrd="0" destOrd="0" presId="urn:microsoft.com/office/officeart/2005/8/layout/vList5"/>
    <dgm:cxn modelId="{B91ADD24-428A-45CC-8EF0-1E9F27E192F8}" type="presOf" srcId="{57E30812-D763-4F7C-A9AB-0B3E45631421}" destId="{EBE9E6CA-5944-46F9-ADF9-FCC9033C8FF9}" srcOrd="0" destOrd="1" presId="urn:microsoft.com/office/officeart/2005/8/layout/vList5"/>
    <dgm:cxn modelId="{F6C8D50E-71D2-4022-AA63-7559DA5043E2}" type="presOf" srcId="{671D6A35-EDA8-40D0-ACD9-1BE866104231}" destId="{EBE9E6CA-5944-46F9-ADF9-FCC9033C8FF9}" srcOrd="0" destOrd="0" presId="urn:microsoft.com/office/officeart/2005/8/layout/vList5"/>
    <dgm:cxn modelId="{597404BD-6E85-45A7-88FB-B0CCF3CE79E3}" srcId="{E35A0A62-307D-4A96-B18C-394F68367A6F}" destId="{7E38BF8A-8F33-451F-8E47-CAF37D389979}" srcOrd="0" destOrd="0" parTransId="{8988C4CC-28CF-45C6-AD35-7A5F3875D2EC}" sibTransId="{07576CD9-DAD9-48A8-AE09-34C3921A1986}"/>
    <dgm:cxn modelId="{DEA190A5-5853-4674-B0AF-F73EDB28E21E}" srcId="{015292BD-2623-4C41-8024-96112284C40D}" destId="{630E4CC7-99E1-4154-BF0D-8D7893499821}" srcOrd="1" destOrd="0" parTransId="{A0FCFC7C-2751-48EE-AFD8-5AA8CD481E46}" sibTransId="{FBF4A704-A8F0-4DBD-A514-6389D26E3439}"/>
    <dgm:cxn modelId="{6EC18C87-EF95-46AD-A692-061EFB519C99}" srcId="{BDE59936-40D0-4C92-8A07-93384CE84343}" destId="{015292BD-2623-4C41-8024-96112284C40D}" srcOrd="1" destOrd="0" parTransId="{DFB87232-292F-4379-8E3C-2A73A9D87956}" sibTransId="{5902952B-F9AB-4AED-88AC-C57021906E6F}"/>
    <dgm:cxn modelId="{7E78095D-4F04-4CA8-8822-194FDBE0B9EC}" srcId="{015292BD-2623-4C41-8024-96112284C40D}" destId="{90B9DD08-B467-4565-BC1A-56E802387BEF}" srcOrd="0" destOrd="0" parTransId="{489A4D24-24DB-4A91-AE71-92277D2DFB76}" sibTransId="{18E4A4E8-B0FA-4856-B1DA-8C4DA565F611}"/>
    <dgm:cxn modelId="{2DDA72C4-58C6-4407-9365-6005A4C16C68}" srcId="{BDE59936-40D0-4C92-8A07-93384CE84343}" destId="{E76E1C1B-8984-42F3-9431-2BC7F0CD991A}" srcOrd="2" destOrd="0" parTransId="{22E1A1CC-9157-42E4-A081-FB94D80EE88A}" sibTransId="{7B574E1C-F4CF-40F1-9476-66A3342FAF25}"/>
    <dgm:cxn modelId="{9EA14790-40A4-455F-80D4-8C2F22B40EE2}" srcId="{E76E1C1B-8984-42F3-9431-2BC7F0CD991A}" destId="{57E30812-D763-4F7C-A9AB-0B3E45631421}" srcOrd="1" destOrd="0" parTransId="{B02BB92F-4CCB-4A8D-898D-D23B42190A54}" sibTransId="{E0B6C1E8-5DBC-4D76-8016-06F0E587DDB5}"/>
    <dgm:cxn modelId="{71E2CDCE-79E0-4EBA-8726-E0834D1A21B2}" srcId="{D6B0959C-59CA-4687-B4A6-DC949065E3A6}" destId="{2A4B64F8-20EE-4B14-88DC-4A4B045F16E8}" srcOrd="0" destOrd="0" parTransId="{489B4059-9B16-48CE-BA2E-EB21404C7A06}" sibTransId="{20122209-9926-4EF1-BE1A-FA96A4459222}"/>
    <dgm:cxn modelId="{4289EC15-9461-4F43-A327-D00E9B06071D}" type="presOf" srcId="{9D5C2E8E-02E4-4728-85AC-9CAB1C22DABD}" destId="{5128B17F-E241-41D2-8B4B-E3B5414AA7F8}" srcOrd="0" destOrd="1" presId="urn:microsoft.com/office/officeart/2005/8/layout/vList5"/>
    <dgm:cxn modelId="{39B009B1-2994-4261-9E1B-0520C8965F31}" srcId="{93BFD9BC-37E6-48D4-B39D-5B79B24E2A8E}" destId="{97ED8273-C359-441E-8540-759FF23127D8}" srcOrd="0" destOrd="0" parTransId="{A7793B4D-CFD8-4F4B-9653-92BD065758ED}" sibTransId="{D6A90C11-CFDB-4D91-B260-63A395C259B6}"/>
    <dgm:cxn modelId="{1AC5742B-588B-475B-BBC0-E8FA528FF923}" type="presParOf" srcId="{C8582717-0C8A-4511-AAA1-87CA8E548FF1}" destId="{02F4B6F9-37AD-44D4-B62C-946250D00BF2}" srcOrd="0" destOrd="0" presId="urn:microsoft.com/office/officeart/2005/8/layout/vList5"/>
    <dgm:cxn modelId="{FF653A68-3CD9-4880-90B5-65F7FC7D423E}" type="presParOf" srcId="{02F4B6F9-37AD-44D4-B62C-946250D00BF2}" destId="{C6AFF8A8-8E7B-4E45-A1DE-F30474AAE9ED}" srcOrd="0" destOrd="0" presId="urn:microsoft.com/office/officeart/2005/8/layout/vList5"/>
    <dgm:cxn modelId="{D7CDA672-5403-4266-8426-9FE8F9B2E30E}" type="presParOf" srcId="{02F4B6F9-37AD-44D4-B62C-946250D00BF2}" destId="{5128B17F-E241-41D2-8B4B-E3B5414AA7F8}" srcOrd="1" destOrd="0" presId="urn:microsoft.com/office/officeart/2005/8/layout/vList5"/>
    <dgm:cxn modelId="{1CA2022D-939A-4956-9053-7CD38017F4AB}" type="presParOf" srcId="{C8582717-0C8A-4511-AAA1-87CA8E548FF1}" destId="{6B3F0CAB-642F-4B47-ADB0-12C8126FAE61}" srcOrd="1" destOrd="0" presId="urn:microsoft.com/office/officeart/2005/8/layout/vList5"/>
    <dgm:cxn modelId="{310806F0-B935-46D7-9277-BC0DA6B38B00}" type="presParOf" srcId="{C8582717-0C8A-4511-AAA1-87CA8E548FF1}" destId="{589B776B-B784-418C-AD26-4D421296040A}" srcOrd="2" destOrd="0" presId="urn:microsoft.com/office/officeart/2005/8/layout/vList5"/>
    <dgm:cxn modelId="{00FF49C5-3773-4839-9110-FA640FEB3441}" type="presParOf" srcId="{589B776B-B784-418C-AD26-4D421296040A}" destId="{386416CA-5F08-4F3F-B47F-0246FFC35023}" srcOrd="0" destOrd="0" presId="urn:microsoft.com/office/officeart/2005/8/layout/vList5"/>
    <dgm:cxn modelId="{794876C2-722F-4920-871A-0BDE8136F3E8}" type="presParOf" srcId="{589B776B-B784-418C-AD26-4D421296040A}" destId="{84D78D2B-3EAD-4197-9572-DC6E2493B856}" srcOrd="1" destOrd="0" presId="urn:microsoft.com/office/officeart/2005/8/layout/vList5"/>
    <dgm:cxn modelId="{E41427C6-C9B7-404C-8310-7762DA46D5C1}" type="presParOf" srcId="{C8582717-0C8A-4511-AAA1-87CA8E548FF1}" destId="{86DB5740-BDB1-460E-8710-206CAA9EBE50}" srcOrd="3" destOrd="0" presId="urn:microsoft.com/office/officeart/2005/8/layout/vList5"/>
    <dgm:cxn modelId="{D73C227E-90BA-4622-B4BF-0B46CC057CE5}" type="presParOf" srcId="{C8582717-0C8A-4511-AAA1-87CA8E548FF1}" destId="{CADB9D9F-E9B7-40A3-AF02-4D6C97C8D854}" srcOrd="4" destOrd="0" presId="urn:microsoft.com/office/officeart/2005/8/layout/vList5"/>
    <dgm:cxn modelId="{A0F93D3E-72EA-4714-9B0D-DF19B5776263}" type="presParOf" srcId="{CADB9D9F-E9B7-40A3-AF02-4D6C97C8D854}" destId="{50466BA9-8177-4EBE-8ECB-CE635BA41395}" srcOrd="0" destOrd="0" presId="urn:microsoft.com/office/officeart/2005/8/layout/vList5"/>
    <dgm:cxn modelId="{DAE711BF-B719-48B2-B172-25EF1359B027}" type="presParOf" srcId="{CADB9D9F-E9B7-40A3-AF02-4D6C97C8D854}" destId="{EBE9E6CA-5944-46F9-ADF9-FCC9033C8FF9}" srcOrd="1" destOrd="0" presId="urn:microsoft.com/office/officeart/2005/8/layout/vList5"/>
    <dgm:cxn modelId="{A6F66106-0B1D-4CF2-A7DC-9D1B0469F38A}" type="presParOf" srcId="{C8582717-0C8A-4511-AAA1-87CA8E548FF1}" destId="{3BF6CBD2-B9E9-4E02-8A12-B826CC7279BE}" srcOrd="5" destOrd="0" presId="urn:microsoft.com/office/officeart/2005/8/layout/vList5"/>
    <dgm:cxn modelId="{A0F5C8AF-6092-43B8-9B21-D6CA4CDAB194}" type="presParOf" srcId="{C8582717-0C8A-4511-AAA1-87CA8E548FF1}" destId="{05486BDB-E164-4B93-AA64-EF0494BB9F53}" srcOrd="6" destOrd="0" presId="urn:microsoft.com/office/officeart/2005/8/layout/vList5"/>
    <dgm:cxn modelId="{2BC5FDDA-B926-4E3D-8EF6-6CD8B3BCA4A9}" type="presParOf" srcId="{05486BDB-E164-4B93-AA64-EF0494BB9F53}" destId="{5AAE0BA7-63F1-4B61-ADEA-C7B1E19202AA}" srcOrd="0" destOrd="0" presId="urn:microsoft.com/office/officeart/2005/8/layout/vList5"/>
    <dgm:cxn modelId="{40F13321-634D-4067-BA25-7019067A6481}" type="presParOf" srcId="{05486BDB-E164-4B93-AA64-EF0494BB9F53}" destId="{10120644-332E-4C59-A934-1675035B8065}" srcOrd="1" destOrd="0" presId="urn:microsoft.com/office/officeart/2005/8/layout/vList5"/>
    <dgm:cxn modelId="{666989E5-4E57-4EC9-A3D2-8081A17B21E7}" type="presParOf" srcId="{C8582717-0C8A-4511-AAA1-87CA8E548FF1}" destId="{C53D19AE-35FF-4AAA-95DB-FC1B0781C6BA}" srcOrd="7" destOrd="0" presId="urn:microsoft.com/office/officeart/2005/8/layout/vList5"/>
    <dgm:cxn modelId="{D9964174-BBB0-4FA1-A6D2-0599A5046DFC}" type="presParOf" srcId="{C8582717-0C8A-4511-AAA1-87CA8E548FF1}" destId="{D5D16839-420E-42D3-9261-271B6758C664}" srcOrd="8" destOrd="0" presId="urn:microsoft.com/office/officeart/2005/8/layout/vList5"/>
    <dgm:cxn modelId="{227C1C4C-8B3A-4259-A029-E1AB9C74A8D2}" type="presParOf" srcId="{D5D16839-420E-42D3-9261-271B6758C664}" destId="{EF47305A-1D9B-4107-B3C2-398E7B452806}" srcOrd="0" destOrd="0" presId="urn:microsoft.com/office/officeart/2005/8/layout/vList5"/>
    <dgm:cxn modelId="{A0404E55-A8A2-4E89-89A5-91782562903B}" type="presParOf" srcId="{D5D16839-420E-42D3-9261-271B6758C664}" destId="{089985F0-E1EE-447F-BE70-3032B1A6451C}" srcOrd="1" destOrd="0" presId="urn:microsoft.com/office/officeart/2005/8/layout/vList5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8B17F-E241-41D2-8B4B-E3B5414AA7F8}">
      <dsp:nvSpPr>
        <dsp:cNvPr id="0" name=""/>
        <dsp:cNvSpPr/>
      </dsp:nvSpPr>
      <dsp:spPr>
        <a:xfrm rot="5400000">
          <a:off x="4647137" y="-2820462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and attend to dissatisfied customers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common service failure points</a:t>
          </a:r>
          <a:endParaRPr lang="en-US" sz="1200" kern="1200" dirty="0"/>
        </a:p>
      </dsp:txBody>
      <dsp:txXfrm rot="-5400000">
        <a:off x="1755644" y="112201"/>
        <a:ext cx="6585186" cy="761029"/>
      </dsp:txXfrm>
    </dsp:sp>
    <dsp:sp modelId="{C6AFF8A8-8E7B-4E45-A1DE-F30474AAE9ED}">
      <dsp:nvSpPr>
        <dsp:cNvPr id="0" name=""/>
        <dsp:cNvSpPr/>
      </dsp:nvSpPr>
      <dsp:spPr>
        <a:xfrm>
          <a:off x="76199" y="2243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Complaint solicitation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50129"/>
        <a:ext cx="1583671" cy="885172"/>
      </dsp:txXfrm>
    </dsp:sp>
    <dsp:sp modelId="{84D78D2B-3EAD-4197-9572-DC6E2493B856}">
      <dsp:nvSpPr>
        <dsp:cNvPr id="0" name=""/>
        <dsp:cNvSpPr/>
      </dsp:nvSpPr>
      <dsp:spPr>
        <a:xfrm rot="5400000">
          <a:off x="4647137" y="-1790470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“best” practices” at transaction level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customer requirements as input for quantitative studies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common service failure points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systemic strengths and weaknesses in customer-contact services</a:t>
          </a:r>
          <a:endParaRPr lang="en-US" sz="1200" kern="1200" dirty="0"/>
        </a:p>
      </dsp:txBody>
      <dsp:txXfrm rot="-5400000">
        <a:off x="1755644" y="1142193"/>
        <a:ext cx="6585186" cy="761029"/>
      </dsp:txXfrm>
    </dsp:sp>
    <dsp:sp modelId="{386416CA-5F08-4F3F-B47F-0246FFC35023}">
      <dsp:nvSpPr>
        <dsp:cNvPr id="0" name=""/>
        <dsp:cNvSpPr/>
      </dsp:nvSpPr>
      <dsp:spPr>
        <a:xfrm>
          <a:off x="76199" y="1032235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</a:rPr>
            <a:t>Critical incident studies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1080121"/>
        <a:ext cx="1583671" cy="885172"/>
      </dsp:txXfrm>
    </dsp:sp>
    <dsp:sp modelId="{EBE9E6CA-5944-46F9-ADF9-FCC9033C8FF9}">
      <dsp:nvSpPr>
        <dsp:cNvPr id="0" name=""/>
        <dsp:cNvSpPr/>
      </dsp:nvSpPr>
      <dsp:spPr>
        <a:xfrm rot="5400000">
          <a:off x="4647137" y="-760478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monitor and track service performance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assess overall company performance compared with that of competition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determine links between satisfaction and behavioral intentions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assess gaps between customer expectations and perceptions</a:t>
          </a:r>
          <a:endParaRPr lang="en-US" sz="1200" kern="1200" dirty="0"/>
        </a:p>
      </dsp:txBody>
      <dsp:txXfrm rot="-5400000">
        <a:off x="1755644" y="2172185"/>
        <a:ext cx="6585186" cy="761029"/>
      </dsp:txXfrm>
    </dsp:sp>
    <dsp:sp modelId="{50466BA9-8177-4EBE-8ECB-CE635BA41395}">
      <dsp:nvSpPr>
        <dsp:cNvPr id="0" name=""/>
        <dsp:cNvSpPr/>
      </dsp:nvSpPr>
      <dsp:spPr>
        <a:xfrm>
          <a:off x="76199" y="2062227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</a:rPr>
            <a:t>Relationship surveys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2110113"/>
        <a:ext cx="1583671" cy="885172"/>
      </dsp:txXfrm>
    </dsp:sp>
    <dsp:sp modelId="{10120644-332E-4C59-A934-1675035B8065}">
      <dsp:nvSpPr>
        <dsp:cNvPr id="0" name=""/>
        <dsp:cNvSpPr/>
      </dsp:nvSpPr>
      <dsp:spPr>
        <a:xfrm rot="5400000">
          <a:off x="4647137" y="269513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obtain immediate feedback on performance of service transactions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measure effectiveness of changes in service delivery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assess service performance of individuals and teams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use as input for process improvements; to identify common service failure points</a:t>
          </a:r>
          <a:endParaRPr lang="en-US" sz="1200" kern="1200" dirty="0"/>
        </a:p>
      </dsp:txBody>
      <dsp:txXfrm rot="-5400000">
        <a:off x="1755644" y="3202176"/>
        <a:ext cx="6585186" cy="761029"/>
      </dsp:txXfrm>
    </dsp:sp>
    <dsp:sp modelId="{5AAE0BA7-63F1-4B61-ADEA-C7B1E19202AA}">
      <dsp:nvSpPr>
        <dsp:cNvPr id="0" name=""/>
        <dsp:cNvSpPr/>
      </dsp:nvSpPr>
      <dsp:spPr>
        <a:xfrm>
          <a:off x="76199" y="3092219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</a:rPr>
            <a:t>Posttransaction surveys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3140105"/>
        <a:ext cx="1583671" cy="885172"/>
      </dsp:txXfrm>
    </dsp:sp>
    <dsp:sp modelId="{089985F0-E1EE-447F-BE70-3032B1A6451C}">
      <dsp:nvSpPr>
        <dsp:cNvPr id="0" name=""/>
        <dsp:cNvSpPr/>
      </dsp:nvSpPr>
      <dsp:spPr>
        <a:xfrm rot="5400000">
          <a:off x="4647137" y="1299505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identify/attend to dissatisfied customers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encourage word of mouth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measure the impact of other advertising</a:t>
          </a:r>
          <a:endParaRPr lang="en-US" sz="1200" kern="1200" dirty="0"/>
        </a:p>
      </dsp:txBody>
      <dsp:txXfrm rot="-5400000">
        <a:off x="1755644" y="4232168"/>
        <a:ext cx="6585186" cy="761029"/>
      </dsp:txXfrm>
    </dsp:sp>
    <dsp:sp modelId="{EF47305A-1D9B-4107-B3C2-398E7B452806}">
      <dsp:nvSpPr>
        <dsp:cNvPr id="0" name=""/>
        <dsp:cNvSpPr/>
      </dsp:nvSpPr>
      <dsp:spPr>
        <a:xfrm>
          <a:off x="76199" y="4122211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tx1"/>
              </a:solidFill>
            </a:rPr>
            <a:t>Social media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4170097"/>
        <a:ext cx="1583671" cy="8851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28B17F-E241-41D2-8B4B-E3B5414AA7F8}">
      <dsp:nvSpPr>
        <dsp:cNvPr id="0" name=""/>
        <dsp:cNvSpPr/>
      </dsp:nvSpPr>
      <dsp:spPr>
        <a:xfrm rot="5400000">
          <a:off x="4647137" y="-2820462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research customers in natural settings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study customers from other cultures in an unbiased way</a:t>
          </a:r>
          <a:endParaRPr lang="en-US" sz="1200" kern="1200" dirty="0"/>
        </a:p>
      </dsp:txBody>
      <dsp:txXfrm rot="-5400000">
        <a:off x="1755644" y="112201"/>
        <a:ext cx="6585186" cy="761029"/>
      </dsp:txXfrm>
    </dsp:sp>
    <dsp:sp modelId="{C6AFF8A8-8E7B-4E45-A1DE-F30474AAE9ED}">
      <dsp:nvSpPr>
        <dsp:cNvPr id="0" name=""/>
        <dsp:cNvSpPr/>
      </dsp:nvSpPr>
      <dsp:spPr>
        <a:xfrm>
          <a:off x="76199" y="2243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Market-oriented ethnography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50129"/>
        <a:ext cx="1583671" cy="885172"/>
      </dsp:txXfrm>
    </dsp:sp>
    <dsp:sp modelId="{84D78D2B-3EAD-4197-9572-DC6E2493B856}">
      <dsp:nvSpPr>
        <dsp:cNvPr id="0" name=""/>
        <dsp:cNvSpPr/>
      </dsp:nvSpPr>
      <dsp:spPr>
        <a:xfrm rot="5400000">
          <a:off x="4647137" y="-1790470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measure individual employee performance for evaluation, recognition, or rewards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systemic strengths and weaknesses in customer-contact services</a:t>
          </a:r>
          <a:endParaRPr lang="en-US" sz="1200" kern="1200" dirty="0"/>
        </a:p>
      </dsp:txBody>
      <dsp:txXfrm rot="-5400000">
        <a:off x="1755644" y="1142193"/>
        <a:ext cx="6585186" cy="761029"/>
      </dsp:txXfrm>
    </dsp:sp>
    <dsp:sp modelId="{386416CA-5F08-4F3F-B47F-0246FFC35023}">
      <dsp:nvSpPr>
        <dsp:cNvPr id="0" name=""/>
        <dsp:cNvSpPr/>
      </dsp:nvSpPr>
      <dsp:spPr>
        <a:xfrm>
          <a:off x="76199" y="1032235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1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1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Mystery shopping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1080121"/>
        <a:ext cx="1583671" cy="885172"/>
      </dsp:txXfrm>
    </dsp:sp>
    <dsp:sp modelId="{EBE9E6CA-5944-46F9-ADF9-FCC9033C8FF9}">
      <dsp:nvSpPr>
        <dsp:cNvPr id="0" name=""/>
        <dsp:cNvSpPr/>
      </dsp:nvSpPr>
      <dsp:spPr>
        <a:xfrm rot="5400000">
          <a:off x="4647137" y="-760478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monitor changing customer expectations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provide a forum for customers to suggest and evaluate new service ideas</a:t>
          </a:r>
          <a:endParaRPr lang="en-US" sz="1200" kern="1200" dirty="0"/>
        </a:p>
      </dsp:txBody>
      <dsp:txXfrm rot="-5400000">
        <a:off x="1755644" y="2172185"/>
        <a:ext cx="6585186" cy="761029"/>
      </dsp:txXfrm>
    </dsp:sp>
    <dsp:sp modelId="{50466BA9-8177-4EBE-8ECB-CE635BA41395}">
      <dsp:nvSpPr>
        <dsp:cNvPr id="0" name=""/>
        <dsp:cNvSpPr/>
      </dsp:nvSpPr>
      <dsp:spPr>
        <a:xfrm>
          <a:off x="76199" y="2062227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Customer panels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2110113"/>
        <a:ext cx="1583671" cy="885172"/>
      </dsp:txXfrm>
    </dsp:sp>
    <dsp:sp modelId="{10120644-332E-4C59-A934-1675035B8065}">
      <dsp:nvSpPr>
        <dsp:cNvPr id="0" name=""/>
        <dsp:cNvSpPr/>
      </dsp:nvSpPr>
      <dsp:spPr>
        <a:xfrm rot="5400000">
          <a:off x="4647137" y="269513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identify reasons for customer defection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assess gaps between customer expectations and perceptions</a:t>
          </a:r>
          <a:endParaRPr lang="en-US" sz="1200" kern="1200" dirty="0"/>
        </a:p>
      </dsp:txBody>
      <dsp:txXfrm rot="-5400000">
        <a:off x="1755644" y="3202176"/>
        <a:ext cx="6585186" cy="761029"/>
      </dsp:txXfrm>
    </dsp:sp>
    <dsp:sp modelId="{5AAE0BA7-63F1-4B61-ADEA-C7B1E19202AA}">
      <dsp:nvSpPr>
        <dsp:cNvPr id="0" name=""/>
        <dsp:cNvSpPr/>
      </dsp:nvSpPr>
      <dsp:spPr>
        <a:xfrm>
          <a:off x="76199" y="3092219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3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3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Lost customer research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3140105"/>
        <a:ext cx="1583671" cy="885172"/>
      </dsp:txXfrm>
    </dsp:sp>
    <dsp:sp modelId="{089985F0-E1EE-447F-BE70-3032B1A6451C}">
      <dsp:nvSpPr>
        <dsp:cNvPr id="0" name=""/>
        <dsp:cNvSpPr/>
      </dsp:nvSpPr>
      <dsp:spPr>
        <a:xfrm rot="5400000">
          <a:off x="4647137" y="1299505"/>
          <a:ext cx="843369" cy="662635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forecast future expectations of customers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To develop and test new service ideas</a:t>
          </a:r>
          <a:endParaRPr lang="en-US" sz="1200" kern="1200" dirty="0"/>
        </a:p>
      </dsp:txBody>
      <dsp:txXfrm rot="-5400000">
        <a:off x="1755644" y="4232168"/>
        <a:ext cx="6585186" cy="761029"/>
      </dsp:txXfrm>
    </dsp:sp>
    <dsp:sp modelId="{EF47305A-1D9B-4107-B3C2-398E7B452806}">
      <dsp:nvSpPr>
        <dsp:cNvPr id="0" name=""/>
        <dsp:cNvSpPr/>
      </dsp:nvSpPr>
      <dsp:spPr>
        <a:xfrm>
          <a:off x="76199" y="4122211"/>
          <a:ext cx="1679443" cy="980944"/>
        </a:xfrm>
        <a:prstGeom prst="round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5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Future expectations research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4085" y="4170097"/>
        <a:ext cx="1583671" cy="8851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C08D0F-5D04-45D1-8CCC-D0D4BA9643CE}" type="datetimeFigureOut">
              <a:rPr lang="en-US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A9584A-8171-433D-BBB1-E84038D2A7A8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bg2">
                  <a:lumMod val="50000"/>
                </a:schemeClr>
              </a:buClr>
              <a:defRPr>
                <a:solidFill>
                  <a:schemeClr val="bg2">
                    <a:lumMod val="25000"/>
                  </a:schemeClr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685800"/>
            <a:ext cx="19812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85800"/>
            <a:ext cx="57912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b="0" cap="all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1963" y="1722438"/>
            <a:ext cx="3438525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2888" y="1722438"/>
            <a:ext cx="344011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33400"/>
            <a:ext cx="84582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458200" cy="48307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chemeClr val="tx2">
              <a:lumMod val="75000"/>
            </a:schemeClr>
          </a:solidFill>
          <a:ln w="0">
            <a:solidFill>
              <a:srgbClr val="0391BD"/>
            </a:solidFill>
            <a:miter lim="800000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152400"/>
            <a:ext cx="9144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304800" y="0"/>
            <a:ext cx="762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 rot="5400000">
            <a:off x="-3238500" y="3390900"/>
            <a:ext cx="6858000" cy="76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6A5218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6A5218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6A5218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6A5218"/>
          </a:solidFill>
          <a:latin typeface="Times New Roman" panose="02020603050405020304" pitchFamily="18" charset="0"/>
        </a:defRPr>
      </a:lvl9pPr>
    </p:titleStyle>
    <p:bodyStyle>
      <a:lvl1pPr marL="2286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228600" algn="l" rtl="0" fontAlgn="base">
        <a:spcBef>
          <a:spcPct val="20000"/>
        </a:spcBef>
        <a:spcAft>
          <a:spcPct val="0"/>
        </a:spcAft>
        <a:buClr>
          <a:srgbClr val="A34B73"/>
        </a:buClr>
        <a:buFont typeface="Wingdings" panose="05000000000000000000" pitchFamily="2" charset="2"/>
        <a:buChar char="§"/>
        <a:defRPr sz="2800">
          <a:solidFill>
            <a:srgbClr val="51253A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24D1D"/>
        </a:buClr>
        <a:buFont typeface="Wingdings" panose="05000000000000000000" pitchFamily="2" charset="2"/>
        <a:buChar char="§"/>
        <a:defRPr sz="2400">
          <a:solidFill>
            <a:srgbClr val="773313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257300" indent="-228600" algn="l" rtl="0" fontAlgn="base">
        <a:spcBef>
          <a:spcPct val="20000"/>
        </a:spcBef>
        <a:spcAft>
          <a:spcPct val="0"/>
        </a:spcAft>
        <a:buClr>
          <a:srgbClr val="874396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600200" indent="-228600" algn="l" rtl="0" fontAlgn="base">
        <a:spcBef>
          <a:spcPct val="20000"/>
        </a:spcBef>
        <a:spcAft>
          <a:spcPct val="0"/>
        </a:spcAft>
        <a:buClr>
          <a:srgbClr val="956205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98B1B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98B1B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98B1B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98B1B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2" descr="H:\Services Textbook 6e Supplements\Zeithaml6eCoverImag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38363" y="457200"/>
            <a:ext cx="486727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41"/>
          <p:cNvSpPr>
            <a:spLocks noChangeArrowheads="1"/>
          </p:cNvSpPr>
          <p:nvPr/>
        </p:nvSpPr>
        <p:spPr bwMode="auto">
          <a:xfrm>
            <a:off x="4911725" y="6613525"/>
            <a:ext cx="41529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000" b="1" i="1">
                <a:solidFill>
                  <a:srgbClr val="51253A"/>
                </a:solidFill>
                <a:latin typeface="Times New Roman" panose="02020603050405020304" pitchFamily="18" charset="0"/>
              </a:rPr>
              <a:t>Copyright © 2013 by The McGraw-Hill Companies, Inc. All rights reserved.</a:t>
            </a:r>
            <a:endParaRPr lang="en-US" sz="1000" b="1" i="1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4" name="Rectangle 42"/>
          <p:cNvSpPr>
            <a:spLocks noChangeArrowheads="1"/>
          </p:cNvSpPr>
          <p:nvPr/>
        </p:nvSpPr>
        <p:spPr bwMode="auto">
          <a:xfrm>
            <a:off x="381000" y="6607175"/>
            <a:ext cx="1211263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000" b="1" i="1">
                <a:solidFill>
                  <a:srgbClr val="51253A"/>
                </a:solidFill>
                <a:latin typeface="Times New Roman" panose="02020603050405020304" pitchFamily="18" charset="0"/>
              </a:rPr>
              <a:t>McGraw-Hill/Irwin</a:t>
            </a:r>
            <a:endParaRPr lang="en-US" sz="1000" b="1" i="1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Elements in an Effective Customer Research Program for Services</a:t>
            </a:r>
            <a:endParaRPr lang="en-US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5240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4580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54CBC9C9-ADA6-41EE-BFFE-2571FE9ECE96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Elements in an Effective Customer Research Program for Services (continued)</a:t>
            </a:r>
            <a:endParaRPr lang="en-US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524000"/>
          <a:ext cx="8458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25604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6AB6B4A4-4179-436C-9D57-B919882F34BF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Questions for Critical Incident Studies</a:t>
            </a:r>
            <a:endParaRPr lang="en-US" smtClean="0"/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Think of a time when, as a customer, you had a particularly satisfying (dissatisfying) interaction with an employee of ______________.</a:t>
            </a:r>
            <a:endParaRPr lang="en-US" sz="2800" smtClean="0"/>
          </a:p>
          <a:p>
            <a:pPr lvl="4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800" smtClean="0"/>
              <a:t>When did the incident happen?</a:t>
            </a:r>
            <a:endParaRPr lang="en-US" sz="2800" smtClean="0"/>
          </a:p>
          <a:p>
            <a:pPr lvl="4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800" smtClean="0"/>
              <a:t>What specific circumstances led up to this situation?</a:t>
            </a:r>
            <a:endParaRPr lang="en-US" sz="2800" smtClean="0"/>
          </a:p>
          <a:p>
            <a:pPr lvl="4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800" smtClean="0"/>
              <a:t>Exactly what was said and done?</a:t>
            </a:r>
            <a:endParaRPr lang="en-US" sz="2800" smtClean="0"/>
          </a:p>
          <a:p>
            <a:pPr lvl="4">
              <a:lnSpc>
                <a:spcPct val="80000"/>
              </a:lnSpc>
            </a:pPr>
            <a:endParaRPr lang="en-US" sz="1800" smtClean="0"/>
          </a:p>
          <a:p>
            <a:pPr>
              <a:lnSpc>
                <a:spcPct val="80000"/>
              </a:lnSpc>
            </a:pPr>
            <a:r>
              <a:rPr lang="en-US" sz="2800" smtClean="0"/>
              <a:t>What resulted that made you feel the interaction was satisfying (dissatisfying)?</a:t>
            </a:r>
            <a:endParaRPr lang="en-US" sz="2800" smtClean="0"/>
          </a:p>
        </p:txBody>
      </p:sp>
      <p:sp>
        <p:nvSpPr>
          <p:cNvPr id="26628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408ECF4A-C7CD-4C98-8D91-528EB9B67B6F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609600" y="1752600"/>
            <a:ext cx="4184650" cy="220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/>
          <a:lstStyle/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Providing service as promised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Dependability in handling customers’ service problems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Performing services right the first time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Providing services at the promised time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Maintaining error-free records</a:t>
            </a:r>
            <a:endParaRPr lang="en-US" sz="1400" b="1"/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609600" y="3614738"/>
            <a:ext cx="4060825" cy="1447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/>
          <a:lstStyle/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Keeping customers informed as to when services will be performed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Prompt service to customers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Willingness to help customers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Readiness to respond to customers’ requests</a:t>
            </a:r>
            <a:endParaRPr lang="en-US" sz="1400" b="1"/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576263" y="1447800"/>
            <a:ext cx="3265487" cy="425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>
            <a:spAutoFit/>
          </a:bodyPr>
          <a:lstStyle/>
          <a:p>
            <a:pPr defTabSz="1077595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RELIABILITY</a:t>
            </a:r>
            <a:endParaRPr lang="en-US" sz="2100" b="1">
              <a:solidFill>
                <a:srgbClr val="663300"/>
              </a:solidFill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538163" y="3309938"/>
            <a:ext cx="5810250" cy="425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>
            <a:spAutoFit/>
          </a:bodyPr>
          <a:lstStyle/>
          <a:p>
            <a:pPr defTabSz="1077595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RESPONSIVENESS</a:t>
            </a:r>
            <a:endParaRPr lang="en-US" sz="2100" b="1">
              <a:solidFill>
                <a:srgbClr val="663300"/>
              </a:solidFill>
            </a:endParaRPr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609600" y="5357813"/>
            <a:ext cx="47244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/>
          <a:lstStyle/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Employees who instill confidence in customers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Making customers feel safe in their transactions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Employees who are consistently courteous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Employees who have the knowledge to answer customer questions</a:t>
            </a:r>
            <a:endParaRPr lang="en-US" sz="1400" b="1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647700" y="5075238"/>
            <a:ext cx="3265488" cy="425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>
            <a:spAutoFit/>
          </a:bodyPr>
          <a:lstStyle/>
          <a:p>
            <a:pPr defTabSz="1077595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ASSURANCE</a:t>
            </a:r>
            <a:endParaRPr lang="en-US" sz="2100" b="1">
              <a:solidFill>
                <a:srgbClr val="663300"/>
              </a:solidFill>
            </a:endParaRP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4779963" y="1731963"/>
            <a:ext cx="4343400" cy="220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/>
          <a:lstStyle/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Giving customers individual attention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Employees who deal with customers in a caring fashion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Having the customer’s best interest at heart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Employees who understand the needs of their customers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Convenient business hours</a:t>
            </a:r>
            <a:endParaRPr lang="en-US" sz="1400" b="1"/>
          </a:p>
        </p:txBody>
      </p:sp>
      <p:sp>
        <p:nvSpPr>
          <p:cNvPr id="27656" name="Rectangle 9"/>
          <p:cNvSpPr>
            <a:spLocks noChangeArrowheads="1"/>
          </p:cNvSpPr>
          <p:nvPr/>
        </p:nvSpPr>
        <p:spPr bwMode="auto">
          <a:xfrm>
            <a:off x="4727575" y="1447800"/>
            <a:ext cx="3081338" cy="425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>
            <a:spAutoFit/>
          </a:bodyPr>
          <a:lstStyle/>
          <a:p>
            <a:pPr defTabSz="1077595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EMPATHY</a:t>
            </a:r>
            <a:endParaRPr lang="en-US" sz="2100" b="1">
              <a:solidFill>
                <a:srgbClr val="663300"/>
              </a:solidFill>
            </a:endParaRPr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4797425" y="3778250"/>
            <a:ext cx="3906838" cy="22066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/>
          <a:lstStyle/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Modern equipment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Visually appealing facilities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Employees who have a neat, professional appearance</a:t>
            </a:r>
            <a:endParaRPr lang="en-US" sz="1400" b="1"/>
          </a:p>
          <a:p>
            <a:pPr marL="336550" indent="-336550" defTabSz="1077595" eaLnBrk="0" hangingPunct="0">
              <a:lnSpc>
                <a:spcPct val="90000"/>
              </a:lnSpc>
              <a:spcBef>
                <a:spcPct val="30000"/>
              </a:spcBef>
              <a:buClr>
                <a:srgbClr val="9966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sz="1400" b="1"/>
              <a:t>Visually appealing materials associated with the service</a:t>
            </a:r>
            <a:endParaRPr lang="en-US" sz="1400" b="1"/>
          </a:p>
        </p:txBody>
      </p:sp>
      <p:sp>
        <p:nvSpPr>
          <p:cNvPr id="27658" name="Rectangle 11"/>
          <p:cNvSpPr>
            <a:spLocks noChangeArrowheads="1"/>
          </p:cNvSpPr>
          <p:nvPr/>
        </p:nvSpPr>
        <p:spPr bwMode="auto">
          <a:xfrm>
            <a:off x="4665663" y="3481388"/>
            <a:ext cx="3081337" cy="425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106644" tIns="52387" rIns="106644" bIns="52387">
            <a:spAutoFit/>
          </a:bodyPr>
          <a:lstStyle/>
          <a:p>
            <a:pPr defTabSz="1077595" eaLnBrk="0" hangingPunct="0">
              <a:spcBef>
                <a:spcPct val="50000"/>
              </a:spcBef>
            </a:pPr>
            <a:r>
              <a:rPr lang="en-US" sz="2100" b="1">
                <a:solidFill>
                  <a:srgbClr val="663300"/>
                </a:solidFill>
              </a:rPr>
              <a:t>TANGIBLES</a:t>
            </a:r>
            <a:endParaRPr lang="en-US" sz="2100" b="1">
              <a:solidFill>
                <a:srgbClr val="663300"/>
              </a:solidFill>
            </a:endParaRPr>
          </a:p>
        </p:txBody>
      </p:sp>
      <p:sp>
        <p:nvSpPr>
          <p:cNvPr id="2765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SERVQUAL Attributes</a:t>
            </a:r>
            <a:endParaRPr lang="en-US" smtClean="0"/>
          </a:p>
        </p:txBody>
      </p:sp>
      <p:sp>
        <p:nvSpPr>
          <p:cNvPr id="27661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52828925-1885-4549-AEF4-F244F2F98DEC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977900" y="5654675"/>
            <a:ext cx="141605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>
              <a:lnSpc>
                <a:spcPct val="97000"/>
              </a:lnSpc>
            </a:pPr>
            <a:r>
              <a:rPr lang="en-US" b="1">
                <a:solidFill>
                  <a:srgbClr val="663300"/>
                </a:solidFill>
              </a:rPr>
              <a:t>Retail Chain</a:t>
            </a:r>
            <a:endParaRPr lang="en-US" b="1">
              <a:solidFill>
                <a:srgbClr val="663300"/>
              </a:solidFill>
            </a:endParaRPr>
          </a:p>
        </p:txBody>
      </p:sp>
      <p:sp>
        <p:nvSpPr>
          <p:cNvPr id="28674" name="Rectangle 3"/>
          <p:cNvSpPr>
            <a:spLocks noChangeArrowheads="1"/>
          </p:cNvSpPr>
          <p:nvPr/>
        </p:nvSpPr>
        <p:spPr bwMode="auto">
          <a:xfrm>
            <a:off x="1408113" y="1946275"/>
            <a:ext cx="6729412" cy="32385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Line 4"/>
          <p:cNvSpPr>
            <a:spLocks noChangeShapeType="1"/>
          </p:cNvSpPr>
          <p:nvPr/>
        </p:nvSpPr>
        <p:spPr bwMode="auto">
          <a:xfrm>
            <a:off x="1397000" y="1955800"/>
            <a:ext cx="0" cy="32527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5"/>
          <p:cNvSpPr>
            <a:spLocks noChangeShapeType="1"/>
          </p:cNvSpPr>
          <p:nvPr/>
        </p:nvSpPr>
        <p:spPr bwMode="auto">
          <a:xfrm>
            <a:off x="1406525" y="5199063"/>
            <a:ext cx="671195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971550" y="1828800"/>
            <a:ext cx="419100" cy="3527425"/>
          </a:xfrm>
          <a:prstGeom prst="rect">
            <a:avLst/>
          </a:prstGeom>
          <a:noFill/>
          <a:ln>
            <a:noFill/>
          </a:ln>
          <a:effectLst/>
        </p:spPr>
        <p:txBody>
          <a:bodyPr lIns="47622" tIns="19050" rIns="47622" bIns="19050">
            <a:spAutoFit/>
          </a:bodyPr>
          <a:lstStyle/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9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8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7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6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5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4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3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2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1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ct val="3000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0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465263" y="5240338"/>
            <a:ext cx="6335712" cy="242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>
              <a:lnSpc>
                <a:spcPct val="96000"/>
              </a:lnSpc>
            </a:pPr>
            <a:r>
              <a:rPr lang="en-US" sz="1400" b="1">
                <a:solidFill>
                  <a:srgbClr val="663300"/>
                </a:solidFill>
              </a:rPr>
              <a:t>Reliability        Responsiveness      Assurance        Empathy         Tangibles</a:t>
            </a:r>
            <a:endParaRPr lang="en-US" sz="1400" b="1">
              <a:solidFill>
                <a:srgbClr val="663300"/>
              </a:solidFill>
            </a:endParaRPr>
          </a:p>
        </p:txBody>
      </p:sp>
      <p:sp>
        <p:nvSpPr>
          <p:cNvPr id="28679" name="Line 8"/>
          <p:cNvSpPr>
            <a:spLocks noChangeShapeType="1"/>
          </p:cNvSpPr>
          <p:nvPr/>
        </p:nvSpPr>
        <p:spPr bwMode="auto">
          <a:xfrm>
            <a:off x="1409700" y="3776663"/>
            <a:ext cx="6727825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9"/>
          <p:cNvSpPr>
            <a:spLocks noChangeShapeType="1"/>
          </p:cNvSpPr>
          <p:nvPr/>
        </p:nvSpPr>
        <p:spPr bwMode="auto">
          <a:xfrm>
            <a:off x="1392238" y="3402013"/>
            <a:ext cx="6726237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Line 10"/>
          <p:cNvSpPr>
            <a:spLocks noChangeShapeType="1"/>
          </p:cNvSpPr>
          <p:nvPr/>
        </p:nvSpPr>
        <p:spPr bwMode="auto">
          <a:xfrm>
            <a:off x="1387475" y="3036888"/>
            <a:ext cx="6726238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1387475" y="2711450"/>
            <a:ext cx="6726238" cy="15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Line 12"/>
          <p:cNvSpPr>
            <a:spLocks noChangeShapeType="1"/>
          </p:cNvSpPr>
          <p:nvPr/>
        </p:nvSpPr>
        <p:spPr bwMode="auto">
          <a:xfrm>
            <a:off x="1411288" y="1941513"/>
            <a:ext cx="6726237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3322638" y="2794000"/>
            <a:ext cx="274637" cy="312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/>
              <a:t>O</a:t>
            </a:r>
            <a:endParaRPr lang="en-US" b="1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1712913" y="2708275"/>
            <a:ext cx="273050" cy="312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/>
              <a:t>O</a:t>
            </a:r>
            <a:endParaRPr lang="en-US" b="1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3219450" y="5653088"/>
            <a:ext cx="5772150" cy="282575"/>
          </a:xfrm>
          <a:prstGeom prst="rect">
            <a:avLst/>
          </a:prstGeom>
          <a:noFill/>
          <a:ln>
            <a:noFill/>
          </a:ln>
          <a:effectLst/>
        </p:spPr>
        <p:txBody>
          <a:bodyPr lIns="47622" tIns="19050" rIns="47622" bIns="1905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    = Zone of Tolerance           = Service Quality Perception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5867400" y="5638800"/>
            <a:ext cx="273050" cy="312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/>
              <a:t>O</a:t>
            </a:r>
            <a:endParaRPr lang="en-US" b="1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3263900" y="5641975"/>
            <a:ext cx="212725" cy="2571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689" name="Line 18"/>
          <p:cNvSpPr>
            <a:spLocks noChangeShapeType="1"/>
          </p:cNvSpPr>
          <p:nvPr/>
        </p:nvSpPr>
        <p:spPr bwMode="auto">
          <a:xfrm>
            <a:off x="1395413" y="4113213"/>
            <a:ext cx="6726237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Line 19"/>
          <p:cNvSpPr>
            <a:spLocks noChangeShapeType="1"/>
          </p:cNvSpPr>
          <p:nvPr/>
        </p:nvSpPr>
        <p:spPr bwMode="auto">
          <a:xfrm>
            <a:off x="1422400" y="2351088"/>
            <a:ext cx="6724650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1" name="Line 20"/>
          <p:cNvSpPr>
            <a:spLocks noChangeShapeType="1"/>
          </p:cNvSpPr>
          <p:nvPr/>
        </p:nvSpPr>
        <p:spPr bwMode="auto">
          <a:xfrm>
            <a:off x="1406525" y="4471988"/>
            <a:ext cx="6726238" cy="158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Line 21"/>
          <p:cNvSpPr>
            <a:spLocks noChangeShapeType="1"/>
          </p:cNvSpPr>
          <p:nvPr/>
        </p:nvSpPr>
        <p:spPr bwMode="auto">
          <a:xfrm>
            <a:off x="1408113" y="4822825"/>
            <a:ext cx="6726237" cy="15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1638300" y="2244725"/>
            <a:ext cx="371475" cy="41592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3259138" y="2303463"/>
            <a:ext cx="387350" cy="5095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0792" name="Rectangle 24"/>
          <p:cNvSpPr>
            <a:spLocks noChangeArrowheads="1"/>
          </p:cNvSpPr>
          <p:nvPr/>
        </p:nvSpPr>
        <p:spPr bwMode="auto">
          <a:xfrm>
            <a:off x="4670425" y="2311400"/>
            <a:ext cx="379413" cy="4238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0793" name="Rectangle 25"/>
          <p:cNvSpPr>
            <a:spLocks noChangeArrowheads="1"/>
          </p:cNvSpPr>
          <p:nvPr/>
        </p:nvSpPr>
        <p:spPr bwMode="auto">
          <a:xfrm>
            <a:off x="5942013" y="2405063"/>
            <a:ext cx="363537" cy="48736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0794" name="Rectangle 26"/>
          <p:cNvSpPr>
            <a:spLocks noChangeArrowheads="1"/>
          </p:cNvSpPr>
          <p:nvPr/>
        </p:nvSpPr>
        <p:spPr bwMode="auto">
          <a:xfrm>
            <a:off x="7126288" y="2501900"/>
            <a:ext cx="387350" cy="3683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698" name="Rectangle 27"/>
          <p:cNvSpPr>
            <a:spLocks noChangeArrowheads="1"/>
          </p:cNvSpPr>
          <p:nvPr/>
        </p:nvSpPr>
        <p:spPr bwMode="auto">
          <a:xfrm>
            <a:off x="7143750" y="2484438"/>
            <a:ext cx="273050" cy="312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/>
              <a:t>O</a:t>
            </a:r>
            <a:endParaRPr lang="en-US" b="1"/>
          </a:p>
        </p:txBody>
      </p:sp>
      <p:sp>
        <p:nvSpPr>
          <p:cNvPr id="28699" name="Rectangle 28"/>
          <p:cNvSpPr>
            <a:spLocks noChangeArrowheads="1"/>
          </p:cNvSpPr>
          <p:nvPr/>
        </p:nvSpPr>
        <p:spPr bwMode="auto">
          <a:xfrm>
            <a:off x="5994400" y="2813050"/>
            <a:ext cx="273050" cy="314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/>
              <a:t>O</a:t>
            </a:r>
            <a:endParaRPr lang="en-US" b="1"/>
          </a:p>
        </p:txBody>
      </p:sp>
      <p:sp>
        <p:nvSpPr>
          <p:cNvPr id="28700" name="Rectangle 29"/>
          <p:cNvSpPr>
            <a:spLocks noChangeArrowheads="1"/>
          </p:cNvSpPr>
          <p:nvPr/>
        </p:nvSpPr>
        <p:spPr bwMode="auto">
          <a:xfrm>
            <a:off x="4730750" y="2654300"/>
            <a:ext cx="273050" cy="3127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/>
              <a:t>O</a:t>
            </a:r>
            <a:endParaRPr lang="en-US" b="1"/>
          </a:p>
        </p:txBody>
      </p:sp>
      <p:sp>
        <p:nvSpPr>
          <p:cNvPr id="28701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Figure 5.2: Service Quality Perceptions </a:t>
            </a:r>
            <a:br>
              <a:rPr lang="en-US" sz="3200" smtClean="0"/>
            </a:br>
            <a:r>
              <a:rPr lang="en-US" sz="3200" smtClean="0"/>
              <a:t>Relative to Zones of Tolerance by Dimensions</a:t>
            </a:r>
            <a:endParaRPr lang="en-US" sz="3200" smtClean="0"/>
          </a:p>
        </p:txBody>
      </p:sp>
      <p:sp>
        <p:nvSpPr>
          <p:cNvPr id="28703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12B02B34-F5B3-4051-A88E-1CB3C7BD3B1B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1447800" y="1981200"/>
            <a:ext cx="3276600" cy="2057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</a:ln>
        </p:spPr>
        <p:txBody>
          <a:bodyPr wrap="none" lIns="91435" tIns="45718" rIns="91435" bIns="45718" anchor="ctr"/>
          <a:lstStyle/>
          <a:p>
            <a:pPr eaLnBrk="0" hangingPunct="0"/>
            <a:endParaRPr lang="en-US" sz="120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Figure 5.3: Importance/Performance Matrix</a:t>
            </a:r>
            <a:endParaRPr lang="en-US" smtClean="0"/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4724400" y="1995488"/>
            <a:ext cx="0" cy="4087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1460500" y="4038600"/>
            <a:ext cx="713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688975" y="1830388"/>
            <a:ext cx="835025" cy="3635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484" tIns="44448" rIns="90484" bIns="4444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HIGH</a:t>
            </a:r>
            <a:endParaRPr lang="en-US" b="1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8232775" y="6115050"/>
            <a:ext cx="833438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484" tIns="44448" rIns="90484" bIns="4444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HIGH</a:t>
            </a:r>
            <a:endParaRPr lang="en-US" b="1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765175" y="6115050"/>
            <a:ext cx="8350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484" tIns="44448" rIns="90484" bIns="4444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LOW</a:t>
            </a:r>
            <a:endParaRPr lang="en-US" b="1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1447800" y="2005013"/>
            <a:ext cx="0" cy="40655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1447800" y="6096000"/>
            <a:ext cx="711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3109913" y="6096000"/>
            <a:ext cx="3810000" cy="4587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484" tIns="44448" rIns="90484" bIns="4444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Attribute Performance</a:t>
            </a:r>
            <a:endParaRPr lang="en-US" sz="2400" b="1"/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 rot="-5400000">
            <a:off x="-615950" y="3924300"/>
            <a:ext cx="3551238" cy="2746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484" tIns="44448" rIns="90484" bIns="44448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400" b="1"/>
              <a:t> Attribute Importance</a:t>
            </a:r>
            <a:endParaRPr lang="en-US" sz="2400" b="1"/>
          </a:p>
        </p:txBody>
      </p:sp>
      <p:sp>
        <p:nvSpPr>
          <p:cNvPr id="29708" name="Rectangle 13"/>
          <p:cNvSpPr>
            <a:spLocks noChangeArrowheads="1"/>
          </p:cNvSpPr>
          <p:nvPr/>
        </p:nvSpPr>
        <p:spPr bwMode="auto">
          <a:xfrm>
            <a:off x="6538913" y="21336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5624513" y="30480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2424113" y="28956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3644900" y="28194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12" name="Rectangle 18"/>
          <p:cNvSpPr>
            <a:spLocks noChangeArrowheads="1"/>
          </p:cNvSpPr>
          <p:nvPr/>
        </p:nvSpPr>
        <p:spPr bwMode="auto">
          <a:xfrm>
            <a:off x="6919913" y="32766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13" name="Rectangle 20"/>
          <p:cNvSpPr>
            <a:spLocks noChangeArrowheads="1"/>
          </p:cNvSpPr>
          <p:nvPr/>
        </p:nvSpPr>
        <p:spPr bwMode="auto">
          <a:xfrm>
            <a:off x="3109913" y="29718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14" name="Rectangle 21"/>
          <p:cNvSpPr>
            <a:spLocks noChangeArrowheads="1"/>
          </p:cNvSpPr>
          <p:nvPr/>
        </p:nvSpPr>
        <p:spPr bwMode="auto">
          <a:xfrm>
            <a:off x="7224713" y="21336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15" name="Rectangle 23"/>
          <p:cNvSpPr>
            <a:spLocks noChangeArrowheads="1"/>
          </p:cNvSpPr>
          <p:nvPr/>
        </p:nvSpPr>
        <p:spPr bwMode="auto">
          <a:xfrm>
            <a:off x="1677988" y="3597275"/>
            <a:ext cx="2968625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484" tIns="44448" rIns="90484" bIns="4444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i="1">
                <a:solidFill>
                  <a:schemeClr val="accent1"/>
                </a:solidFill>
              </a:rPr>
              <a:t>Attributes to Improve</a:t>
            </a:r>
            <a:endParaRPr lang="en-US" b="1" i="1">
              <a:solidFill>
                <a:schemeClr val="accent1"/>
              </a:solidFill>
            </a:endParaRPr>
          </a:p>
        </p:txBody>
      </p:sp>
      <p:sp>
        <p:nvSpPr>
          <p:cNvPr id="162840" name="Rectangle 24"/>
          <p:cNvSpPr>
            <a:spLocks noChangeArrowheads="1"/>
          </p:cNvSpPr>
          <p:nvPr/>
        </p:nvSpPr>
        <p:spPr bwMode="auto">
          <a:xfrm>
            <a:off x="5259388" y="3597275"/>
            <a:ext cx="2968625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lIns="90484" tIns="44448" rIns="90484" bIns="44448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Attributes to Maintain</a:t>
            </a:r>
            <a:endParaRPr lang="en-US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2841" name="Rectangle 25"/>
          <p:cNvSpPr>
            <a:spLocks noChangeArrowheads="1"/>
          </p:cNvSpPr>
          <p:nvPr/>
        </p:nvSpPr>
        <p:spPr bwMode="auto">
          <a:xfrm>
            <a:off x="1752600" y="2120900"/>
            <a:ext cx="1978025" cy="5461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4" tIns="44448" rIns="90484" bIns="44448">
            <a:spAutoFit/>
          </a:bodyPr>
          <a:lstStyle/>
          <a:p>
            <a:pPr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accent3"/>
                </a:solidFill>
                <a:latin typeface="+mn-lt"/>
              </a:rPr>
              <a:t>High</a:t>
            </a:r>
            <a:endParaRPr lang="en-US" sz="2000" b="1" i="1" dirty="0">
              <a:solidFill>
                <a:schemeClr val="accent3"/>
              </a:solidFill>
              <a:latin typeface="+mn-lt"/>
            </a:endParaRPr>
          </a:p>
          <a:p>
            <a:pPr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accent3"/>
                </a:solidFill>
                <a:latin typeface="+mn-lt"/>
              </a:rPr>
              <a:t>Leverage</a:t>
            </a:r>
            <a:endParaRPr lang="en-US" sz="2000" b="1" i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62842" name="Rectangle 26"/>
          <p:cNvSpPr>
            <a:spLocks noChangeArrowheads="1"/>
          </p:cNvSpPr>
          <p:nvPr/>
        </p:nvSpPr>
        <p:spPr bwMode="auto">
          <a:xfrm>
            <a:off x="5089525" y="5656263"/>
            <a:ext cx="3500438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lIns="90484" tIns="44448" rIns="90484" bIns="44448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Attributes to De-emphasize</a:t>
            </a:r>
            <a:endParaRPr lang="en-US" b="1" i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2843" name="Rectangle 27"/>
          <p:cNvSpPr>
            <a:spLocks noChangeArrowheads="1"/>
          </p:cNvSpPr>
          <p:nvPr/>
        </p:nvSpPr>
        <p:spPr bwMode="auto">
          <a:xfrm>
            <a:off x="1676400" y="5656263"/>
            <a:ext cx="2968625" cy="363537"/>
          </a:xfrm>
          <a:prstGeom prst="rect">
            <a:avLst/>
          </a:prstGeom>
          <a:noFill/>
          <a:ln>
            <a:noFill/>
          </a:ln>
          <a:effectLst/>
        </p:spPr>
        <p:txBody>
          <a:bodyPr lIns="90484" tIns="44448" rIns="90484" bIns="44448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Attributes to Maintain</a:t>
            </a:r>
            <a:endParaRPr lang="en-US" b="1" i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2845" name="Rectangle 29"/>
          <p:cNvSpPr>
            <a:spLocks noChangeArrowheads="1"/>
          </p:cNvSpPr>
          <p:nvPr/>
        </p:nvSpPr>
        <p:spPr bwMode="auto">
          <a:xfrm>
            <a:off x="7375525" y="4940300"/>
            <a:ext cx="1309688" cy="5715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4" tIns="44448" rIns="90484" bIns="44448">
            <a:spAutoFit/>
          </a:bodyPr>
          <a:lstStyle/>
          <a:p>
            <a:pPr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accent3"/>
                </a:solidFill>
                <a:latin typeface="+mn-lt"/>
              </a:rPr>
              <a:t>Low</a:t>
            </a:r>
            <a:endParaRPr lang="en-US" sz="2000" b="1" i="1" dirty="0">
              <a:solidFill>
                <a:schemeClr val="accent3"/>
              </a:solidFill>
              <a:latin typeface="+mn-lt"/>
            </a:endParaRPr>
          </a:p>
          <a:p>
            <a:pPr eaLnBrk="0" fontAlgn="auto" hangingPunct="0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000" b="1" i="1" dirty="0">
                <a:solidFill>
                  <a:schemeClr val="accent3"/>
                </a:solidFill>
                <a:latin typeface="+mn-lt"/>
              </a:rPr>
              <a:t>Leverage</a:t>
            </a:r>
            <a:endParaRPr lang="en-US" sz="2000" b="1" i="1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29721" name="Rectangle 31"/>
          <p:cNvSpPr>
            <a:spLocks noChangeArrowheads="1"/>
          </p:cNvSpPr>
          <p:nvPr/>
        </p:nvSpPr>
        <p:spPr bwMode="auto">
          <a:xfrm>
            <a:off x="3657600" y="3248025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22" name="Rectangle 32"/>
          <p:cNvSpPr>
            <a:spLocks noChangeArrowheads="1"/>
          </p:cNvSpPr>
          <p:nvPr/>
        </p:nvSpPr>
        <p:spPr bwMode="auto">
          <a:xfrm>
            <a:off x="1905000" y="3095625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23" name="Rectangle 33"/>
          <p:cNvSpPr>
            <a:spLocks noChangeArrowheads="1"/>
          </p:cNvSpPr>
          <p:nvPr/>
        </p:nvSpPr>
        <p:spPr bwMode="auto">
          <a:xfrm>
            <a:off x="2486025" y="4543425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24" name="Rectangle 34"/>
          <p:cNvSpPr>
            <a:spLocks noChangeArrowheads="1"/>
          </p:cNvSpPr>
          <p:nvPr/>
        </p:nvSpPr>
        <p:spPr bwMode="auto">
          <a:xfrm>
            <a:off x="3248025" y="4848225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25" name="Rectangle 35"/>
          <p:cNvSpPr>
            <a:spLocks noChangeArrowheads="1"/>
          </p:cNvSpPr>
          <p:nvPr/>
        </p:nvSpPr>
        <p:spPr bwMode="auto">
          <a:xfrm>
            <a:off x="6524625" y="4391025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26" name="Rectangle 36"/>
          <p:cNvSpPr>
            <a:spLocks noChangeArrowheads="1"/>
          </p:cNvSpPr>
          <p:nvPr/>
        </p:nvSpPr>
        <p:spPr bwMode="auto">
          <a:xfrm>
            <a:off x="5791200" y="4876800"/>
            <a:ext cx="333375" cy="333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90484" tIns="44448" rIns="90484" bIns="44448">
            <a:spAutoFit/>
          </a:bodyPr>
          <a:lstStyle/>
          <a:p>
            <a:pPr eaLnBrk="0" hangingPunct="0"/>
            <a:r>
              <a:rPr lang="en-US" sz="1600" b="1">
                <a:solidFill>
                  <a:srgbClr val="663300"/>
                </a:solidFill>
                <a:latin typeface="Wingdings" panose="05000000000000000000" pitchFamily="2" charset="2"/>
              </a:rPr>
              <a:t></a:t>
            </a:r>
            <a:endParaRPr lang="en-US" sz="1600" b="1">
              <a:solidFill>
                <a:srgbClr val="663300"/>
              </a:solidFill>
              <a:latin typeface="Wingdings" panose="05000000000000000000" pitchFamily="2" charset="2"/>
            </a:endParaRPr>
          </a:p>
        </p:txBody>
      </p:sp>
      <p:sp>
        <p:nvSpPr>
          <p:cNvPr id="29728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BA3B68C5-CE50-4B87-A8C9-A6DD3FEDF964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Marketing Research Information</a:t>
            </a:r>
            <a:endParaRPr lang="en-US" smtClean="0"/>
          </a:p>
        </p:txBody>
      </p:sp>
      <p:sp>
        <p:nvSpPr>
          <p:cNvPr id="3072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Understanding how to make the best use of research – to apply what has been learned to the business – is a key way to close the gap between customer expectations and management perceptions of customer expectations.</a:t>
            </a:r>
            <a:endParaRPr lang="en-US" smtClean="0"/>
          </a:p>
        </p:txBody>
      </p:sp>
      <p:pic>
        <p:nvPicPr>
          <p:cNvPr id="30723" name="Picture 3" descr="C:\Users\Felicia_2\AppData\Local\Microsoft\Windows\Temporary Internet Files\Content.IE5\K2I12HJX\MC900149486[1].wmf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553200" y="4267200"/>
            <a:ext cx="1997075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57DD1AFD-0558-4C4E-8728-EFBDBD28994C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Upward Communication</a:t>
            </a:r>
            <a:endParaRPr lang="en-US" smtClean="0"/>
          </a:p>
        </p:txBody>
      </p:sp>
      <p:sp>
        <p:nvSpPr>
          <p:cNvPr id="3174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Research for upward communication</a:t>
            </a:r>
            <a:endParaRPr lang="en-US" smtClean="0"/>
          </a:p>
          <a:p>
            <a:pPr lvl="1">
              <a:buClr>
                <a:srgbClr val="A34B73"/>
              </a:buClr>
            </a:pPr>
            <a:r>
              <a:rPr lang="en-US" smtClean="0">
                <a:solidFill>
                  <a:srgbClr val="51253A"/>
                </a:solidFill>
              </a:rPr>
              <a:t>Executive visits to customers</a:t>
            </a:r>
            <a:endParaRPr lang="en-US" smtClean="0">
              <a:solidFill>
                <a:srgbClr val="51253A"/>
              </a:solidFill>
            </a:endParaRPr>
          </a:p>
          <a:p>
            <a:pPr lvl="1">
              <a:buClr>
                <a:srgbClr val="A34B73"/>
              </a:buClr>
            </a:pPr>
            <a:r>
              <a:rPr lang="en-US" smtClean="0">
                <a:solidFill>
                  <a:srgbClr val="51253A"/>
                </a:solidFill>
              </a:rPr>
              <a:t>Executive or management listening to customers</a:t>
            </a:r>
            <a:endParaRPr lang="en-US" smtClean="0">
              <a:solidFill>
                <a:srgbClr val="51253A"/>
              </a:solidFill>
            </a:endParaRPr>
          </a:p>
          <a:p>
            <a:pPr lvl="1">
              <a:buClr>
                <a:srgbClr val="A34B73"/>
              </a:buClr>
            </a:pPr>
            <a:r>
              <a:rPr lang="en-US" smtClean="0">
                <a:solidFill>
                  <a:srgbClr val="51253A"/>
                </a:solidFill>
              </a:rPr>
              <a:t>Research on intermediate customers</a:t>
            </a:r>
            <a:endParaRPr lang="en-US" smtClean="0">
              <a:solidFill>
                <a:srgbClr val="51253A"/>
              </a:solidFill>
            </a:endParaRPr>
          </a:p>
          <a:p>
            <a:pPr lvl="1">
              <a:buClr>
                <a:srgbClr val="A34B73"/>
              </a:buClr>
            </a:pPr>
            <a:r>
              <a:rPr lang="en-US" smtClean="0">
                <a:solidFill>
                  <a:srgbClr val="51253A"/>
                </a:solidFill>
              </a:rPr>
              <a:t>Research on internal customers</a:t>
            </a:r>
            <a:endParaRPr lang="en-US" smtClean="0">
              <a:solidFill>
                <a:srgbClr val="51253A"/>
              </a:solidFill>
            </a:endParaRPr>
          </a:p>
          <a:p>
            <a:pPr lvl="1">
              <a:buClr>
                <a:srgbClr val="A34B73"/>
              </a:buClr>
            </a:pPr>
            <a:r>
              <a:rPr lang="en-US" smtClean="0">
                <a:solidFill>
                  <a:srgbClr val="51253A"/>
                </a:solidFill>
              </a:rPr>
              <a:t>Executive or management listening approaches to employees</a:t>
            </a:r>
            <a:endParaRPr lang="en-US" smtClean="0">
              <a:solidFill>
                <a:srgbClr val="51253A"/>
              </a:solidFill>
            </a:endParaRPr>
          </a:p>
          <a:p>
            <a:pPr lvl="1">
              <a:buClr>
                <a:srgbClr val="A34B73"/>
              </a:buClr>
            </a:pPr>
            <a:r>
              <a:rPr lang="en-US" smtClean="0">
                <a:solidFill>
                  <a:srgbClr val="51253A"/>
                </a:solidFill>
              </a:rPr>
              <a:t>Employee suggestions</a:t>
            </a:r>
            <a:endParaRPr lang="en-US" smtClean="0">
              <a:solidFill>
                <a:srgbClr val="51253A"/>
              </a:solidFill>
            </a:endParaRPr>
          </a:p>
        </p:txBody>
      </p:sp>
      <p:sp>
        <p:nvSpPr>
          <p:cNvPr id="31748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364932C7-1CB3-4585-94DC-755129288456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685800" y="547688"/>
            <a:ext cx="6173788" cy="671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35" tIns="45718" rIns="91435" bIns="4571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800">
                <a:solidFill>
                  <a:schemeClr val="tx2"/>
                </a:solidFill>
              </a:rPr>
              <a:t>Part 3</a:t>
            </a:r>
            <a:endParaRPr lang="en-US" sz="3800">
              <a:solidFill>
                <a:schemeClr val="tx2"/>
              </a:solidFill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5945188" cy="233045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</p:spPr>
        <p:txBody>
          <a:bodyPr lIns="91435" tIns="45718" rIns="91435" bIns="45718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900" b="1" i="1">
                <a:solidFill>
                  <a:srgbClr val="A87C00"/>
                </a:solidFill>
                <a:latin typeface="+mn-lt"/>
              </a:rPr>
              <a:t>UNDERSTANDING CUSTOMER REQUIREMENTS</a:t>
            </a:r>
            <a:endParaRPr lang="en-US" sz="4900" b="1" i="1">
              <a:solidFill>
                <a:srgbClr val="A87C00"/>
              </a:solidFill>
              <a:latin typeface="+mn-lt"/>
            </a:endParaRPr>
          </a:p>
        </p:txBody>
      </p:sp>
      <p:sp>
        <p:nvSpPr>
          <p:cNvPr id="15364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0D4364F1-FD8A-46B9-93DE-C7D5827768C1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1219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Line 3"/>
          <p:cNvSpPr>
            <a:spLocks noChangeShapeType="1"/>
          </p:cNvSpPr>
          <p:nvPr/>
        </p:nvSpPr>
        <p:spPr bwMode="auto">
          <a:xfrm>
            <a:off x="919163" y="3932238"/>
            <a:ext cx="745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557713" y="3163888"/>
            <a:ext cx="1655762" cy="465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81" name="Rectangle 5"/>
          <p:cNvSpPr>
            <a:spLocks noChangeArrowheads="1"/>
          </p:cNvSpPr>
          <p:nvPr/>
        </p:nvSpPr>
        <p:spPr bwMode="auto">
          <a:xfrm>
            <a:off x="4538663" y="4903788"/>
            <a:ext cx="1857375" cy="11445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50800">
            <a:solidFill>
              <a:schemeClr val="tx1"/>
            </a:solidFill>
            <a:miter lim="800000"/>
          </a:ln>
          <a:effectLst/>
        </p:spPr>
        <p:txBody>
          <a:bodyPr lIns="90484" tIns="44448" rIns="90484" bIns="44448"/>
          <a:lstStyle/>
          <a:p>
            <a:pPr eaLnBrk="0" hangingPunct="0">
              <a:lnSpc>
                <a:spcPct val="85000"/>
              </a:lnSpc>
              <a:spcAft>
                <a:spcPct val="43000"/>
              </a:spcAft>
            </a:pPr>
            <a:r>
              <a:rPr lang="en-US" b="1"/>
              <a:t>Company Perceptions of Customer Expectations</a:t>
            </a:r>
            <a:endParaRPr lang="en-US" b="1"/>
          </a:p>
        </p:txBody>
      </p:sp>
      <p:sp>
        <p:nvSpPr>
          <p:cNvPr id="152582" name="Rectangle 6"/>
          <p:cNvSpPr>
            <a:spLocks noChangeArrowheads="1"/>
          </p:cNvSpPr>
          <p:nvPr/>
        </p:nvSpPr>
        <p:spPr bwMode="auto">
          <a:xfrm>
            <a:off x="4533900" y="2147888"/>
            <a:ext cx="1693863" cy="5715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 w="50800">
            <a:solidFill>
              <a:schemeClr val="tx1"/>
            </a:solidFill>
            <a:miter lim="800000"/>
          </a:ln>
          <a:effectLst/>
        </p:spPr>
        <p:txBody>
          <a:bodyPr lIns="47622" tIns="19050" rIns="47622" bIns="19050">
            <a:spAutoFit/>
          </a:bodyPr>
          <a:lstStyle/>
          <a:p>
            <a:pPr marL="9525" indent="-9525" eaLnBrk="0" hangingPunct="0">
              <a:lnSpc>
                <a:spcPct val="88000"/>
              </a:lnSpc>
              <a:spcAft>
                <a:spcPct val="44000"/>
              </a:spcAft>
            </a:pPr>
            <a:r>
              <a:rPr lang="en-US" b="1"/>
              <a:t>Expected Service</a:t>
            </a:r>
            <a:endParaRPr lang="en-US" b="1"/>
          </a:p>
        </p:txBody>
      </p:sp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1066800" y="1890713"/>
            <a:ext cx="1403350" cy="3127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>
                <a:solidFill>
                  <a:srgbClr val="663300"/>
                </a:solidFill>
              </a:rPr>
              <a:t>CUSTOMER</a:t>
            </a:r>
            <a:endParaRPr lang="en-US" b="1">
              <a:solidFill>
                <a:srgbClr val="663300"/>
              </a:solidFill>
            </a:endParaRPr>
          </a:p>
        </p:txBody>
      </p:sp>
      <p:sp>
        <p:nvSpPr>
          <p:cNvPr id="16391" name="Rectangle 8"/>
          <p:cNvSpPr>
            <a:spLocks noChangeArrowheads="1"/>
          </p:cNvSpPr>
          <p:nvPr/>
        </p:nvSpPr>
        <p:spPr bwMode="auto">
          <a:xfrm>
            <a:off x="1066800" y="4419600"/>
            <a:ext cx="1263650" cy="314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47622" tIns="19050" rIns="47622" bIns="19050">
            <a:spAutoFit/>
          </a:bodyPr>
          <a:lstStyle/>
          <a:p>
            <a:pPr eaLnBrk="0" hangingPunct="0"/>
            <a:r>
              <a:rPr lang="en-US" b="1">
                <a:solidFill>
                  <a:srgbClr val="663300"/>
                </a:solidFill>
              </a:rPr>
              <a:t>COMPANY</a:t>
            </a:r>
            <a:endParaRPr lang="en-US" b="1">
              <a:solidFill>
                <a:srgbClr val="663300"/>
              </a:solidFill>
            </a:endParaRPr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H="1">
            <a:off x="3043238" y="2632075"/>
            <a:ext cx="4762" cy="2808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3036888" y="5430838"/>
            <a:ext cx="1454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>
            <a:off x="3054350" y="2647950"/>
            <a:ext cx="1435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>
            <a:off x="5380038" y="2774950"/>
            <a:ext cx="0" cy="377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Provider Gap 1</a:t>
            </a:r>
            <a:endParaRPr lang="en-US" smtClean="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898525" y="4822825"/>
            <a:ext cx="2209800" cy="587375"/>
          </a:xfrm>
          <a:prstGeom prst="rect">
            <a:avLst/>
          </a:prstGeom>
          <a:noFill/>
          <a:ln>
            <a:noFill/>
          </a:ln>
        </p:spPr>
        <p:txBody>
          <a:bodyPr lIns="47625" tIns="19050" rIns="47625" bIns="190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Gap 1: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The Listening Gap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6399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C04C4856-CFE7-4D20-A97A-CDD12A730395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smtClean="0"/>
              <a:t>Key Factors Leading to Provider Gap 1</a:t>
            </a:r>
            <a:endParaRPr lang="en-US" sz="340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1"/>
          <a:srcRect l="19295" r="1060"/>
          <a:stretch>
            <a:fillRect/>
          </a:stretch>
        </p:blipFill>
        <p:spPr bwMode="auto">
          <a:xfrm>
            <a:off x="860425" y="1828800"/>
            <a:ext cx="736917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B1E0772D-8E15-4BE4-91D9-6DB4BCCC154A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Listening to Customers</a:t>
            </a:r>
            <a:br>
              <a:rPr lang="en-US" sz="3200" smtClean="0"/>
            </a:br>
            <a:r>
              <a:rPr lang="en-US" sz="3200" smtClean="0"/>
              <a:t>through Research</a:t>
            </a:r>
            <a:endParaRPr lang="en-US" sz="3200" smtClean="0"/>
          </a:p>
        </p:txBody>
      </p:sp>
      <p:sp>
        <p:nvSpPr>
          <p:cNvPr id="1843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458200" cy="4830763"/>
          </a:xfrm>
        </p:spPr>
        <p:txBody>
          <a:bodyPr/>
          <a:lstStyle/>
          <a:p>
            <a:r>
              <a:rPr lang="en-US" sz="2800" smtClean="0"/>
              <a:t>Using Customer Research to Understand Customer Expectations</a:t>
            </a:r>
            <a:endParaRPr lang="en-US" sz="2800" smtClean="0"/>
          </a:p>
          <a:p>
            <a:r>
              <a:rPr lang="en-US" sz="2800" smtClean="0"/>
              <a:t>Elements in an Effective Service Marketing Research Program</a:t>
            </a:r>
            <a:endParaRPr lang="en-US" sz="2800" smtClean="0"/>
          </a:p>
          <a:p>
            <a:r>
              <a:rPr lang="en-US" sz="2800" smtClean="0"/>
              <a:t>Analyzing and Interpreting Customer Research Findings</a:t>
            </a:r>
            <a:endParaRPr lang="en-US" sz="2800" smtClean="0"/>
          </a:p>
          <a:p>
            <a:r>
              <a:rPr lang="en-US" sz="2800" smtClean="0"/>
              <a:t>Using Marketing Research Information</a:t>
            </a:r>
            <a:endParaRPr lang="en-US" sz="2800" smtClean="0"/>
          </a:p>
          <a:p>
            <a:r>
              <a:rPr lang="en-US" sz="2800" smtClean="0"/>
              <a:t>Upward Communication</a:t>
            </a:r>
            <a:endParaRPr lang="en-US" sz="2800" smtClean="0"/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7239000" y="76200"/>
            <a:ext cx="1828800" cy="13716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4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4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9525" algn="ctr">
            <a:solidFill>
              <a:srgbClr val="58482A"/>
            </a:solidFill>
            <a:rou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315200" y="196850"/>
            <a:ext cx="1676400" cy="9239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Chapter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5</a:t>
            </a:r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8438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36BD43D4-1855-4210-BF76-23EF9F4FA7A7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Research Objectives for Services</a:t>
            </a:r>
            <a:endParaRPr lang="en-US" smtClean="0"/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discover customer requirements or expectations for service.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monitor and track service performance.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assess overall company performance compared with that of competition.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assess gaps between customer expectations and perceptions.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identify dissatisfied customers, so that service recovery can be attempted.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gauge effectiveness of changes in service delivery.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appraise the service performance of individuals and teams for evaluation, recognition, and rewards.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determine customer expectations for a new service.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monitor changing customer expectations in an industry.</a:t>
            </a:r>
            <a:endParaRPr lang="en-US" sz="2000" smtClean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000" smtClean="0"/>
              <a:t>To forecast future expectations of customers.</a:t>
            </a:r>
            <a:endParaRPr lang="en-US" sz="2000" smtClean="0"/>
          </a:p>
        </p:txBody>
      </p:sp>
      <p:sp>
        <p:nvSpPr>
          <p:cNvPr id="20484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256C11C1-5610-4426-97B0-6DF29A62B5B6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3810000" y="6858000"/>
            <a:ext cx="76200" cy="74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Criteria for an Effective</a:t>
            </a:r>
            <a:br>
              <a:rPr lang="en-US" smtClean="0"/>
            </a:br>
            <a:r>
              <a:rPr lang="en-US" smtClean="0"/>
              <a:t>Service Research Program</a:t>
            </a:r>
            <a:endParaRPr lang="en-US" smtClean="0"/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Includes both qualitative and quantitative research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Includes both expectations and perceptions of customers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Balances the cost of the research and the value of the information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Includes statistical validity when necessary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Measures priorities or importance of attributes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Occurs with appropriate frequency</a:t>
            </a:r>
            <a:endParaRPr lang="en-US" sz="2800" smtClean="0"/>
          </a:p>
          <a:p>
            <a:pPr>
              <a:lnSpc>
                <a:spcPct val="90000"/>
              </a:lnSpc>
            </a:pPr>
            <a:r>
              <a:rPr lang="en-US" sz="2800" smtClean="0"/>
              <a:t>Includes measures of loyalty, behavioral intentions, or actual behavior</a:t>
            </a:r>
            <a:endParaRPr lang="en-US" sz="2800" smtClean="0"/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21509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D3B62C11-7F9E-44BC-AD7E-6D989337354B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Portfolio of Services Research:</a:t>
            </a:r>
            <a:br>
              <a:rPr lang="en-US" smtClean="0"/>
            </a:br>
            <a:r>
              <a:rPr lang="en-US" smtClean="0"/>
              <a:t>Research Is NOT Just Surveys!</a:t>
            </a:r>
            <a:endParaRPr lang="en-US" smtClean="0"/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Customer Complaint Solicitation                        </a:t>
            </a:r>
            <a:endParaRPr lang="en-US" sz="2400" smtClean="0"/>
          </a:p>
          <a:p>
            <a:r>
              <a:rPr lang="en-US" sz="2400" smtClean="0"/>
              <a:t>Critical Incident Studies</a:t>
            </a:r>
            <a:endParaRPr lang="en-US" sz="2400" smtClean="0"/>
          </a:p>
          <a:p>
            <a:r>
              <a:rPr lang="en-US" sz="2400" smtClean="0"/>
              <a:t>Requirements Research</a:t>
            </a:r>
            <a:endParaRPr lang="en-US" sz="2400" smtClean="0"/>
          </a:p>
          <a:p>
            <a:r>
              <a:rPr lang="en-US" sz="2400" smtClean="0"/>
              <a:t>Relationship and SERVQUAL Surveys </a:t>
            </a:r>
            <a:endParaRPr lang="en-US" sz="2400" smtClean="0"/>
          </a:p>
          <a:p>
            <a:r>
              <a:rPr lang="en-US" sz="2400" smtClean="0"/>
              <a:t>Trailer Calls or Post transaction Surveys</a:t>
            </a:r>
            <a:endParaRPr lang="en-US" sz="2400" smtClean="0"/>
          </a:p>
          <a:p>
            <a:r>
              <a:rPr lang="en-US" sz="2400" smtClean="0"/>
              <a:t>Service Expectations Meetings and Reviews </a:t>
            </a:r>
            <a:endParaRPr lang="en-US" sz="2400" smtClean="0"/>
          </a:p>
          <a:p>
            <a:r>
              <a:rPr lang="en-US" sz="2400" smtClean="0"/>
              <a:t>Process Checkpoint Evaluations</a:t>
            </a:r>
            <a:endParaRPr lang="en-US" sz="2400" smtClean="0"/>
          </a:p>
          <a:p>
            <a:r>
              <a:rPr lang="en-US" sz="2400" smtClean="0"/>
              <a:t>Mystery Shopping</a:t>
            </a:r>
            <a:endParaRPr lang="en-US" sz="2400" smtClean="0"/>
          </a:p>
          <a:p>
            <a:r>
              <a:rPr lang="en-US" sz="2400" smtClean="0"/>
              <a:t>Customer Panels</a:t>
            </a:r>
            <a:endParaRPr lang="en-US" sz="2400" smtClean="0"/>
          </a:p>
          <a:p>
            <a:r>
              <a:rPr lang="en-US" sz="2400" smtClean="0"/>
              <a:t>Lost Customer Research</a:t>
            </a:r>
            <a:endParaRPr lang="en-US" sz="2400" smtClean="0"/>
          </a:p>
          <a:p>
            <a:r>
              <a:rPr lang="en-US" sz="2400" smtClean="0"/>
              <a:t>Future Expectations Research</a:t>
            </a:r>
            <a:endParaRPr lang="en-US" sz="2400" smtClean="0"/>
          </a:p>
          <a:p>
            <a:endParaRPr lang="en-US" sz="2400" smtClean="0"/>
          </a:p>
        </p:txBody>
      </p:sp>
      <p:sp>
        <p:nvSpPr>
          <p:cNvPr id="22532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72B0292B-F3E3-4A27-9C8F-1E2B788AE3CE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 txBox="1">
            <a:spLocks noGrp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r" eaLnBrk="0" hangingPunct="0"/>
            <a:endParaRPr lang="en-US" altLang="en-US" sz="1400">
              <a:latin typeface="Times" pitchFamily="18" charset="0"/>
            </a:endParaRPr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Common means for answering questions</a:t>
            </a:r>
            <a:endParaRPr lang="en-US" sz="3200" smtClean="0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Ask customers directly</a:t>
            </a:r>
            <a:endParaRPr lang="en-US" sz="2800" smtClean="0"/>
          </a:p>
          <a:p>
            <a:pPr lvl="1">
              <a:buClr>
                <a:srgbClr val="A34B73"/>
              </a:buClr>
            </a:pPr>
            <a:r>
              <a:rPr lang="en-US" sz="2400" smtClean="0">
                <a:solidFill>
                  <a:srgbClr val="51253A"/>
                </a:solidFill>
              </a:rPr>
              <a:t>mail, phone, face-to-face, online </a:t>
            </a:r>
            <a:endParaRPr lang="en-US" sz="2400" smtClean="0">
              <a:solidFill>
                <a:srgbClr val="51253A"/>
              </a:solidFill>
            </a:endParaRPr>
          </a:p>
          <a:p>
            <a:pPr lvl="1">
              <a:buClr>
                <a:srgbClr val="A34B73"/>
              </a:buClr>
            </a:pPr>
            <a:r>
              <a:rPr lang="en-US" sz="2400" smtClean="0">
                <a:solidFill>
                  <a:srgbClr val="51253A"/>
                </a:solidFill>
              </a:rPr>
              <a:t>one-on-one, in groups, formal/informal</a:t>
            </a:r>
            <a:endParaRPr lang="en-US" sz="2400" smtClean="0">
              <a:solidFill>
                <a:srgbClr val="51253A"/>
              </a:solidFill>
            </a:endParaRPr>
          </a:p>
          <a:p>
            <a:r>
              <a:rPr lang="en-US" sz="2800" smtClean="0"/>
              <a:t>Observing customers </a:t>
            </a:r>
            <a:endParaRPr lang="en-US" sz="2800" smtClean="0"/>
          </a:p>
          <a:p>
            <a:pPr lvl="1">
              <a:buClr>
                <a:srgbClr val="A34B73"/>
              </a:buClr>
            </a:pPr>
            <a:r>
              <a:rPr lang="en-US" sz="2400" smtClean="0">
                <a:solidFill>
                  <a:srgbClr val="51253A"/>
                </a:solidFill>
              </a:rPr>
              <a:t>anthropological tools, qualitative depth</a:t>
            </a:r>
            <a:endParaRPr lang="en-US" sz="2400" smtClean="0">
              <a:solidFill>
                <a:srgbClr val="51253A"/>
              </a:solidFill>
            </a:endParaRPr>
          </a:p>
          <a:p>
            <a:r>
              <a:rPr lang="en-US" sz="2800" smtClean="0"/>
              <a:t>Get information from employees and front line service providers</a:t>
            </a:r>
            <a:endParaRPr lang="en-US" sz="2800" smtClean="0"/>
          </a:p>
          <a:p>
            <a:r>
              <a:rPr lang="en-US" sz="2800" smtClean="0"/>
              <a:t>Database marketing research</a:t>
            </a:r>
            <a:endParaRPr lang="en-US" sz="2800" smtClean="0"/>
          </a:p>
          <a:p>
            <a:pPr lvl="1">
              <a:buClr>
                <a:srgbClr val="A34B73"/>
              </a:buClr>
            </a:pPr>
            <a:r>
              <a:rPr lang="en-US" sz="2400" smtClean="0">
                <a:solidFill>
                  <a:srgbClr val="51253A"/>
                </a:solidFill>
              </a:rPr>
              <a:t>use customer information files</a:t>
            </a:r>
            <a:endParaRPr lang="en-US" sz="2400" smtClean="0">
              <a:solidFill>
                <a:srgbClr val="51253A"/>
              </a:solidFill>
            </a:endParaRPr>
          </a:p>
          <a:p>
            <a:pPr lvl="1">
              <a:buClr>
                <a:srgbClr val="A34B73"/>
              </a:buClr>
            </a:pPr>
            <a:r>
              <a:rPr lang="en-US" sz="2400" smtClean="0">
                <a:solidFill>
                  <a:srgbClr val="51253A"/>
                </a:solidFill>
              </a:rPr>
              <a:t>“capture” behavior through data analysis</a:t>
            </a:r>
            <a:endParaRPr lang="en-US" sz="2400" smtClean="0">
              <a:solidFill>
                <a:srgbClr val="51253A"/>
              </a:solidFill>
            </a:endParaRPr>
          </a:p>
          <a:p>
            <a:endParaRPr lang="en-US" sz="2800" smtClean="0"/>
          </a:p>
        </p:txBody>
      </p:sp>
      <p:sp>
        <p:nvSpPr>
          <p:cNvPr id="23557" name="Rectangle 21"/>
          <p:cNvSpPr>
            <a:spLocks noChangeArrowheads="1"/>
          </p:cNvSpPr>
          <p:nvPr/>
        </p:nvSpPr>
        <p:spPr bwMode="auto">
          <a:xfrm>
            <a:off x="69342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r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  <a:t>5-</a:t>
            </a:r>
            <a:fld id="{EAF5D597-18DF-47FF-AF0C-75E0EDA799D3}" type="slidenum">
              <a:rPr lang="en-US" sz="1000">
                <a:solidFill>
                  <a:srgbClr val="51253A"/>
                </a:solidFill>
                <a:latin typeface="Times New Roman" panose="02020603050405020304" pitchFamily="18" charset="0"/>
              </a:rPr>
            </a:fld>
            <a:endParaRPr lang="en-US" sz="1000">
              <a:solidFill>
                <a:srgbClr val="51253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BG Sixth Edition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05B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05B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ZBG Sixth Edition Theme</Template>
  <TotalTime>0</TotalTime>
  <Words>4920</Words>
  <Application>WPS 演示</Application>
  <PresentationFormat>On-screen Show (4:3)</PresentationFormat>
  <Paragraphs>270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Times New Roman</vt:lpstr>
      <vt:lpstr>Times</vt:lpstr>
      <vt:lpstr>微软雅黑</vt:lpstr>
      <vt:lpstr>ZBG Sixth Edition Theme</vt:lpstr>
      <vt:lpstr>PowerPoint 演示文稿</vt:lpstr>
      <vt:lpstr>PowerPoint 演示文稿</vt:lpstr>
      <vt:lpstr>Provider Gap 1</vt:lpstr>
      <vt:lpstr>Key Factors Leading to Provider Gap 1</vt:lpstr>
      <vt:lpstr>Listening to Customers through Research</vt:lpstr>
      <vt:lpstr>Common Research Objectives for Services</vt:lpstr>
      <vt:lpstr>Criteria for an Effective Service Research Program</vt:lpstr>
      <vt:lpstr>Portfolio of Services Research: Research Is NOT Just Surveys!</vt:lpstr>
      <vt:lpstr>Common means for answering questions</vt:lpstr>
      <vt:lpstr>Elements in an Effective Customer Research Program for Services</vt:lpstr>
      <vt:lpstr>Elements in an Effective Customer Research Program for Services (continued)</vt:lpstr>
      <vt:lpstr>Sample Questions for Critical Incident Studies</vt:lpstr>
      <vt:lpstr>SERVQUAL Attributes</vt:lpstr>
      <vt:lpstr>Figure 5.2: Service Quality Perceptions  Relative to Zones of Tolerance by Dimensions</vt:lpstr>
      <vt:lpstr>Figure 5.3: Importance/Performance Matrix</vt:lpstr>
      <vt:lpstr>Using Marketing Research Information</vt:lpstr>
      <vt:lpstr>Upward Communication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Felicia</dc:creator>
  <cp:lastModifiedBy>Zhao Linan</cp:lastModifiedBy>
  <cp:revision>12</cp:revision>
  <dcterms:created xsi:type="dcterms:W3CDTF">2012-05-22T22:59:00Z</dcterms:created>
  <dcterms:modified xsi:type="dcterms:W3CDTF">2016-10-31T18:42:38Z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