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30"/>
  </p:notesMasterIdLst>
  <p:sldIdLst>
    <p:sldId id="338" r:id="rId2"/>
    <p:sldId id="382" r:id="rId3"/>
    <p:sldId id="380" r:id="rId4"/>
    <p:sldId id="390" r:id="rId5"/>
    <p:sldId id="418" r:id="rId6"/>
    <p:sldId id="413" r:id="rId7"/>
    <p:sldId id="416" r:id="rId8"/>
    <p:sldId id="392" r:id="rId9"/>
    <p:sldId id="412" r:id="rId10"/>
    <p:sldId id="393" r:id="rId11"/>
    <p:sldId id="411" r:id="rId12"/>
    <p:sldId id="389" r:id="rId13"/>
    <p:sldId id="410" r:id="rId14"/>
    <p:sldId id="394" r:id="rId15"/>
    <p:sldId id="409" r:id="rId16"/>
    <p:sldId id="419" r:id="rId17"/>
    <p:sldId id="396" r:id="rId18"/>
    <p:sldId id="395" r:id="rId19"/>
    <p:sldId id="398" r:id="rId20"/>
    <p:sldId id="401" r:id="rId21"/>
    <p:sldId id="400" r:id="rId22"/>
    <p:sldId id="403" r:id="rId23"/>
    <p:sldId id="404" r:id="rId24"/>
    <p:sldId id="405" r:id="rId25"/>
    <p:sldId id="406" r:id="rId26"/>
    <p:sldId id="408" r:id="rId27"/>
    <p:sldId id="407" r:id="rId28"/>
    <p:sldId id="40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5405" autoAdjust="0"/>
  </p:normalViewPr>
  <p:slideViewPr>
    <p:cSldViewPr>
      <p:cViewPr varScale="1">
        <p:scale>
          <a:sx n="74" d="100"/>
          <a:sy n="74" d="100"/>
        </p:scale>
        <p:origin x="7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5AD67-90DF-41D9-B458-8E4A8057F5CD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B21F2-CC54-43D0-95C0-3880433DF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6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3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4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2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0327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053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7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17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54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1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4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3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7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2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7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0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955443-3892-43D2-9588-CAE1FB672FB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F7CD8-6AF2-4817-92FC-B3F62796E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822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L5pXMcKeQ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IuPC82y4u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wxNNsmGhVI" TargetMode="External"/><Relationship Id="rId2" Type="http://schemas.openxmlformats.org/officeDocument/2006/relationships/hyperlink" Target="https://www.youtube.com/watch?v=4AZR8a5XVS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kHA2pf1gv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lOxlSOr3_M" TargetMode="External"/><Relationship Id="rId2" Type="http://schemas.openxmlformats.org/officeDocument/2006/relationships/hyperlink" Target="https://www.youtube.com/watch?v=NeXMxuNNlE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xI1L1RiSJQ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499532"/>
            <a:ext cx="5057775" cy="3615267"/>
          </a:xfrm>
        </p:spPr>
        <p:txBody>
          <a:bodyPr/>
          <a:lstStyle/>
          <a:p>
            <a:r>
              <a:rPr lang="en-US" dirty="0" smtClean="0"/>
              <a:t>Marketing Plan </a:t>
            </a:r>
            <a:br>
              <a:rPr lang="en-US" dirty="0" smtClean="0"/>
            </a:b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2600" y="131055"/>
            <a:ext cx="6324600" cy="6709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</a:t>
            </a: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Overview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Market Situation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Description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 Review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buFont typeface="+mj-lt"/>
              <a:buAutoNum type="romanLcPeriod"/>
            </a:pPr>
            <a:r>
              <a:rPr lang="en-US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A2.1 (Segment Needs and Corresponding Features/Benefits)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Competitive Review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buFont typeface="+mj-lt"/>
              <a:buAutoNum type="romanLcPeriod"/>
            </a:pPr>
            <a:r>
              <a:rPr lang="en-US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A2.2 (Sample of Competitive Products)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Channels and Logistics Review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Strengths, Weaknesses, Opportunities, and Threat Analysis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buFont typeface="+mj-lt"/>
              <a:buAutoNum type="romanLcPeriod"/>
            </a:pPr>
            <a:r>
              <a:rPr lang="en-US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A2.3 (SWOT Table)</a:t>
            </a:r>
          </a:p>
          <a:p>
            <a:pPr marL="685800" lvl="1" indent="-2286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Weaknesses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Threats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</a:t>
            </a: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Issues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Year Objectives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 Year Objectives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Strategy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Research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</a:t>
            </a: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Programs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Budgets 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Controls 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arenR"/>
            </a:pPr>
            <a:r>
              <a:rPr lang="en-US" sz="13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 </a:t>
            </a:r>
            <a:r>
              <a:rPr lang="en-US" sz="13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Cited</a:t>
            </a:r>
            <a:endParaRPr lang="en-US" sz="13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77012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Definition</a:t>
            </a:r>
            <a:r>
              <a:rPr lang="en-US" altLang="zh-CN" dirty="0" smtClean="0"/>
              <a:t>: </a:t>
            </a:r>
          </a:p>
          <a:p>
            <a:pPr lvl="1"/>
            <a:r>
              <a:rPr lang="en-US" altLang="zh-CN" dirty="0" smtClean="0"/>
              <a:t>Personal </a:t>
            </a:r>
            <a:r>
              <a:rPr lang="en-US" altLang="zh-CN" dirty="0"/>
              <a:t>presentation by the firm’s sales force for the purpose of making sales and building customer </a:t>
            </a:r>
            <a:r>
              <a:rPr lang="en-US" altLang="zh-CN" dirty="0" smtClean="0"/>
              <a:t>relationships.</a:t>
            </a:r>
            <a:endParaRPr lang="en-US" altLang="zh-CN" dirty="0"/>
          </a:p>
          <a:p>
            <a:endParaRPr lang="en-US" dirty="0" smtClean="0"/>
          </a:p>
          <a:p>
            <a:pPr marL="91440" lvl="1" indent="-91440">
              <a:spcBef>
                <a:spcPts val="1300"/>
              </a:spcBef>
            </a:pPr>
            <a:r>
              <a:rPr lang="en-US" altLang="zh-CN" b="1" dirty="0" smtClean="0">
                <a:solidFill>
                  <a:schemeClr val="tx1"/>
                </a:solidFill>
              </a:rPr>
              <a:t>Examples</a:t>
            </a:r>
            <a:r>
              <a:rPr lang="en-US" altLang="zh-CN" dirty="0" smtClean="0"/>
              <a:t>: </a:t>
            </a:r>
            <a:r>
              <a:rPr lang="en-US" altLang="zh-CN" dirty="0"/>
              <a:t>sales presentations, trade shows, incentive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77012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Most </a:t>
            </a:r>
            <a:r>
              <a:rPr lang="en-US" altLang="zh-CN" dirty="0"/>
              <a:t>effective tool at certain stages of buying process, particularly in building up buyers’ preferences, convictions, and </a:t>
            </a:r>
            <a:r>
              <a:rPr lang="en-US" altLang="zh-CN" dirty="0" smtClean="0"/>
              <a:t>actions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T</a:t>
            </a:r>
            <a:r>
              <a:rPr lang="en-US" altLang="zh-CN" dirty="0" smtClean="0"/>
              <a:t>he </a:t>
            </a:r>
            <a:r>
              <a:rPr lang="en-US" altLang="zh-CN" dirty="0"/>
              <a:t>most expensive </a:t>
            </a:r>
            <a:r>
              <a:rPr lang="en-US" altLang="zh-CN" dirty="0" smtClean="0"/>
              <a:t>promotional tool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Definition</a:t>
            </a:r>
            <a:r>
              <a:rPr lang="en-US" altLang="zh-CN" dirty="0" smtClean="0"/>
              <a:t>: </a:t>
            </a:r>
          </a:p>
          <a:p>
            <a:pPr lvl="1"/>
            <a:r>
              <a:rPr lang="en-US" altLang="zh-CN" dirty="0" smtClean="0"/>
              <a:t>Building good relations with the company’s various publics by obtaining favorable publicity, building up a good corporate image, and handling or heading off unfavorable rumors, stories, and events.</a:t>
            </a:r>
          </a:p>
          <a:p>
            <a:endParaRPr lang="en-US" altLang="zh-CN" dirty="0" smtClean="0"/>
          </a:p>
          <a:p>
            <a:pPr marL="91440" lvl="1" indent="-91440">
              <a:spcBef>
                <a:spcPts val="1300"/>
              </a:spcBef>
            </a:pPr>
            <a:r>
              <a:rPr lang="en-US" altLang="zh-CN" b="1" dirty="0" smtClean="0">
                <a:solidFill>
                  <a:schemeClr val="tx1"/>
                </a:solidFill>
              </a:rPr>
              <a:t>Examples: </a:t>
            </a:r>
            <a:r>
              <a:rPr lang="en-US" altLang="zh-CN" dirty="0" smtClean="0"/>
              <a:t>press </a:t>
            </a:r>
            <a:r>
              <a:rPr lang="en-US" altLang="zh-CN" dirty="0"/>
              <a:t>releases, sponsorships, events, and Web </a:t>
            </a:r>
            <a:r>
              <a:rPr lang="en-US" altLang="zh-CN" dirty="0" smtClean="0"/>
              <a:t>pages</a:t>
            </a:r>
          </a:p>
          <a:p>
            <a:pPr marL="91440" lvl="1" indent="-91440">
              <a:spcBef>
                <a:spcPts val="1300"/>
              </a:spcBef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Believable-news </a:t>
            </a:r>
            <a:r>
              <a:rPr lang="en-US" altLang="zh-CN" dirty="0"/>
              <a:t>stories, features, sponsorships, and </a:t>
            </a:r>
            <a:r>
              <a:rPr lang="en-US" altLang="zh-CN" dirty="0" smtClean="0"/>
              <a:t>events</a:t>
            </a:r>
          </a:p>
          <a:p>
            <a:endParaRPr lang="en-US" altLang="zh-CN" dirty="0"/>
          </a:p>
          <a:p>
            <a:r>
              <a:rPr lang="en-US" altLang="zh-CN" dirty="0"/>
              <a:t>C</a:t>
            </a:r>
            <a:r>
              <a:rPr lang="en-US" altLang="zh-CN" dirty="0" smtClean="0"/>
              <a:t>an also reach </a:t>
            </a:r>
            <a:r>
              <a:rPr lang="en-US" altLang="zh-CN" dirty="0"/>
              <a:t>many prospects who avoid salespeople and </a:t>
            </a:r>
            <a:r>
              <a:rPr lang="en-US" altLang="zh-CN" dirty="0" smtClean="0"/>
              <a:t>advertisements</a:t>
            </a:r>
            <a:endParaRPr lang="zh-CN" altLang="en-US" dirty="0"/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www.youtube.com/watch?v=UL5pXMcKeQ0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7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693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Definition: </a:t>
            </a:r>
          </a:p>
          <a:p>
            <a:pPr marL="0" indent="0">
              <a:buNone/>
            </a:pPr>
            <a:r>
              <a:rPr lang="en-US" altLang="zh-CN" dirty="0" smtClean="0"/>
              <a:t>      Direct </a:t>
            </a:r>
            <a:r>
              <a:rPr lang="en-US" altLang="zh-CN" dirty="0"/>
              <a:t>connections with carefully targeted individual consumers to both </a:t>
            </a:r>
            <a:r>
              <a:rPr lang="en-US" altLang="zh-CN" dirty="0" smtClean="0"/>
              <a:t>obtain an immediate </a:t>
            </a:r>
            <a:r>
              <a:rPr lang="en-US" altLang="zh-CN" dirty="0"/>
              <a:t>response and cultivate lasting customer relationships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endParaRPr lang="en-US" altLang="zh-CN" dirty="0"/>
          </a:p>
          <a:p>
            <a:pPr marL="0" lvl="1" indent="0">
              <a:spcBef>
                <a:spcPts val="1300"/>
              </a:spcBef>
              <a:buNone/>
            </a:pPr>
            <a:r>
              <a:rPr lang="en-US" altLang="zh-CN" b="1" dirty="0" smtClean="0">
                <a:solidFill>
                  <a:schemeClr val="tx1"/>
                </a:solidFill>
              </a:rPr>
              <a:t>Examples</a:t>
            </a:r>
            <a:r>
              <a:rPr lang="en-US" altLang="zh-CN" dirty="0" smtClean="0"/>
              <a:t>: mail, catalogs, telephone marketing, kiosks, the Internet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en-US" altLang="zh-CN" dirty="0" smtClean="0"/>
              <a:t> </a:t>
            </a:r>
          </a:p>
          <a:p>
            <a:endParaRPr lang="en-US" altLang="zh-CN" dirty="0"/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693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 Less </a:t>
            </a:r>
            <a:r>
              <a:rPr lang="en-US" altLang="zh-CN" dirty="0"/>
              <a:t>public</a:t>
            </a:r>
            <a:r>
              <a:rPr lang="en-US" altLang="zh-CN" dirty="0" smtClean="0"/>
              <a:t>: </a:t>
            </a:r>
            <a:r>
              <a:rPr lang="en-US" altLang="zh-CN" dirty="0"/>
              <a:t>message is normally directed to a specific </a:t>
            </a:r>
            <a:r>
              <a:rPr lang="en-US" altLang="zh-CN" dirty="0" smtClean="0"/>
              <a:t>person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Immediate </a:t>
            </a:r>
            <a:r>
              <a:rPr lang="en-US" altLang="zh-CN" dirty="0"/>
              <a:t>and </a:t>
            </a:r>
            <a:r>
              <a:rPr lang="en-US" altLang="zh-CN" dirty="0" smtClean="0"/>
              <a:t>customized  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Interactive, it </a:t>
            </a:r>
            <a:r>
              <a:rPr lang="en-US" altLang="zh-CN" dirty="0" smtClean="0"/>
              <a:t>allows </a:t>
            </a:r>
            <a:r>
              <a:rPr lang="en-US" altLang="zh-CN" dirty="0"/>
              <a:t>dialogue between </a:t>
            </a:r>
            <a:r>
              <a:rPr lang="en-US" altLang="zh-CN" dirty="0" smtClean="0"/>
              <a:t>marketing </a:t>
            </a:r>
            <a:r>
              <a:rPr lang="en-US" altLang="zh-CN" dirty="0"/>
              <a:t>team and </a:t>
            </a:r>
            <a:r>
              <a:rPr lang="en-US" altLang="zh-CN" dirty="0" smtClean="0"/>
              <a:t>consumer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smtClean="0"/>
              <a:t>Well </a:t>
            </a:r>
            <a:r>
              <a:rPr lang="en-US" altLang="zh-CN" dirty="0"/>
              <a:t>suited to highly targeted marketing efforts and building one-to-one customer </a:t>
            </a:r>
            <a:r>
              <a:rPr lang="en-US" altLang="zh-CN" dirty="0" smtClean="0"/>
              <a:t>relationships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e.) Position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 </a:t>
            </a:r>
            <a:r>
              <a:rPr lang="en-US" dirty="0" smtClean="0"/>
              <a:t>proposition:</a:t>
            </a:r>
            <a:endParaRPr lang="en-US" dirty="0"/>
          </a:p>
        </p:txBody>
      </p:sp>
      <p:pic>
        <p:nvPicPr>
          <p:cNvPr id="1026" name="Picture 2" descr="http://2.bp.blogspot.com/-DKWNGPhEbTM/UwY5qRaEd_I/AAAAAAAANH4/GCqN5QsPi4s/s1600/Value-Proposition-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2918"/>
            <a:ext cx="4495800" cy="412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748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e.) 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Positioning Statement: </a:t>
            </a:r>
          </a:p>
          <a:p>
            <a:endParaRPr lang="en-US" dirty="0"/>
          </a:p>
          <a:p>
            <a:r>
              <a:rPr lang="en-US" dirty="0" smtClean="0"/>
              <a:t>To (target segment and need) our (brand) is (concept) that (point of difference). 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“To busy, mobile professionals who need to always be in the loop, the BlackBerry is a wireless connectivity solution that gives you an easier, more reliable way to stay connected to data, people, and resources while on the go.”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f.) Marketing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you will measure customer satisfaction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Marketing </a:t>
            </a:r>
            <a:r>
              <a:rPr lang="en-US" dirty="0"/>
              <a:t>research is systematic design, collection analysis, and reporting of </a:t>
            </a:r>
            <a:r>
              <a:rPr lang="en-US" dirty="0" smtClean="0"/>
              <a:t>data/ </a:t>
            </a:r>
            <a:r>
              <a:rPr lang="en-US" dirty="0"/>
              <a:t>findings relevant to a specific marketing situation facing the company.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355717"/>
              </p:ext>
            </p:extLst>
          </p:nvPr>
        </p:nvGraphicFramePr>
        <p:xfrm>
          <a:off x="2667000" y="2743200"/>
          <a:ext cx="6096000" cy="17983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Means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Purposes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Market survey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Product-preference test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Sales forecast by region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Advertising evaluation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24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f.) Marketing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responsible for marketing research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4572" lvl="1" indent="0">
              <a:buNone/>
            </a:pPr>
            <a:r>
              <a:rPr lang="en-US" dirty="0" smtClean="0"/>
              <a:t>   </a:t>
            </a:r>
          </a:p>
          <a:p>
            <a:pPr marL="4572" lvl="1" indent="0">
              <a:buNone/>
            </a:pPr>
            <a:r>
              <a:rPr lang="en-US" dirty="0" smtClean="0"/>
              <a:t>Large companies: </a:t>
            </a:r>
            <a:r>
              <a:rPr lang="en-US" dirty="0"/>
              <a:t>have their own marketing research </a:t>
            </a:r>
            <a:r>
              <a:rPr lang="en-US" dirty="0" smtClean="0"/>
              <a:t>departments</a:t>
            </a:r>
            <a:endParaRPr lang="en-US" dirty="0"/>
          </a:p>
          <a:p>
            <a:pPr marL="4572" lvl="1" indent="0">
              <a:buNone/>
            </a:pPr>
            <a:endParaRPr lang="en-US" dirty="0"/>
          </a:p>
          <a:p>
            <a:pPr marL="4572" lvl="1" indent="0">
              <a:buNone/>
            </a:pPr>
            <a:r>
              <a:rPr lang="en-US" dirty="0" smtClean="0"/>
              <a:t>Smaller companies: </a:t>
            </a:r>
            <a:r>
              <a:rPr lang="en-US" dirty="0"/>
              <a:t>marketing research is often carried out by everyone in the </a:t>
            </a:r>
            <a:r>
              <a:rPr lang="en-US" dirty="0" smtClean="0"/>
              <a:t>company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VI.) Marketing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a.) Product</a:t>
            </a:r>
          </a:p>
          <a:p>
            <a:r>
              <a:rPr lang="en-US" b="1" dirty="0" smtClean="0"/>
              <a:t>b.) Price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c.) Place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d.) Promotion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e.) Position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f.) Marketing Research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9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f.) Marketing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617720"/>
          </a:xfrm>
        </p:spPr>
        <p:txBody>
          <a:bodyPr>
            <a:normAutofit/>
          </a:bodyPr>
          <a:lstStyle/>
          <a:p>
            <a:r>
              <a:rPr lang="en-US" b="1" dirty="0"/>
              <a:t>5</a:t>
            </a:r>
            <a:r>
              <a:rPr lang="zh-TW" altLang="en-US" b="1" dirty="0"/>
              <a:t> </a:t>
            </a:r>
            <a:r>
              <a:rPr lang="en-US" altLang="zh-TW" b="1" dirty="0"/>
              <a:t>Basic marketing research methods:</a:t>
            </a:r>
          </a:p>
          <a:p>
            <a:pPr lvl="1"/>
            <a:r>
              <a:rPr lang="en-US" b="1" dirty="0"/>
              <a:t>Surveys</a:t>
            </a:r>
          </a:p>
          <a:p>
            <a:pPr lvl="2"/>
            <a:r>
              <a:rPr lang="en-US" dirty="0" smtClean="0"/>
              <a:t>In-person, Telephone, Mail, Online </a:t>
            </a:r>
            <a:r>
              <a:rPr lang="en-US" dirty="0"/>
              <a:t>surveys</a:t>
            </a:r>
          </a:p>
          <a:p>
            <a:pPr lvl="1"/>
            <a:r>
              <a:rPr lang="en-US" b="1" dirty="0"/>
              <a:t>Focus groups</a:t>
            </a:r>
          </a:p>
          <a:p>
            <a:pPr lvl="2"/>
            <a:r>
              <a:rPr lang="en-US" dirty="0"/>
              <a:t>In focus groups, a moderator uses a scripted series of questions or topics to lead a discussion among a group of people. </a:t>
            </a:r>
          </a:p>
          <a:p>
            <a:pPr lvl="1"/>
            <a:r>
              <a:rPr lang="en-US" b="1" dirty="0"/>
              <a:t>Personal interviews</a:t>
            </a:r>
          </a:p>
          <a:p>
            <a:pPr lvl="2"/>
            <a:r>
              <a:rPr lang="en-US" dirty="0"/>
              <a:t>Unlike focus groups, personal interviews include unstructured, open-ended questions.</a:t>
            </a:r>
          </a:p>
          <a:p>
            <a:pPr lvl="1"/>
            <a:r>
              <a:rPr lang="en-US" b="1" dirty="0"/>
              <a:t>Observation</a:t>
            </a:r>
          </a:p>
          <a:p>
            <a:pPr lvl="1"/>
            <a:r>
              <a:rPr lang="en-US" b="1" dirty="0"/>
              <a:t>Field Trials</a:t>
            </a:r>
          </a:p>
          <a:p>
            <a:pPr lvl="2"/>
            <a:r>
              <a:rPr lang="en-US" dirty="0"/>
              <a:t>Placing a new product in selected stores to test customer response under real-life selling conditions can help you make product modifications, adjust prices, or improve packaging.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VII.) Action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Design a short-term (6 </a:t>
            </a:r>
            <a:r>
              <a:rPr lang="en-US" altLang="zh-CN" dirty="0" smtClean="0"/>
              <a:t>month) </a:t>
            </a:r>
            <a:r>
              <a:rPr lang="en-US" altLang="zh-CN" dirty="0"/>
              <a:t>action plan to achieve the stated objectives.</a:t>
            </a:r>
          </a:p>
          <a:p>
            <a:pPr marL="749808" lvl="1" indent="-457200"/>
            <a:endParaRPr lang="en-US" altLang="zh-CN" dirty="0" smtClean="0"/>
          </a:p>
          <a:p>
            <a:pPr marL="292608" lvl="1" indent="0">
              <a:buNone/>
            </a:pPr>
            <a:r>
              <a:rPr lang="en-US" altLang="zh-CN" dirty="0" smtClean="0"/>
              <a:t>For </a:t>
            </a:r>
            <a:r>
              <a:rPr lang="en-US" altLang="zh-CN" dirty="0"/>
              <a:t>example:</a:t>
            </a:r>
          </a:p>
          <a:p>
            <a:pPr marL="557784" lvl="2" indent="0">
              <a:buNone/>
            </a:pPr>
            <a:r>
              <a:rPr lang="en-US" altLang="zh-CN" dirty="0"/>
              <a:t>Time one (January)…</a:t>
            </a:r>
          </a:p>
          <a:p>
            <a:pPr marL="557784" lvl="2" indent="0">
              <a:buNone/>
            </a:pPr>
            <a:r>
              <a:rPr lang="en-US" altLang="zh-CN" dirty="0"/>
              <a:t>Time two (February)…</a:t>
            </a:r>
          </a:p>
          <a:p>
            <a:pPr marL="557784" lvl="2" indent="0">
              <a:buNone/>
            </a:pPr>
            <a:r>
              <a:rPr lang="en-US" altLang="zh-CN" dirty="0"/>
              <a:t>Time three (March)…</a:t>
            </a:r>
          </a:p>
          <a:p>
            <a:pPr marL="557784" lvl="2" indent="0">
              <a:buNone/>
            </a:pPr>
            <a:r>
              <a:rPr lang="en-US" altLang="zh-CN" dirty="0"/>
              <a:t>Time four (April)…</a:t>
            </a:r>
          </a:p>
          <a:p>
            <a:pPr marL="557784" lvl="2" indent="0">
              <a:buNone/>
            </a:pPr>
            <a:r>
              <a:rPr lang="en-US" altLang="zh-CN" dirty="0"/>
              <a:t>Time five (May)…</a:t>
            </a:r>
          </a:p>
          <a:p>
            <a:pPr marL="557784" lvl="2" indent="0">
              <a:buNone/>
            </a:pPr>
            <a:r>
              <a:rPr lang="en-US" altLang="zh-CN" dirty="0"/>
              <a:t>Time six (June)…</a:t>
            </a:r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VIII.)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How much are you going to spend on each marketing activity?</a:t>
            </a:r>
          </a:p>
          <a:p>
            <a:endParaRPr lang="en-US" altLang="zh-CN" dirty="0"/>
          </a:p>
          <a:p>
            <a:r>
              <a:rPr lang="en-US" altLang="zh-CN" dirty="0"/>
              <a:t>How many units do you have to sell in order to break even or earn a profit?</a:t>
            </a:r>
          </a:p>
          <a:p>
            <a:pPr lvl="1"/>
            <a:r>
              <a:rPr lang="en-US" altLang="zh-CN" dirty="0" smtClean="0"/>
              <a:t>(</a:t>
            </a:r>
            <a:r>
              <a:rPr lang="en-US" altLang="zh-CN" dirty="0"/>
              <a:t>Use </a:t>
            </a:r>
            <a:r>
              <a:rPr lang="en-US" altLang="zh-CN" b="1" dirty="0"/>
              <a:t>break-even analysis</a:t>
            </a:r>
            <a:r>
              <a:rPr lang="en-US" altLang="zh-CN" dirty="0"/>
              <a:t>)</a:t>
            </a:r>
          </a:p>
          <a:p>
            <a:pPr lvl="1"/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VII.)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Fixed Costs (FC)</a:t>
            </a:r>
          </a:p>
          <a:p>
            <a:pPr lvl="1"/>
            <a:r>
              <a:rPr lang="en-US" dirty="0" smtClean="0"/>
              <a:t>Those </a:t>
            </a:r>
            <a:r>
              <a:rPr lang="en-US" dirty="0"/>
              <a:t>that remain at a given level regardless of the amount of the product produced and sold (e.g., advertising, rent of a plant, </a:t>
            </a:r>
            <a:r>
              <a:rPr lang="en-US" dirty="0" smtClean="0"/>
              <a:t>salaries)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Variable </a:t>
            </a:r>
            <a:r>
              <a:rPr lang="en-US" b="1" dirty="0"/>
              <a:t>Costs (VC)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hose </a:t>
            </a:r>
            <a:r>
              <a:rPr lang="en-US" dirty="0"/>
              <a:t>that vary depending upon the amount of product produced and sold (e.g., raw material cost, sales rep commission)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VII.)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Revenue (R)</a:t>
            </a:r>
          </a:p>
          <a:p>
            <a:pPr lvl="1"/>
            <a:r>
              <a:rPr lang="en-US" dirty="0"/>
              <a:t>= Sales price or unit price (P) * Quantity (Q)</a:t>
            </a:r>
          </a:p>
          <a:p>
            <a:endParaRPr lang="en-US" dirty="0"/>
          </a:p>
          <a:p>
            <a:r>
              <a:rPr lang="en-US" b="1" dirty="0"/>
              <a:t>Profit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difference between revenue and fixed &amp; variable costs (total cost)</a:t>
            </a:r>
          </a:p>
          <a:p>
            <a:pPr lvl="1"/>
            <a:r>
              <a:rPr lang="en-US" dirty="0"/>
              <a:t>= Revenue – Variable costs*Q – Fixed costs</a:t>
            </a:r>
            <a:br>
              <a:rPr lang="en-US" dirty="0"/>
            </a:br>
            <a:r>
              <a:rPr lang="en-US" dirty="0"/>
              <a:t>= Sales price*Q – VC*Q – FC</a:t>
            </a:r>
            <a:br>
              <a:rPr lang="en-US" dirty="0"/>
            </a:br>
            <a:r>
              <a:rPr lang="en-US" dirty="0"/>
              <a:t>= (P – VC)*Q – FC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VII.)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Break-even volume (BEV):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number of units sold which enables the company to cover its fixed costs (i.e., it is the number of units sold at which unit revenue equals total cost)</a:t>
            </a:r>
          </a:p>
          <a:p>
            <a:pPr lvl="1"/>
            <a:endParaRPr lang="en-US" b="1" dirty="0" smtClean="0">
              <a:solidFill>
                <a:srgbClr val="FF0066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Revenue </a:t>
            </a:r>
            <a:r>
              <a:rPr lang="en-US" b="1" dirty="0">
                <a:solidFill>
                  <a:schemeClr val="tx1"/>
                </a:solidFill>
              </a:rPr>
              <a:t>– VC – FC = Zero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dirty="0"/>
              <a:t>(P – VC)*Q – FC = 0</a:t>
            </a:r>
            <a:br>
              <a:rPr lang="en-US" dirty="0"/>
            </a:br>
            <a:r>
              <a:rPr lang="en-US" dirty="0"/>
              <a:t>(P – VC)*Q = FC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Break Even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HomeGym</a:t>
            </a:r>
            <a:r>
              <a:rPr lang="en-US" dirty="0"/>
              <a:t>, a manufacturer of fitness equipment, plans to sell its new treadmill (Marathoner 5) at a price of $2,000. The manufacturing variables costs will be $500 per unit and the fixed costs per year will be $100,000. The marketing department considers that it will be more effective to sell the Marathoner 5 through TV infomercials supported by a call center, for which </a:t>
            </a:r>
            <a:r>
              <a:rPr lang="en-US" dirty="0" err="1"/>
              <a:t>HomeGym</a:t>
            </a:r>
            <a:r>
              <a:rPr lang="en-US" dirty="0"/>
              <a:t> will have to pay a fixed cost of $1,400,000 per year. How many Marathoner 5 treadmills will </a:t>
            </a:r>
            <a:r>
              <a:rPr lang="en-US" dirty="0" err="1"/>
              <a:t>HomeGym</a:t>
            </a:r>
            <a:r>
              <a:rPr lang="en-US" dirty="0"/>
              <a:t> need to sell in one year to break-even in this case?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1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Break Even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Price = $2,000</a:t>
            </a:r>
          </a:p>
          <a:p>
            <a:r>
              <a:rPr lang="en-US" dirty="0"/>
              <a:t>VC = $500/unit</a:t>
            </a:r>
          </a:p>
          <a:p>
            <a:r>
              <a:rPr lang="en-US" dirty="0"/>
              <a:t>FC1 = $100,000</a:t>
            </a:r>
          </a:p>
          <a:p>
            <a:r>
              <a:rPr lang="en-US" dirty="0"/>
              <a:t>FC2 = $1,400,000 (from TV infomercials)</a:t>
            </a:r>
          </a:p>
          <a:p>
            <a:r>
              <a:rPr lang="en-US" dirty="0"/>
              <a:t>Find Q = ? to break even</a:t>
            </a:r>
          </a:p>
          <a:p>
            <a:endParaRPr lang="en-US" dirty="0"/>
          </a:p>
          <a:p>
            <a:r>
              <a:rPr lang="en-US" dirty="0"/>
              <a:t>(2,000 – 500)*Q = 100,000 + 1,400,000</a:t>
            </a:r>
            <a:br>
              <a:rPr lang="en-US" dirty="0"/>
            </a:br>
            <a:r>
              <a:rPr lang="en-US" dirty="0"/>
              <a:t>1,500Q = 1,500,000</a:t>
            </a:r>
            <a:br>
              <a:rPr lang="en-US" dirty="0"/>
            </a:br>
            <a:r>
              <a:rPr lang="en-US" dirty="0"/>
              <a:t>Q = 1,000 (units)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1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IX.) Controls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What</a:t>
            </a:r>
            <a:r>
              <a:rPr lang="en-US" altLang="zh-CN" dirty="0"/>
              <a:t> are you going to control?</a:t>
            </a:r>
          </a:p>
          <a:p>
            <a:pPr lvl="1"/>
            <a:r>
              <a:rPr lang="en-US" altLang="zh-CN" dirty="0"/>
              <a:t>Product quality</a:t>
            </a:r>
          </a:p>
          <a:p>
            <a:pPr lvl="1"/>
            <a:r>
              <a:rPr lang="en-US" altLang="zh-CN" dirty="0"/>
              <a:t>Brand image</a:t>
            </a:r>
          </a:p>
          <a:p>
            <a:pPr lvl="1"/>
            <a:r>
              <a:rPr lang="en-US" altLang="zh-CN" dirty="0"/>
              <a:t>Brand awareness</a:t>
            </a:r>
          </a:p>
          <a:p>
            <a:pPr lvl="1"/>
            <a:r>
              <a:rPr lang="en-US" altLang="zh-CN" dirty="0"/>
              <a:t>Operational effectiveness</a:t>
            </a:r>
          </a:p>
          <a:p>
            <a:pPr lvl="1"/>
            <a:r>
              <a:rPr lang="en-US" altLang="zh-CN" dirty="0"/>
              <a:t>Customer satisfaction</a:t>
            </a:r>
          </a:p>
          <a:p>
            <a:pPr lvl="1"/>
            <a:r>
              <a:rPr lang="en-US" altLang="zh-CN" dirty="0"/>
              <a:t>…etc.</a:t>
            </a:r>
          </a:p>
          <a:p>
            <a:r>
              <a:rPr lang="en-US" altLang="zh-CN" b="1" dirty="0"/>
              <a:t>How</a:t>
            </a:r>
            <a:r>
              <a:rPr lang="en-US" altLang="zh-CN" dirty="0"/>
              <a:t> </a:t>
            </a:r>
            <a:r>
              <a:rPr lang="en-US" altLang="zh-CN" dirty="0" smtClean="0"/>
              <a:t>to control it?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c.) Place: Distribution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https://www.youtube.com/watch?v=3IuPC82y4uY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4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d.) Promotion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61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>
                <a:solidFill>
                  <a:srgbClr val="FFFF00"/>
                </a:solidFill>
              </a:rPr>
              <a:t>Objectives: </a:t>
            </a:r>
            <a:r>
              <a:rPr lang="en-US" altLang="zh-CN" dirty="0" smtClean="0"/>
              <a:t>inform, persuade, or remind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FFFF00"/>
                </a:solidFill>
              </a:rPr>
              <a:t>Budget: </a:t>
            </a:r>
            <a:r>
              <a:rPr lang="en-US" altLang="zh-CN" dirty="0" smtClean="0"/>
              <a:t>affordable, percentage, competitive, or objective method.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FFFF00"/>
                </a:solidFill>
              </a:rPr>
              <a:t>Strategy: </a:t>
            </a:r>
            <a:r>
              <a:rPr lang="en-US" altLang="zh-CN" dirty="0" smtClean="0"/>
              <a:t>Message and tool </a:t>
            </a:r>
          </a:p>
        </p:txBody>
      </p:sp>
    </p:spTree>
    <p:extLst>
      <p:ext uri="{BB962C8B-B14F-4D97-AF65-F5344CB8AC3E}">
        <p14:creationId xmlns:p14="http://schemas.microsoft.com/office/powerpoint/2010/main" val="90933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d.) Promotion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61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Marketing communications mix consists of the specific blend of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endParaRPr lang="en-US" altLang="zh-CN" dirty="0"/>
          </a:p>
          <a:p>
            <a:pPr marL="457200" indent="-457200"/>
            <a:r>
              <a:rPr lang="en-US" altLang="zh-CN" b="1" dirty="0" smtClean="0">
                <a:solidFill>
                  <a:srgbClr val="FFFF00"/>
                </a:solidFill>
              </a:rPr>
              <a:t>Advertising</a:t>
            </a:r>
            <a:endParaRPr lang="en-US" altLang="zh-CN" dirty="0">
              <a:solidFill>
                <a:srgbClr val="FFFF00"/>
              </a:solidFill>
            </a:endParaRPr>
          </a:p>
          <a:p>
            <a:pPr marL="457200" indent="-457200"/>
            <a:r>
              <a:rPr lang="en-US" altLang="zh-CN" b="1" dirty="0" smtClean="0">
                <a:solidFill>
                  <a:srgbClr val="FFFF00"/>
                </a:solidFill>
              </a:rPr>
              <a:t>Sales promotion</a:t>
            </a:r>
            <a:endParaRPr lang="en-US" altLang="zh-CN" dirty="0">
              <a:solidFill>
                <a:srgbClr val="FFFF00"/>
              </a:solidFill>
            </a:endParaRPr>
          </a:p>
          <a:p>
            <a:pPr marL="457200" indent="-457200"/>
            <a:r>
              <a:rPr lang="en-US" altLang="zh-CN" b="1" dirty="0" smtClean="0">
                <a:solidFill>
                  <a:srgbClr val="FFFF00"/>
                </a:solidFill>
              </a:rPr>
              <a:t>Personal selling</a:t>
            </a:r>
            <a:endParaRPr lang="en-US" altLang="zh-CN" dirty="0">
              <a:solidFill>
                <a:srgbClr val="FFFF00"/>
              </a:solidFill>
            </a:endParaRPr>
          </a:p>
          <a:p>
            <a:pPr marL="457200" indent="-457200"/>
            <a:r>
              <a:rPr lang="en-US" altLang="zh-CN" b="1" dirty="0" smtClean="0">
                <a:solidFill>
                  <a:srgbClr val="FFFF00"/>
                </a:solidFill>
              </a:rPr>
              <a:t>Public relations</a:t>
            </a:r>
            <a:endParaRPr lang="en-US" altLang="zh-CN" dirty="0">
              <a:solidFill>
                <a:srgbClr val="FFFF00"/>
              </a:solidFill>
            </a:endParaRPr>
          </a:p>
          <a:p>
            <a:pPr marL="457200" indent="-457200"/>
            <a:r>
              <a:rPr lang="en-US" altLang="zh-CN" b="1" dirty="0" smtClean="0">
                <a:solidFill>
                  <a:srgbClr val="FFFF00"/>
                </a:solidFill>
              </a:rPr>
              <a:t>Direct marketing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4152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Can reach </a:t>
            </a:r>
            <a:r>
              <a:rPr lang="en-US" altLang="zh-CN" dirty="0"/>
              <a:t>masses </a:t>
            </a:r>
            <a:r>
              <a:rPr lang="en-US" altLang="zh-CN" dirty="0" smtClean="0"/>
              <a:t>of geographically </a:t>
            </a:r>
            <a:r>
              <a:rPr lang="en-US" altLang="zh-CN" dirty="0"/>
              <a:t>dispersed buyers at a low cost per </a:t>
            </a:r>
            <a:r>
              <a:rPr lang="en-US" altLang="zh-CN" dirty="0" smtClean="0"/>
              <a:t>exposure</a:t>
            </a:r>
          </a:p>
          <a:p>
            <a:r>
              <a:rPr lang="en-US" altLang="zh-CN" dirty="0" smtClean="0"/>
              <a:t>Enables </a:t>
            </a:r>
            <a:r>
              <a:rPr lang="en-US" altLang="zh-CN" dirty="0"/>
              <a:t>the seller to repeat a message many </a:t>
            </a:r>
            <a:r>
              <a:rPr lang="en-US" altLang="zh-CN" dirty="0" smtClean="0"/>
              <a:t>times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r>
              <a:rPr lang="en-US" altLang="zh-CN" b="1" dirty="0" smtClean="0"/>
              <a:t>Example</a:t>
            </a:r>
            <a:r>
              <a:rPr lang="en-US" altLang="zh-CN" dirty="0"/>
              <a:t>: Television advertising can reach huge </a:t>
            </a:r>
            <a:r>
              <a:rPr lang="en-US" altLang="zh-CN" dirty="0" smtClean="0"/>
              <a:t>audiences (e.g. Super Bowl)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www.youtube.com/watch?v=4AZR8a5XVSs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www.youtube.com/watch?v=LwxNNsmGhVI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>
                <a:hlinkClick r:id="rId4"/>
              </a:rPr>
              <a:t>https://</a:t>
            </a:r>
            <a:r>
              <a:rPr lang="en-US" altLang="zh-CN" dirty="0" smtClean="0">
                <a:hlinkClick r:id="rId4"/>
              </a:rPr>
              <a:t>www.youtube.com/watch?v=TkHA2pf1gvc</a:t>
            </a:r>
            <a:endParaRPr lang="en-US" altLang="zh-CN" dirty="0" smtClean="0"/>
          </a:p>
          <a:p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Madison &amp; Vine: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www.youtube.com/watch?v=NeXMxuNNlE8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www.youtube.com/watch?v=VlOxlSOr3_M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Social Media</a:t>
            </a:r>
            <a:r>
              <a:rPr lang="en-US" dirty="0"/>
              <a:t>: </a:t>
            </a:r>
            <a:r>
              <a:rPr lang="en-US" dirty="0" smtClean="0"/>
              <a:t>Angry Birds Space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www.youtube.com/watch?v=lxI1L1RiSJQ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2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Definition</a:t>
            </a:r>
            <a:r>
              <a:rPr lang="en-US" altLang="zh-CN" dirty="0" smtClean="0"/>
              <a:t>: </a:t>
            </a:r>
          </a:p>
          <a:p>
            <a:pPr lvl="1"/>
            <a:r>
              <a:rPr lang="en-US" altLang="zh-CN" dirty="0" smtClean="0"/>
              <a:t>Short-term </a:t>
            </a:r>
            <a:r>
              <a:rPr lang="en-US" altLang="zh-CN" dirty="0"/>
              <a:t>incentives to encourage the purchase or sale of a product or </a:t>
            </a:r>
            <a:r>
              <a:rPr lang="en-US" altLang="zh-CN" dirty="0" smtClean="0"/>
              <a:t>service.</a:t>
            </a:r>
          </a:p>
          <a:p>
            <a:endParaRPr lang="en-US" altLang="zh-CN" dirty="0"/>
          </a:p>
          <a:p>
            <a:pPr marL="91440" lvl="1" indent="-91440">
              <a:spcBef>
                <a:spcPts val="1300"/>
              </a:spcBef>
            </a:pPr>
            <a:r>
              <a:rPr lang="en-US" altLang="zh-CN" b="1" dirty="0" smtClean="0">
                <a:solidFill>
                  <a:schemeClr val="tx1"/>
                </a:solidFill>
              </a:rPr>
              <a:t>Examples</a:t>
            </a:r>
            <a:r>
              <a:rPr lang="en-US" altLang="zh-CN" dirty="0" smtClean="0"/>
              <a:t>: </a:t>
            </a:r>
            <a:r>
              <a:rPr lang="en-US" altLang="zh-CN" dirty="0"/>
              <a:t>discounts, coupons, displays, </a:t>
            </a:r>
            <a:r>
              <a:rPr lang="en-US" altLang="zh-CN" dirty="0" smtClean="0"/>
              <a:t>demonstrations</a:t>
            </a:r>
          </a:p>
          <a:p>
            <a:pPr marL="91440" lvl="1" indent="-91440">
              <a:spcBef>
                <a:spcPts val="1300"/>
              </a:spcBef>
            </a:pPr>
            <a:endParaRPr lang="en-US" altLang="zh-CN" dirty="0"/>
          </a:p>
          <a:p>
            <a:pPr marL="91440" lvl="1" indent="-91440">
              <a:spcBef>
                <a:spcPts val="1300"/>
              </a:spcBef>
            </a:pPr>
            <a:r>
              <a:rPr lang="en-US" altLang="zh-CN" dirty="0" smtClean="0"/>
              <a:t>Black Friday.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Invites </a:t>
            </a:r>
            <a:r>
              <a:rPr lang="en-US" altLang="zh-CN" dirty="0"/>
              <a:t>and rewards quick </a:t>
            </a:r>
            <a:r>
              <a:rPr lang="en-US" altLang="zh-CN" dirty="0" smtClean="0"/>
              <a:t>response, and is often </a:t>
            </a:r>
            <a:r>
              <a:rPr lang="en-US" altLang="zh-CN" dirty="0"/>
              <a:t>short </a:t>
            </a:r>
            <a:r>
              <a:rPr lang="en-US" altLang="zh-CN" dirty="0" smtClean="0"/>
              <a:t>lived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Often </a:t>
            </a:r>
            <a:r>
              <a:rPr lang="en-US" altLang="zh-CN" dirty="0" smtClean="0"/>
              <a:t>not </a:t>
            </a:r>
            <a:r>
              <a:rPr lang="en-US" altLang="zh-CN" dirty="0"/>
              <a:t>as effective as advertising or personal selling in building long-run brand preference and customer </a:t>
            </a:r>
            <a:r>
              <a:rPr lang="en-US" altLang="zh-CN" dirty="0" smtClean="0"/>
              <a:t>relationships</a:t>
            </a:r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0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36378</TotalTime>
  <Words>1134</Words>
  <Application>Microsoft Office PowerPoint</Application>
  <PresentationFormat>Widescreen</PresentationFormat>
  <Paragraphs>218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新細明體</vt:lpstr>
      <vt:lpstr>宋体</vt:lpstr>
      <vt:lpstr>Arial</vt:lpstr>
      <vt:lpstr>Calibri</vt:lpstr>
      <vt:lpstr>Century Gothic</vt:lpstr>
      <vt:lpstr>Times New Roman</vt:lpstr>
      <vt:lpstr>Wingdings 3</vt:lpstr>
      <vt:lpstr>Ion</vt:lpstr>
      <vt:lpstr>Marketing Plan  Structure</vt:lpstr>
      <vt:lpstr>VI.) Marketing Strategy</vt:lpstr>
      <vt:lpstr>c.) Place: Distribution Strategy</vt:lpstr>
      <vt:lpstr>d.) Promotion </vt:lpstr>
      <vt:lpstr>d.) Promotion </vt:lpstr>
      <vt:lpstr>Advertising</vt:lpstr>
      <vt:lpstr>Advertising</vt:lpstr>
      <vt:lpstr>Sales Promotion </vt:lpstr>
      <vt:lpstr>Sales Promotion </vt:lpstr>
      <vt:lpstr>Personal Selling</vt:lpstr>
      <vt:lpstr>Personal Selling</vt:lpstr>
      <vt:lpstr>Public Relations</vt:lpstr>
      <vt:lpstr>Public Relations</vt:lpstr>
      <vt:lpstr>Direct Marketing</vt:lpstr>
      <vt:lpstr>Direct Marketing</vt:lpstr>
      <vt:lpstr>e.) Position </vt:lpstr>
      <vt:lpstr>e.) Position </vt:lpstr>
      <vt:lpstr>f.) Marketing Research</vt:lpstr>
      <vt:lpstr>f.) Marketing Research</vt:lpstr>
      <vt:lpstr>f.) Marketing Research</vt:lpstr>
      <vt:lpstr>VII.) Action Programs</vt:lpstr>
      <vt:lpstr>VIII.) Budgets</vt:lpstr>
      <vt:lpstr>VII.) Budgets</vt:lpstr>
      <vt:lpstr>VII.) Budgets</vt:lpstr>
      <vt:lpstr>VII.) Budgets</vt:lpstr>
      <vt:lpstr>Example: Break Even Analysis</vt:lpstr>
      <vt:lpstr>Example: Break Even Analysis</vt:lpstr>
      <vt:lpstr>IX.) Controls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Plan – Stage One</dc:title>
  <dc:creator>Connie Kuo</dc:creator>
  <cp:lastModifiedBy>simon</cp:lastModifiedBy>
  <cp:revision>298</cp:revision>
  <dcterms:created xsi:type="dcterms:W3CDTF">2013-04-12T03:53:29Z</dcterms:created>
  <dcterms:modified xsi:type="dcterms:W3CDTF">2016-03-04T04:36:18Z</dcterms:modified>
</cp:coreProperties>
</file>